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Default Extension="tiff" ContentType="image/tiff"/>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44" r:id="rId1"/>
  </p:sldMasterIdLst>
  <p:notesMasterIdLst>
    <p:notesMasterId r:id="rId18"/>
  </p:notesMasterIdLst>
  <p:handoutMasterIdLst>
    <p:handoutMasterId r:id="rId19"/>
  </p:handoutMasterIdLst>
  <p:sldIdLst>
    <p:sldId id="404" r:id="rId2"/>
    <p:sldId id="438" r:id="rId3"/>
    <p:sldId id="414" r:id="rId4"/>
    <p:sldId id="440" r:id="rId5"/>
    <p:sldId id="405" r:id="rId6"/>
    <p:sldId id="442" r:id="rId7"/>
    <p:sldId id="443" r:id="rId8"/>
    <p:sldId id="444" r:id="rId9"/>
    <p:sldId id="445" r:id="rId10"/>
    <p:sldId id="446" r:id="rId11"/>
    <p:sldId id="448" r:id="rId12"/>
    <p:sldId id="449" r:id="rId13"/>
    <p:sldId id="450" r:id="rId14"/>
    <p:sldId id="451" r:id="rId15"/>
    <p:sldId id="452" r:id="rId16"/>
    <p:sldId id="453" r:id="rId17"/>
  </p:sldIdLst>
  <p:sldSz cx="9144000" cy="6858000" type="screen4x3"/>
  <p:notesSz cx="6811963" cy="9942513"/>
  <p:custDataLst>
    <p:tags r:id="rId20"/>
  </p:custDataLst>
  <p:defaultTextStyle>
    <a:defPPr>
      <a:defRPr lang="fr-FR"/>
    </a:defPPr>
    <a:lvl1pPr algn="l" rtl="0" eaLnBrk="0" fontAlgn="base" hangingPunct="0">
      <a:spcBef>
        <a:spcPct val="0"/>
      </a:spcBef>
      <a:spcAft>
        <a:spcPct val="0"/>
      </a:spcAft>
      <a:defRPr kumimoji="0" lang="hu-HU" sz="1800" b="0" i="0" u="none" kern="1200" baseline="0">
        <a:solidFill>
          <a:schemeClr val="tx1"/>
        </a:solidFill>
        <a:latin typeface="Arial"/>
        <a:ea typeface="+mn-ea"/>
        <a:cs typeface="+mn-cs"/>
      </a:defRPr>
    </a:lvl1pPr>
    <a:lvl2pPr marL="457200" algn="l" rtl="0" eaLnBrk="0" fontAlgn="base" hangingPunct="0">
      <a:spcBef>
        <a:spcPct val="0"/>
      </a:spcBef>
      <a:spcAft>
        <a:spcPct val="0"/>
      </a:spcAft>
      <a:defRPr sz="2400" kern="1200">
        <a:solidFill>
          <a:schemeClr val="tx1"/>
        </a:solidFill>
        <a:latin typeface="Tahoma" pitchFamily="34" charset="0"/>
        <a:ea typeface="+mn-ea"/>
        <a:cs typeface="+mn-cs"/>
      </a:defRPr>
    </a:lvl2pPr>
    <a:lvl3pPr marL="914400" algn="l" rtl="0" eaLnBrk="0" fontAlgn="base" hangingPunct="0">
      <a:spcBef>
        <a:spcPct val="0"/>
      </a:spcBef>
      <a:spcAft>
        <a:spcPct val="0"/>
      </a:spcAft>
      <a:defRPr sz="2400"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0000"/>
    <a:srgbClr val="D7D2C8"/>
    <a:srgbClr val="FFCC00"/>
    <a:srgbClr val="FF6600"/>
    <a:srgbClr val="33CC33"/>
    <a:srgbClr val="FFEFFF"/>
    <a:srgbClr val="5F5F5F"/>
    <a:srgbClr val="3399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9838" autoAdjust="0"/>
  </p:normalViewPr>
  <p:slideViewPr>
    <p:cSldViewPr>
      <p:cViewPr>
        <p:scale>
          <a:sx n="90" d="100"/>
          <a:sy n="90" d="100"/>
        </p:scale>
        <p:origin x="-81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8"/>
    </p:cViewPr>
  </p:sorterViewPr>
  <p:notesViewPr>
    <p:cSldViewPr>
      <p:cViewPr varScale="1">
        <p:scale>
          <a:sx n="73" d="100"/>
          <a:sy n="73" d="100"/>
        </p:scale>
        <p:origin x="-2280" y="-108"/>
      </p:cViewPr>
      <p:guideLst>
        <p:guide orient="horz" pos="3132"/>
        <p:guide pos="2146"/>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9B7CAA-E694-4D76-BFBC-4D9B47955AE0}" type="doc">
      <dgm:prSet loTypeId="urn:microsoft.com/office/officeart/2005/8/layout/process1" loCatId="process" qsTypeId="urn:microsoft.com/office/officeart/2005/8/quickstyle/simple1" qsCatId="simple" csTypeId="urn:microsoft.com/office/officeart/2005/8/colors/accent1_2" csCatId="accent1" phldr="1"/>
      <dgm:spPr/>
    </dgm:pt>
    <dgm:pt modelId="{3ECA2788-A883-48DF-B575-9C2F6F920BB8}">
      <dgm:prSet phldrT="[Szöveg]" custT="1"/>
      <dgm:spPr/>
      <dgm:t>
        <a:bodyPr/>
        <a:lstStyle/>
        <a:p>
          <a:r>
            <a:rPr lang="hu-HU" sz="1200" dirty="0" smtClean="0"/>
            <a:t>Jelentkezés az illetékes gázhálózati régiónál</a:t>
          </a:r>
          <a:endParaRPr lang="hu-HU" sz="1200" dirty="0"/>
        </a:p>
      </dgm:t>
    </dgm:pt>
    <dgm:pt modelId="{1063AB89-44C1-48E4-B634-13D00A7F8CC3}" type="parTrans" cxnId="{FC5F0A6B-0AC9-4D30-867F-B72AF9986F82}">
      <dgm:prSet/>
      <dgm:spPr/>
      <dgm:t>
        <a:bodyPr/>
        <a:lstStyle/>
        <a:p>
          <a:endParaRPr lang="hu-HU"/>
        </a:p>
      </dgm:t>
    </dgm:pt>
    <dgm:pt modelId="{46D787B9-EEA4-4F20-A471-FF9728741247}" type="sibTrans" cxnId="{FC5F0A6B-0AC9-4D30-867F-B72AF9986F82}">
      <dgm:prSet/>
      <dgm:spPr/>
      <dgm:t>
        <a:bodyPr/>
        <a:lstStyle/>
        <a:p>
          <a:endParaRPr lang="hu-HU"/>
        </a:p>
      </dgm:t>
    </dgm:pt>
    <dgm:pt modelId="{E11EA529-5F14-449B-AEB1-697A2D97F26F}">
      <dgm:prSet phldrT="[Szöveg]" custT="1"/>
      <dgm:spPr/>
      <dgm:t>
        <a:bodyPr/>
        <a:lstStyle/>
        <a:p>
          <a:r>
            <a:rPr lang="hu-HU" sz="1200" dirty="0" smtClean="0"/>
            <a:t>Feljogosítás</a:t>
          </a:r>
          <a:endParaRPr lang="hu-HU" sz="1200" dirty="0"/>
        </a:p>
      </dgm:t>
    </dgm:pt>
    <dgm:pt modelId="{5EBC6343-D2E6-49B8-81E3-70F01F1E1115}" type="parTrans" cxnId="{743EF217-1539-48A6-8241-46C8DF44E57C}">
      <dgm:prSet/>
      <dgm:spPr/>
      <dgm:t>
        <a:bodyPr/>
        <a:lstStyle/>
        <a:p>
          <a:endParaRPr lang="hu-HU"/>
        </a:p>
      </dgm:t>
    </dgm:pt>
    <dgm:pt modelId="{B77892CB-D075-498C-900D-256CB475AC41}" type="sibTrans" cxnId="{743EF217-1539-48A6-8241-46C8DF44E57C}">
      <dgm:prSet/>
      <dgm:spPr/>
      <dgm:t>
        <a:bodyPr/>
        <a:lstStyle/>
        <a:p>
          <a:endParaRPr lang="hu-HU"/>
        </a:p>
      </dgm:t>
    </dgm:pt>
    <dgm:pt modelId="{5C7AEF23-9F27-4361-98E0-9A545697418B}">
      <dgm:prSet phldrT="[Szöveg]" custT="1"/>
      <dgm:spPr/>
      <dgm:t>
        <a:bodyPr/>
        <a:lstStyle/>
        <a:p>
          <a:r>
            <a:rPr lang="hu-HU" sz="1200" dirty="0" smtClean="0"/>
            <a:t>Regisztráció</a:t>
          </a:r>
          <a:endParaRPr lang="hu-HU" sz="1200" dirty="0"/>
        </a:p>
      </dgm:t>
    </dgm:pt>
    <dgm:pt modelId="{D68E1772-6A93-4E81-B0B4-55FC9435FAED}" type="parTrans" cxnId="{73C931B9-D579-49DD-A4E9-9D316C7C8AF2}">
      <dgm:prSet/>
      <dgm:spPr/>
      <dgm:t>
        <a:bodyPr/>
        <a:lstStyle/>
        <a:p>
          <a:endParaRPr lang="hu-HU"/>
        </a:p>
      </dgm:t>
    </dgm:pt>
    <dgm:pt modelId="{BCCB0547-B33A-4B69-A353-832591432A09}" type="sibTrans" cxnId="{73C931B9-D579-49DD-A4E9-9D316C7C8AF2}">
      <dgm:prSet/>
      <dgm:spPr/>
      <dgm:t>
        <a:bodyPr/>
        <a:lstStyle/>
        <a:p>
          <a:endParaRPr lang="hu-HU"/>
        </a:p>
      </dgm:t>
    </dgm:pt>
    <dgm:pt modelId="{F2A21BF4-6379-4839-895C-372BBAE23284}" type="pres">
      <dgm:prSet presAssocID="{329B7CAA-E694-4D76-BFBC-4D9B47955AE0}" presName="Name0" presStyleCnt="0">
        <dgm:presLayoutVars>
          <dgm:dir/>
          <dgm:resizeHandles val="exact"/>
        </dgm:presLayoutVars>
      </dgm:prSet>
      <dgm:spPr/>
    </dgm:pt>
    <dgm:pt modelId="{20EC2376-9462-46C2-9977-1322F19D0410}" type="pres">
      <dgm:prSet presAssocID="{3ECA2788-A883-48DF-B575-9C2F6F920BB8}" presName="node" presStyleLbl="node1" presStyleIdx="0" presStyleCnt="3">
        <dgm:presLayoutVars>
          <dgm:bulletEnabled val="1"/>
        </dgm:presLayoutVars>
      </dgm:prSet>
      <dgm:spPr/>
      <dgm:t>
        <a:bodyPr/>
        <a:lstStyle/>
        <a:p>
          <a:endParaRPr lang="hu-HU"/>
        </a:p>
      </dgm:t>
    </dgm:pt>
    <dgm:pt modelId="{90BA5948-1792-4A75-A9CC-08AEE7DC51D4}" type="pres">
      <dgm:prSet presAssocID="{46D787B9-EEA4-4F20-A471-FF9728741247}" presName="sibTrans" presStyleLbl="sibTrans2D1" presStyleIdx="0" presStyleCnt="2"/>
      <dgm:spPr/>
      <dgm:t>
        <a:bodyPr/>
        <a:lstStyle/>
        <a:p>
          <a:endParaRPr lang="hu-HU"/>
        </a:p>
      </dgm:t>
    </dgm:pt>
    <dgm:pt modelId="{4E6E4B1B-4C06-4D9F-AF28-813D1DDF7711}" type="pres">
      <dgm:prSet presAssocID="{46D787B9-EEA4-4F20-A471-FF9728741247}" presName="connectorText" presStyleLbl="sibTrans2D1" presStyleIdx="0" presStyleCnt="2"/>
      <dgm:spPr/>
      <dgm:t>
        <a:bodyPr/>
        <a:lstStyle/>
        <a:p>
          <a:endParaRPr lang="hu-HU"/>
        </a:p>
      </dgm:t>
    </dgm:pt>
    <dgm:pt modelId="{F6EAFA59-B00C-4605-AFC1-1E7E6C541A3C}" type="pres">
      <dgm:prSet presAssocID="{E11EA529-5F14-449B-AEB1-697A2D97F26F}" presName="node" presStyleLbl="node1" presStyleIdx="1" presStyleCnt="3" custLinFactNeighborX="-13592" custLinFactNeighborY="-4102">
        <dgm:presLayoutVars>
          <dgm:bulletEnabled val="1"/>
        </dgm:presLayoutVars>
      </dgm:prSet>
      <dgm:spPr/>
      <dgm:t>
        <a:bodyPr/>
        <a:lstStyle/>
        <a:p>
          <a:endParaRPr lang="hu-HU"/>
        </a:p>
      </dgm:t>
    </dgm:pt>
    <dgm:pt modelId="{CEA2CE8D-851B-4841-AFB0-D5ED42F85EEC}" type="pres">
      <dgm:prSet presAssocID="{B77892CB-D075-498C-900D-256CB475AC41}" presName="sibTrans" presStyleLbl="sibTrans2D1" presStyleIdx="1" presStyleCnt="2"/>
      <dgm:spPr/>
      <dgm:t>
        <a:bodyPr/>
        <a:lstStyle/>
        <a:p>
          <a:endParaRPr lang="hu-HU"/>
        </a:p>
      </dgm:t>
    </dgm:pt>
    <dgm:pt modelId="{682CB448-F401-497F-88E0-F7D06064770B}" type="pres">
      <dgm:prSet presAssocID="{B77892CB-D075-498C-900D-256CB475AC41}" presName="connectorText" presStyleLbl="sibTrans2D1" presStyleIdx="1" presStyleCnt="2"/>
      <dgm:spPr/>
      <dgm:t>
        <a:bodyPr/>
        <a:lstStyle/>
        <a:p>
          <a:endParaRPr lang="hu-HU"/>
        </a:p>
      </dgm:t>
    </dgm:pt>
    <dgm:pt modelId="{EAA6CF68-22CC-4848-AFD4-6FA52B8B0AB3}" type="pres">
      <dgm:prSet presAssocID="{5C7AEF23-9F27-4361-98E0-9A545697418B}" presName="node" presStyleLbl="node1" presStyleIdx="2" presStyleCnt="3" custLinFactNeighborX="-3865" custLinFactNeighborY="-4102">
        <dgm:presLayoutVars>
          <dgm:bulletEnabled val="1"/>
        </dgm:presLayoutVars>
      </dgm:prSet>
      <dgm:spPr/>
      <dgm:t>
        <a:bodyPr/>
        <a:lstStyle/>
        <a:p>
          <a:endParaRPr lang="hu-HU"/>
        </a:p>
      </dgm:t>
    </dgm:pt>
  </dgm:ptLst>
  <dgm:cxnLst>
    <dgm:cxn modelId="{743EF217-1539-48A6-8241-46C8DF44E57C}" srcId="{329B7CAA-E694-4D76-BFBC-4D9B47955AE0}" destId="{E11EA529-5F14-449B-AEB1-697A2D97F26F}" srcOrd="1" destOrd="0" parTransId="{5EBC6343-D2E6-49B8-81E3-70F01F1E1115}" sibTransId="{B77892CB-D075-498C-900D-256CB475AC41}"/>
    <dgm:cxn modelId="{73C931B9-D579-49DD-A4E9-9D316C7C8AF2}" srcId="{329B7CAA-E694-4D76-BFBC-4D9B47955AE0}" destId="{5C7AEF23-9F27-4361-98E0-9A545697418B}" srcOrd="2" destOrd="0" parTransId="{D68E1772-6A93-4E81-B0B4-55FC9435FAED}" sibTransId="{BCCB0547-B33A-4B69-A353-832591432A09}"/>
    <dgm:cxn modelId="{2827078A-3D1D-4357-A0C1-81FE3B68059F}" type="presOf" srcId="{B77892CB-D075-498C-900D-256CB475AC41}" destId="{682CB448-F401-497F-88E0-F7D06064770B}" srcOrd="1" destOrd="0" presId="urn:microsoft.com/office/officeart/2005/8/layout/process1"/>
    <dgm:cxn modelId="{0458AED7-52C3-4C56-BB0F-5986DD9F5034}" type="presOf" srcId="{E11EA529-5F14-449B-AEB1-697A2D97F26F}" destId="{F6EAFA59-B00C-4605-AFC1-1E7E6C541A3C}" srcOrd="0" destOrd="0" presId="urn:microsoft.com/office/officeart/2005/8/layout/process1"/>
    <dgm:cxn modelId="{0C880437-B689-4ECA-94BD-8D9093AA0DC5}" type="presOf" srcId="{46D787B9-EEA4-4F20-A471-FF9728741247}" destId="{4E6E4B1B-4C06-4D9F-AF28-813D1DDF7711}" srcOrd="1" destOrd="0" presId="urn:microsoft.com/office/officeart/2005/8/layout/process1"/>
    <dgm:cxn modelId="{1D8087C4-85A1-4EA0-BEF1-F9B1CCEBB3C3}" type="presOf" srcId="{5C7AEF23-9F27-4361-98E0-9A545697418B}" destId="{EAA6CF68-22CC-4848-AFD4-6FA52B8B0AB3}" srcOrd="0" destOrd="0" presId="urn:microsoft.com/office/officeart/2005/8/layout/process1"/>
    <dgm:cxn modelId="{753B980B-5502-4E3E-8C79-15E8F3FDA083}" type="presOf" srcId="{46D787B9-EEA4-4F20-A471-FF9728741247}" destId="{90BA5948-1792-4A75-A9CC-08AEE7DC51D4}" srcOrd="0" destOrd="0" presId="urn:microsoft.com/office/officeart/2005/8/layout/process1"/>
    <dgm:cxn modelId="{52110436-7820-4A8C-B9BB-B960599C7BE3}" type="presOf" srcId="{329B7CAA-E694-4D76-BFBC-4D9B47955AE0}" destId="{F2A21BF4-6379-4839-895C-372BBAE23284}" srcOrd="0" destOrd="0" presId="urn:microsoft.com/office/officeart/2005/8/layout/process1"/>
    <dgm:cxn modelId="{319294CD-2C16-4D2F-B5CE-BF9F8F9EB045}" type="presOf" srcId="{B77892CB-D075-498C-900D-256CB475AC41}" destId="{CEA2CE8D-851B-4841-AFB0-D5ED42F85EEC}" srcOrd="0" destOrd="0" presId="urn:microsoft.com/office/officeart/2005/8/layout/process1"/>
    <dgm:cxn modelId="{B785E281-9675-4E8C-8EF2-71C616483954}" type="presOf" srcId="{3ECA2788-A883-48DF-B575-9C2F6F920BB8}" destId="{20EC2376-9462-46C2-9977-1322F19D0410}" srcOrd="0" destOrd="0" presId="urn:microsoft.com/office/officeart/2005/8/layout/process1"/>
    <dgm:cxn modelId="{FC5F0A6B-0AC9-4D30-867F-B72AF9986F82}" srcId="{329B7CAA-E694-4D76-BFBC-4D9B47955AE0}" destId="{3ECA2788-A883-48DF-B575-9C2F6F920BB8}" srcOrd="0" destOrd="0" parTransId="{1063AB89-44C1-48E4-B634-13D00A7F8CC3}" sibTransId="{46D787B9-EEA4-4F20-A471-FF9728741247}"/>
    <dgm:cxn modelId="{D5ECAC4F-523C-49AC-9BF1-E178A16E50B4}" type="presParOf" srcId="{F2A21BF4-6379-4839-895C-372BBAE23284}" destId="{20EC2376-9462-46C2-9977-1322F19D0410}" srcOrd="0" destOrd="0" presId="urn:microsoft.com/office/officeart/2005/8/layout/process1"/>
    <dgm:cxn modelId="{2B876FDC-55CE-465C-A36E-FC469F20E55A}" type="presParOf" srcId="{F2A21BF4-6379-4839-895C-372BBAE23284}" destId="{90BA5948-1792-4A75-A9CC-08AEE7DC51D4}" srcOrd="1" destOrd="0" presId="urn:microsoft.com/office/officeart/2005/8/layout/process1"/>
    <dgm:cxn modelId="{6C0BB10A-4528-4A75-8578-D4728FF7F7BF}" type="presParOf" srcId="{90BA5948-1792-4A75-A9CC-08AEE7DC51D4}" destId="{4E6E4B1B-4C06-4D9F-AF28-813D1DDF7711}" srcOrd="0" destOrd="0" presId="urn:microsoft.com/office/officeart/2005/8/layout/process1"/>
    <dgm:cxn modelId="{9B4889A4-7E8E-42F4-BBA0-8F564222EF28}" type="presParOf" srcId="{F2A21BF4-6379-4839-895C-372BBAE23284}" destId="{F6EAFA59-B00C-4605-AFC1-1E7E6C541A3C}" srcOrd="2" destOrd="0" presId="urn:microsoft.com/office/officeart/2005/8/layout/process1"/>
    <dgm:cxn modelId="{6012915A-4F77-4107-B9F0-A95837264998}" type="presParOf" srcId="{F2A21BF4-6379-4839-895C-372BBAE23284}" destId="{CEA2CE8D-851B-4841-AFB0-D5ED42F85EEC}" srcOrd="3" destOrd="0" presId="urn:microsoft.com/office/officeart/2005/8/layout/process1"/>
    <dgm:cxn modelId="{3500BBA9-9EDA-40AC-9E5B-8AD260676F59}" type="presParOf" srcId="{CEA2CE8D-851B-4841-AFB0-D5ED42F85EEC}" destId="{682CB448-F401-497F-88E0-F7D06064770B}" srcOrd="0" destOrd="0" presId="urn:microsoft.com/office/officeart/2005/8/layout/process1"/>
    <dgm:cxn modelId="{D183F20E-02FF-493E-8D68-AFFFC0BF7EFF}" type="presParOf" srcId="{F2A21BF4-6379-4839-895C-372BBAE23284}" destId="{EAA6CF68-22CC-4848-AFD4-6FA52B8B0AB3}" srcOrd="4" destOrd="0" presId="urn:microsoft.com/office/officeart/2005/8/layout/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0EC2376-9462-46C2-9977-1322F19D0410}">
      <dsp:nvSpPr>
        <dsp:cNvPr id="0" name=""/>
        <dsp:cNvSpPr/>
      </dsp:nvSpPr>
      <dsp:spPr>
        <a:xfrm>
          <a:off x="5357" y="1551582"/>
          <a:ext cx="1601390" cy="96083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u-HU" sz="1200" kern="1200" dirty="0" smtClean="0"/>
            <a:t>Jelentkezés az illetékes gázhálózati régiónál</a:t>
          </a:r>
          <a:endParaRPr lang="hu-HU" sz="1200" kern="1200" dirty="0"/>
        </a:p>
      </dsp:txBody>
      <dsp:txXfrm>
        <a:off x="5357" y="1551582"/>
        <a:ext cx="1601390" cy="960834"/>
      </dsp:txXfrm>
    </dsp:sp>
    <dsp:sp modelId="{90BA5948-1792-4A75-A9CC-08AEE7DC51D4}">
      <dsp:nvSpPr>
        <dsp:cNvPr id="0" name=""/>
        <dsp:cNvSpPr/>
      </dsp:nvSpPr>
      <dsp:spPr>
        <a:xfrm rot="21537130">
          <a:off x="1745096" y="1813568"/>
          <a:ext cx="293399" cy="3971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hu-HU" sz="1800" kern="1200"/>
        </a:p>
      </dsp:txBody>
      <dsp:txXfrm rot="21537130">
        <a:off x="1745096" y="1813568"/>
        <a:ext cx="293399" cy="397144"/>
      </dsp:txXfrm>
    </dsp:sp>
    <dsp:sp modelId="{F6EAFA59-B00C-4605-AFC1-1E7E6C541A3C}">
      <dsp:nvSpPr>
        <dsp:cNvPr id="0" name=""/>
        <dsp:cNvSpPr/>
      </dsp:nvSpPr>
      <dsp:spPr>
        <a:xfrm>
          <a:off x="2160240" y="1512169"/>
          <a:ext cx="1601390" cy="96083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u-HU" sz="1200" kern="1200" dirty="0" smtClean="0"/>
            <a:t>Feljogosítás</a:t>
          </a:r>
          <a:endParaRPr lang="hu-HU" sz="1200" kern="1200" dirty="0"/>
        </a:p>
      </dsp:txBody>
      <dsp:txXfrm>
        <a:off x="2160240" y="1512169"/>
        <a:ext cx="1601390" cy="960834"/>
      </dsp:txXfrm>
    </dsp:sp>
    <dsp:sp modelId="{CEA2CE8D-851B-4841-AFB0-D5ED42F85EEC}">
      <dsp:nvSpPr>
        <dsp:cNvPr id="0" name=""/>
        <dsp:cNvSpPr/>
      </dsp:nvSpPr>
      <dsp:spPr>
        <a:xfrm>
          <a:off x="3937346" y="1794014"/>
          <a:ext cx="372517" cy="39714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hu-HU" sz="1800" kern="1200"/>
        </a:p>
      </dsp:txBody>
      <dsp:txXfrm>
        <a:off x="3937346" y="1794014"/>
        <a:ext cx="372517" cy="397144"/>
      </dsp:txXfrm>
    </dsp:sp>
    <dsp:sp modelId="{EAA6CF68-22CC-4848-AFD4-6FA52B8B0AB3}">
      <dsp:nvSpPr>
        <dsp:cNvPr id="0" name=""/>
        <dsp:cNvSpPr/>
      </dsp:nvSpPr>
      <dsp:spPr>
        <a:xfrm>
          <a:off x="4464494" y="1512169"/>
          <a:ext cx="1601390" cy="96083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hu-HU" sz="1200" kern="1200" dirty="0" smtClean="0"/>
            <a:t>Regisztráció</a:t>
          </a:r>
          <a:endParaRPr lang="hu-HU" sz="1200" kern="1200" dirty="0"/>
        </a:p>
      </dsp:txBody>
      <dsp:txXfrm>
        <a:off x="4464494" y="1512169"/>
        <a:ext cx="1601390" cy="960834"/>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9330" name="Rectangle 2"/>
          <p:cNvSpPr>
            <a:spLocks noGrp="1" noChangeArrowheads="1"/>
          </p:cNvSpPr>
          <p:nvPr>
            <p:ph type="hdr" sz="quarter"/>
          </p:nvPr>
        </p:nvSpPr>
        <p:spPr bwMode="auto">
          <a:xfrm>
            <a:off x="0" y="0"/>
            <a:ext cx="2951163" cy="496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hu-HU"/>
          </a:p>
        </p:txBody>
      </p:sp>
      <p:sp>
        <p:nvSpPr>
          <p:cNvPr id="99331" name="Rectangle 3"/>
          <p:cNvSpPr>
            <a:spLocks noGrp="1" noChangeArrowheads="1"/>
          </p:cNvSpPr>
          <p:nvPr>
            <p:ph type="dt" sz="quarter" idx="1"/>
          </p:nvPr>
        </p:nvSpPr>
        <p:spPr bwMode="auto">
          <a:xfrm>
            <a:off x="3859213" y="0"/>
            <a:ext cx="2951162" cy="496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hu-HU"/>
          </a:p>
        </p:txBody>
      </p:sp>
      <p:sp>
        <p:nvSpPr>
          <p:cNvPr id="99332" name="Rectangle 4"/>
          <p:cNvSpPr>
            <a:spLocks noGrp="1" noChangeArrowheads="1"/>
          </p:cNvSpPr>
          <p:nvPr>
            <p:ph type="ftr" sz="quarter" idx="2"/>
          </p:nvPr>
        </p:nvSpPr>
        <p:spPr bwMode="auto">
          <a:xfrm>
            <a:off x="0" y="9444038"/>
            <a:ext cx="2951163" cy="496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hu-HU"/>
          </a:p>
        </p:txBody>
      </p:sp>
      <p:sp>
        <p:nvSpPr>
          <p:cNvPr id="99333" name="Rectangle 5"/>
          <p:cNvSpPr>
            <a:spLocks noGrp="1" noChangeArrowheads="1"/>
          </p:cNvSpPr>
          <p:nvPr>
            <p:ph type="sldNum" sz="quarter" idx="3"/>
          </p:nvPr>
        </p:nvSpPr>
        <p:spPr bwMode="auto">
          <a:xfrm>
            <a:off x="3859213" y="9444038"/>
            <a:ext cx="2951162" cy="496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609BC040-FF74-4505-B365-357A3D3005C0}" type="slidenum">
              <a:rPr lang="hu-HU"/>
              <a:pPr>
                <a:defRPr/>
              </a:pPr>
              <a:t>‹#›</a:t>
            </a:fld>
            <a:endParaRPr lang="hu-HU"/>
          </a:p>
        </p:txBody>
      </p:sp>
    </p:spTree>
    <p:extLst>
      <p:ext uri="{BB962C8B-B14F-4D97-AF65-F5344CB8AC3E}">
        <p14:creationId xmlns:p14="http://schemas.microsoft.com/office/powerpoint/2010/main" xmlns="" val="6034250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51163" cy="496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fr-FR"/>
          </a:p>
        </p:txBody>
      </p:sp>
      <p:sp>
        <p:nvSpPr>
          <p:cNvPr id="8195" name="Rectangle 3"/>
          <p:cNvSpPr>
            <a:spLocks noGrp="1" noChangeArrowheads="1"/>
          </p:cNvSpPr>
          <p:nvPr>
            <p:ph type="dt" idx="1"/>
          </p:nvPr>
        </p:nvSpPr>
        <p:spPr bwMode="auto">
          <a:xfrm>
            <a:off x="3860800" y="0"/>
            <a:ext cx="2951163" cy="496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fr-FR"/>
          </a:p>
        </p:txBody>
      </p:sp>
      <p:sp>
        <p:nvSpPr>
          <p:cNvPr id="24580" name="Rectangle 4"/>
          <p:cNvSpPr>
            <a:spLocks noGrp="1" noRot="1" noChangeAspec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8197" name="Rectangle 5"/>
          <p:cNvSpPr>
            <a:spLocks noGrp="1" noChangeArrowheads="1"/>
          </p:cNvSpPr>
          <p:nvPr>
            <p:ph type="body" sz="quarter" idx="3"/>
          </p:nvPr>
        </p:nvSpPr>
        <p:spPr bwMode="auto">
          <a:xfrm>
            <a:off x="908050" y="4722813"/>
            <a:ext cx="4995863" cy="44735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8198" name="Rectangle 6"/>
          <p:cNvSpPr>
            <a:spLocks noGrp="1" noChangeArrowheads="1"/>
          </p:cNvSpPr>
          <p:nvPr>
            <p:ph type="ftr" sz="quarter" idx="4"/>
          </p:nvPr>
        </p:nvSpPr>
        <p:spPr bwMode="auto">
          <a:xfrm>
            <a:off x="0" y="9445625"/>
            <a:ext cx="2951163" cy="496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fr-FR"/>
          </a:p>
        </p:txBody>
      </p:sp>
      <p:sp>
        <p:nvSpPr>
          <p:cNvPr id="8199" name="Rectangle 7"/>
          <p:cNvSpPr>
            <a:spLocks noGrp="1" noChangeArrowheads="1"/>
          </p:cNvSpPr>
          <p:nvPr>
            <p:ph type="sldNum" sz="quarter" idx="5"/>
          </p:nvPr>
        </p:nvSpPr>
        <p:spPr bwMode="auto">
          <a:xfrm>
            <a:off x="3860800" y="9445625"/>
            <a:ext cx="2951163" cy="496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099F9CCB-F6DA-4FCE-8F4F-9935437C7CCD}" type="slidenum">
              <a:rPr lang="fr-FR"/>
              <a:pPr>
                <a:defRPr/>
              </a:pPr>
              <a:t>‹#›</a:t>
            </a:fld>
            <a:endParaRPr lang="fr-FR"/>
          </a:p>
        </p:txBody>
      </p:sp>
    </p:spTree>
    <p:extLst>
      <p:ext uri="{BB962C8B-B14F-4D97-AF65-F5344CB8AC3E}">
        <p14:creationId xmlns:p14="http://schemas.microsoft.com/office/powerpoint/2010/main" xmlns="" val="39966476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ahoma"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Tahoma"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Tahoma"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Tahoma"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Tahom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09600" y="3606800"/>
            <a:ext cx="6705600" cy="1181100"/>
          </a:xfrm>
        </p:spPr>
        <p:txBody>
          <a:bodyPr anchor="b" anchorCtr="0"/>
          <a:lstStyle>
            <a:lvl1pPr>
              <a:defRPr>
                <a:solidFill>
                  <a:srgbClr val="F21C0A"/>
                </a:solidFill>
              </a:defRPr>
            </a:lvl1pPr>
          </a:lstStyle>
          <a:p>
            <a:r>
              <a:rPr lang="hu-HU" smtClean="0"/>
              <a:t>Mintacím szerkesztése</a:t>
            </a:r>
            <a:endParaRPr lang="de-DE" dirty="0"/>
          </a:p>
        </p:txBody>
      </p:sp>
      <p:sp>
        <p:nvSpPr>
          <p:cNvPr id="3" name="Untertitel 2"/>
          <p:cNvSpPr>
            <a:spLocks noGrp="1"/>
          </p:cNvSpPr>
          <p:nvPr>
            <p:ph type="subTitle" idx="1"/>
          </p:nvPr>
        </p:nvSpPr>
        <p:spPr>
          <a:xfrm>
            <a:off x="609600" y="5035550"/>
            <a:ext cx="6705600" cy="457200"/>
          </a:xfrm>
        </p:spPr>
        <p:txBody>
          <a:bodyPr>
            <a:noAutofit/>
          </a:bodyPr>
          <a:lstStyle>
            <a:lvl1pPr marL="0" indent="0" algn="l">
              <a:lnSpc>
                <a:spcPts val="1800"/>
              </a:lnSpc>
              <a:buNone/>
              <a:defRPr sz="1400">
                <a:solidFill>
                  <a:srgbClr val="76767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u-HU" smtClean="0"/>
              <a:t>Alcím mintájának szerkesztése</a:t>
            </a:r>
            <a:endParaRPr lang="de-DE" dirty="0"/>
          </a:p>
        </p:txBody>
      </p:sp>
      <p:pic>
        <p:nvPicPr>
          <p:cNvPr id="7" name="eon_logo1" descr="EON_MI_W.tif"/>
          <p:cNvPicPr>
            <a:picLocks noChangeAspect="1"/>
          </p:cNvPicPr>
          <p:nvPr/>
        </p:nvPicPr>
        <p:blipFill>
          <a:blip r:embed="rId2" cstate="print"/>
          <a:stretch>
            <a:fillRect/>
          </a:stretch>
        </p:blipFill>
        <p:spPr>
          <a:xfrm>
            <a:off x="7812087" y="6042025"/>
            <a:ext cx="1331976" cy="539496"/>
          </a:xfrm>
          <a:prstGeom prst="rect">
            <a:avLst/>
          </a:prstGeom>
        </p:spPr>
      </p:pic>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609600" y="666750"/>
            <a:ext cx="7924800" cy="609600"/>
          </a:xfrm>
        </p:spPr>
        <p:txBody>
          <a:bodyPr/>
          <a:lstStyle/>
          <a:p>
            <a:r>
              <a:rPr lang="hu-HU" smtClean="0"/>
              <a:t>Mintacím szerkesztése</a:t>
            </a:r>
            <a:endParaRPr lang="de-DE" dirty="0"/>
          </a:p>
        </p:txBody>
      </p:sp>
      <p:sp>
        <p:nvSpPr>
          <p:cNvPr id="3" name="Inhaltsplatzhalter 2"/>
          <p:cNvSpPr>
            <a:spLocks noGrp="1"/>
          </p:cNvSpPr>
          <p:nvPr>
            <p:ph idx="1"/>
          </p:nvPr>
        </p:nvSpPr>
        <p:spPr/>
        <p:txBody>
          <a:body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de-DE" dirty="0"/>
          </a:p>
        </p:txBody>
      </p:sp>
      <p:sp>
        <p:nvSpPr>
          <p:cNvPr id="5" name="Fußzeilenplatzhalter 4"/>
          <p:cNvSpPr>
            <a:spLocks noGrp="1"/>
          </p:cNvSpPr>
          <p:nvPr>
            <p:ph type="ftr" sz="quarter" idx="11"/>
          </p:nvPr>
        </p:nvSpPr>
        <p:spPr/>
        <p:txBody>
          <a:bodyPr/>
          <a:lstStyle/>
          <a:p>
            <a:pPr>
              <a:defRPr/>
            </a:pPr>
            <a:endParaRPr lang="hu-HU"/>
          </a:p>
        </p:txBody>
      </p:sp>
      <p:sp>
        <p:nvSpPr>
          <p:cNvPr id="6" name="Foliennummernplatzhalter 5"/>
          <p:cNvSpPr>
            <a:spLocks noGrp="1"/>
          </p:cNvSpPr>
          <p:nvPr>
            <p:ph type="sldNum" sz="quarter" idx="12"/>
          </p:nvPr>
        </p:nvSpPr>
        <p:spPr/>
        <p:txBody>
          <a:bodyPr/>
          <a:lstStyle/>
          <a:p>
            <a:pPr>
              <a:defRPr/>
            </a:pPr>
            <a:fld id="{D5F95018-60E0-4B48-A7C9-1C50790D243D}" type="slidenum">
              <a:rPr lang="fr-FR" smtClean="0"/>
              <a:pPr>
                <a:defRPr/>
              </a:pPr>
              <a:t>‹#›</a:t>
            </a:fld>
            <a:endParaRPr lang="fr-FR"/>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609600" y="666750"/>
            <a:ext cx="7924800" cy="609600"/>
          </a:xfrm>
        </p:spPr>
        <p:txBody>
          <a:bodyPr/>
          <a:lstStyle/>
          <a:p>
            <a:r>
              <a:rPr lang="hu-HU" smtClean="0"/>
              <a:t>Mintacím szerkesztése</a:t>
            </a:r>
            <a:endParaRPr lang="de-DE" dirty="0"/>
          </a:p>
        </p:txBody>
      </p:sp>
      <p:sp>
        <p:nvSpPr>
          <p:cNvPr id="3" name="Inhaltsplatzhalter 2"/>
          <p:cNvSpPr>
            <a:spLocks noGrp="1"/>
          </p:cNvSpPr>
          <p:nvPr>
            <p:ph sz="half" idx="1"/>
          </p:nvPr>
        </p:nvSpPr>
        <p:spPr>
          <a:xfrm>
            <a:off x="609600" y="1422400"/>
            <a:ext cx="3886200" cy="4216400"/>
          </a:xfrm>
        </p:spPr>
        <p:txBody>
          <a:bodyPr>
            <a:no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de-DE" dirty="0"/>
          </a:p>
        </p:txBody>
      </p:sp>
      <p:sp>
        <p:nvSpPr>
          <p:cNvPr id="4" name="Inhaltsplatzhalter 3"/>
          <p:cNvSpPr>
            <a:spLocks noGrp="1"/>
          </p:cNvSpPr>
          <p:nvPr>
            <p:ph sz="half" idx="2"/>
          </p:nvPr>
        </p:nvSpPr>
        <p:spPr>
          <a:xfrm>
            <a:off x="4645025" y="1422400"/>
            <a:ext cx="3886200" cy="4216400"/>
          </a:xfrm>
        </p:spPr>
        <p:txBody>
          <a:bodyPr>
            <a:no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de-DE" dirty="0"/>
          </a:p>
        </p:txBody>
      </p:sp>
      <p:sp>
        <p:nvSpPr>
          <p:cNvPr id="6" name="Fußzeilenplatzhalter 5"/>
          <p:cNvSpPr>
            <a:spLocks noGrp="1"/>
          </p:cNvSpPr>
          <p:nvPr>
            <p:ph type="ftr" sz="quarter" idx="11"/>
          </p:nvPr>
        </p:nvSpPr>
        <p:spPr/>
        <p:txBody>
          <a:bodyPr/>
          <a:lstStyle/>
          <a:p>
            <a:pPr>
              <a:defRPr/>
            </a:pPr>
            <a:endParaRPr lang="hu-HU"/>
          </a:p>
        </p:txBody>
      </p:sp>
      <p:sp>
        <p:nvSpPr>
          <p:cNvPr id="7" name="Foliennummernplatzhalter 6"/>
          <p:cNvSpPr>
            <a:spLocks noGrp="1"/>
          </p:cNvSpPr>
          <p:nvPr>
            <p:ph type="sldNum" sz="quarter" idx="12"/>
          </p:nvPr>
        </p:nvSpPr>
        <p:spPr/>
        <p:txBody>
          <a:bodyPr/>
          <a:lstStyle/>
          <a:p>
            <a:pPr>
              <a:defRPr/>
            </a:pPr>
            <a:fld id="{D5F95018-60E0-4B48-A7C9-1C50790D243D}" type="slidenum">
              <a:rPr lang="fr-FR" smtClean="0"/>
              <a:pPr>
                <a:defRPr/>
              </a:pPr>
              <a:t>‹#›</a:t>
            </a:fld>
            <a:endParaRPr lang="fr-FR"/>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rei Inhalte">
    <p:spTree>
      <p:nvGrpSpPr>
        <p:cNvPr id="1" name=""/>
        <p:cNvGrpSpPr/>
        <p:nvPr/>
      </p:nvGrpSpPr>
      <p:grpSpPr>
        <a:xfrm>
          <a:off x="0" y="0"/>
          <a:ext cx="0" cy="0"/>
          <a:chOff x="0" y="0"/>
          <a:chExt cx="0" cy="0"/>
        </a:xfrm>
      </p:grpSpPr>
      <p:sp>
        <p:nvSpPr>
          <p:cNvPr id="2" name="Titel 1"/>
          <p:cNvSpPr>
            <a:spLocks noGrp="1"/>
          </p:cNvSpPr>
          <p:nvPr>
            <p:ph type="title"/>
          </p:nvPr>
        </p:nvSpPr>
        <p:spPr>
          <a:xfrm>
            <a:off x="609600" y="666750"/>
            <a:ext cx="7924800" cy="609600"/>
          </a:xfrm>
        </p:spPr>
        <p:txBody>
          <a:bodyPr/>
          <a:lstStyle/>
          <a:p>
            <a:r>
              <a:rPr lang="hu-HU" smtClean="0"/>
              <a:t>Mintacím szerkesztése</a:t>
            </a:r>
            <a:endParaRPr lang="de-DE" dirty="0"/>
          </a:p>
        </p:txBody>
      </p:sp>
      <p:sp>
        <p:nvSpPr>
          <p:cNvPr id="3" name="Inhaltsplatzhalter 2"/>
          <p:cNvSpPr>
            <a:spLocks noGrp="1"/>
          </p:cNvSpPr>
          <p:nvPr>
            <p:ph sz="half" idx="1"/>
          </p:nvPr>
        </p:nvSpPr>
        <p:spPr>
          <a:xfrm>
            <a:off x="609601" y="1422400"/>
            <a:ext cx="2439987" cy="4216400"/>
          </a:xfrm>
        </p:spPr>
        <p:txBody>
          <a:bodyPr>
            <a:no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de-DE" dirty="0"/>
          </a:p>
        </p:txBody>
      </p:sp>
      <p:sp>
        <p:nvSpPr>
          <p:cNvPr id="4" name="Inhaltsplatzhalter 3"/>
          <p:cNvSpPr>
            <a:spLocks noGrp="1"/>
          </p:cNvSpPr>
          <p:nvPr>
            <p:ph sz="half" idx="2"/>
          </p:nvPr>
        </p:nvSpPr>
        <p:spPr>
          <a:xfrm>
            <a:off x="3352801" y="1422400"/>
            <a:ext cx="2439987" cy="4216400"/>
          </a:xfrm>
        </p:spPr>
        <p:txBody>
          <a:bodyPr>
            <a:no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de-DE" dirty="0"/>
          </a:p>
        </p:txBody>
      </p:sp>
      <p:sp>
        <p:nvSpPr>
          <p:cNvPr id="6" name="Fußzeilenplatzhalter 5"/>
          <p:cNvSpPr>
            <a:spLocks noGrp="1"/>
          </p:cNvSpPr>
          <p:nvPr>
            <p:ph type="ftr" sz="quarter" idx="11"/>
          </p:nvPr>
        </p:nvSpPr>
        <p:spPr/>
        <p:txBody>
          <a:bodyPr/>
          <a:lstStyle/>
          <a:p>
            <a:pPr>
              <a:defRPr/>
            </a:pPr>
            <a:endParaRPr lang="hu-HU"/>
          </a:p>
        </p:txBody>
      </p:sp>
      <p:sp>
        <p:nvSpPr>
          <p:cNvPr id="7" name="Foliennummernplatzhalter 6"/>
          <p:cNvSpPr>
            <a:spLocks noGrp="1"/>
          </p:cNvSpPr>
          <p:nvPr>
            <p:ph type="sldNum" sz="quarter" idx="12"/>
          </p:nvPr>
        </p:nvSpPr>
        <p:spPr/>
        <p:txBody>
          <a:bodyPr/>
          <a:lstStyle/>
          <a:p>
            <a:pPr>
              <a:defRPr/>
            </a:pPr>
            <a:fld id="{D5F95018-60E0-4B48-A7C9-1C50790D243D}" type="slidenum">
              <a:rPr lang="fr-FR" smtClean="0"/>
              <a:pPr>
                <a:defRPr/>
              </a:pPr>
              <a:t>‹#›</a:t>
            </a:fld>
            <a:endParaRPr lang="fr-FR"/>
          </a:p>
        </p:txBody>
      </p:sp>
      <p:sp>
        <p:nvSpPr>
          <p:cNvPr id="8" name="Inhaltsplatzhalter 3"/>
          <p:cNvSpPr>
            <a:spLocks noGrp="1"/>
          </p:cNvSpPr>
          <p:nvPr>
            <p:ph sz="half" idx="13"/>
          </p:nvPr>
        </p:nvSpPr>
        <p:spPr>
          <a:xfrm>
            <a:off x="6096000" y="1422400"/>
            <a:ext cx="2439987" cy="4216400"/>
          </a:xfrm>
        </p:spPr>
        <p:txBody>
          <a:bodyPr>
            <a:no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de-DE" dirty="0"/>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609600" y="666750"/>
            <a:ext cx="7924800" cy="609600"/>
          </a:xfrm>
        </p:spPr>
        <p:txBody>
          <a:bodyPr/>
          <a:lstStyle>
            <a:lvl1pPr>
              <a:defRPr/>
            </a:lvl1pPr>
          </a:lstStyle>
          <a:p>
            <a:r>
              <a:rPr lang="hu-HU" smtClean="0"/>
              <a:t>Mintacím szerkesztése</a:t>
            </a:r>
            <a:endParaRPr lang="de-DE" dirty="0"/>
          </a:p>
        </p:txBody>
      </p:sp>
      <p:sp>
        <p:nvSpPr>
          <p:cNvPr id="3" name="Textplatzhalter 2"/>
          <p:cNvSpPr>
            <a:spLocks noGrp="1"/>
          </p:cNvSpPr>
          <p:nvPr>
            <p:ph type="body" idx="1"/>
          </p:nvPr>
        </p:nvSpPr>
        <p:spPr>
          <a:xfrm>
            <a:off x="609600" y="1422400"/>
            <a:ext cx="3886200" cy="304800"/>
          </a:xfrm>
        </p:spPr>
        <p:txBody>
          <a:bodyPr anchor="t" anchorCtr="0">
            <a:noAutofit/>
          </a:bodyPr>
          <a:lstStyle>
            <a:lvl1pPr marL="0" indent="0">
              <a:buNone/>
              <a:defRPr sz="18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4" name="Inhaltsplatzhalter 3"/>
          <p:cNvSpPr>
            <a:spLocks noGrp="1"/>
          </p:cNvSpPr>
          <p:nvPr>
            <p:ph sz="half" idx="2"/>
          </p:nvPr>
        </p:nvSpPr>
        <p:spPr>
          <a:xfrm>
            <a:off x="609600" y="1727200"/>
            <a:ext cx="3886200" cy="3911600"/>
          </a:xfrm>
        </p:spPr>
        <p:txBody>
          <a:bodyPr>
            <a:no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de-DE" dirty="0"/>
          </a:p>
        </p:txBody>
      </p:sp>
      <p:sp>
        <p:nvSpPr>
          <p:cNvPr id="5" name="Textplatzhalter 4"/>
          <p:cNvSpPr>
            <a:spLocks noGrp="1"/>
          </p:cNvSpPr>
          <p:nvPr>
            <p:ph type="body" sz="quarter" idx="3"/>
          </p:nvPr>
        </p:nvSpPr>
        <p:spPr>
          <a:xfrm>
            <a:off x="4645025" y="1422400"/>
            <a:ext cx="3886200" cy="304800"/>
          </a:xfrm>
        </p:spPr>
        <p:txBody>
          <a:bodyPr anchor="t" anchorCtr="0">
            <a:noAutofit/>
          </a:bodyPr>
          <a:lstStyle>
            <a:lvl1pPr marL="0" indent="0">
              <a:buNone/>
              <a:defRPr sz="18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smtClean="0"/>
              <a:t>Mintaszöveg szerkesztése</a:t>
            </a:r>
          </a:p>
        </p:txBody>
      </p:sp>
      <p:sp>
        <p:nvSpPr>
          <p:cNvPr id="6" name="Inhaltsplatzhalter 5"/>
          <p:cNvSpPr>
            <a:spLocks noGrp="1"/>
          </p:cNvSpPr>
          <p:nvPr>
            <p:ph sz="quarter" idx="4"/>
          </p:nvPr>
        </p:nvSpPr>
        <p:spPr>
          <a:xfrm>
            <a:off x="4645025" y="1727200"/>
            <a:ext cx="3886200" cy="3911600"/>
          </a:xfrm>
        </p:spPr>
        <p:txBody>
          <a:bodyPr>
            <a:no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hu-HU" smtClean="0"/>
              <a:t>Mintaszöveg szerkesztése</a:t>
            </a:r>
          </a:p>
          <a:p>
            <a:pPr lvl="1"/>
            <a:r>
              <a:rPr lang="hu-HU" smtClean="0"/>
              <a:t>Második szint</a:t>
            </a:r>
          </a:p>
          <a:p>
            <a:pPr lvl="2"/>
            <a:r>
              <a:rPr lang="hu-HU" smtClean="0"/>
              <a:t>Harmadik szint</a:t>
            </a:r>
          </a:p>
          <a:p>
            <a:pPr lvl="3"/>
            <a:r>
              <a:rPr lang="hu-HU" smtClean="0"/>
              <a:t>Negyedik szint</a:t>
            </a:r>
          </a:p>
          <a:p>
            <a:pPr lvl="4"/>
            <a:r>
              <a:rPr lang="hu-HU" smtClean="0"/>
              <a:t>Ötödik szint</a:t>
            </a:r>
            <a:endParaRPr lang="de-DE" dirty="0"/>
          </a:p>
        </p:txBody>
      </p:sp>
      <p:sp>
        <p:nvSpPr>
          <p:cNvPr id="8" name="Fußzeilenplatzhalter 7"/>
          <p:cNvSpPr>
            <a:spLocks noGrp="1"/>
          </p:cNvSpPr>
          <p:nvPr>
            <p:ph type="ftr" sz="quarter" idx="11"/>
          </p:nvPr>
        </p:nvSpPr>
        <p:spPr/>
        <p:txBody>
          <a:bodyPr/>
          <a:lstStyle/>
          <a:p>
            <a:pPr>
              <a:defRPr/>
            </a:pPr>
            <a:endParaRPr lang="hu-HU"/>
          </a:p>
        </p:txBody>
      </p:sp>
      <p:sp>
        <p:nvSpPr>
          <p:cNvPr id="9" name="Foliennummernplatzhalter 8"/>
          <p:cNvSpPr>
            <a:spLocks noGrp="1"/>
          </p:cNvSpPr>
          <p:nvPr>
            <p:ph type="sldNum" sz="quarter" idx="12"/>
          </p:nvPr>
        </p:nvSpPr>
        <p:spPr/>
        <p:txBody>
          <a:bodyPr/>
          <a:lstStyle/>
          <a:p>
            <a:pPr>
              <a:defRPr/>
            </a:pPr>
            <a:fld id="{D5F95018-60E0-4B48-A7C9-1C50790D243D}" type="slidenum">
              <a:rPr lang="fr-FR" smtClean="0"/>
              <a:pPr>
                <a:defRPr/>
              </a:pPr>
              <a:t>‹#›</a:t>
            </a:fld>
            <a:endParaRPr lang="fr-FR"/>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hu-HU" smtClean="0"/>
              <a:t>Mintacím szerkesztése</a:t>
            </a:r>
            <a:endParaRPr lang="de-DE" dirty="0"/>
          </a:p>
        </p:txBody>
      </p:sp>
      <p:sp>
        <p:nvSpPr>
          <p:cNvPr id="4" name="Fußzeilenplatzhalter 3"/>
          <p:cNvSpPr>
            <a:spLocks noGrp="1"/>
          </p:cNvSpPr>
          <p:nvPr>
            <p:ph type="ftr" sz="quarter" idx="11"/>
          </p:nvPr>
        </p:nvSpPr>
        <p:spPr/>
        <p:txBody>
          <a:bodyPr/>
          <a:lstStyle/>
          <a:p>
            <a:pPr>
              <a:defRPr/>
            </a:pPr>
            <a:endParaRPr lang="hu-HU"/>
          </a:p>
        </p:txBody>
      </p:sp>
      <p:sp>
        <p:nvSpPr>
          <p:cNvPr id="5" name="Foliennummernplatzhalter 4"/>
          <p:cNvSpPr>
            <a:spLocks noGrp="1"/>
          </p:cNvSpPr>
          <p:nvPr>
            <p:ph type="sldNum" sz="quarter" idx="12"/>
          </p:nvPr>
        </p:nvSpPr>
        <p:spPr/>
        <p:txBody>
          <a:bodyPr/>
          <a:lstStyle/>
          <a:p>
            <a:pPr>
              <a:defRPr/>
            </a:pPr>
            <a:fld id="{D5F95018-60E0-4B48-A7C9-1C50790D243D}" type="slidenum">
              <a:rPr lang="fr-FR" smtClean="0"/>
              <a:pPr>
                <a:defRPr/>
              </a:pPr>
              <a:t>‹#›</a:t>
            </a:fld>
            <a:endParaRPr lang="fr-FR"/>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3" name="Fußzeilenplatzhalter 2"/>
          <p:cNvSpPr>
            <a:spLocks noGrp="1"/>
          </p:cNvSpPr>
          <p:nvPr>
            <p:ph type="ftr" sz="quarter" idx="11"/>
          </p:nvPr>
        </p:nvSpPr>
        <p:spPr/>
        <p:txBody>
          <a:bodyPr/>
          <a:lstStyle/>
          <a:p>
            <a:pPr>
              <a:defRPr/>
            </a:pPr>
            <a:endParaRPr lang="hu-HU"/>
          </a:p>
        </p:txBody>
      </p:sp>
      <p:sp>
        <p:nvSpPr>
          <p:cNvPr id="4" name="Foliennummernplatzhalter 3"/>
          <p:cNvSpPr>
            <a:spLocks noGrp="1"/>
          </p:cNvSpPr>
          <p:nvPr>
            <p:ph type="sldNum" sz="quarter" idx="12"/>
          </p:nvPr>
        </p:nvSpPr>
        <p:spPr/>
        <p:txBody>
          <a:bodyPr/>
          <a:lstStyle/>
          <a:p>
            <a:pPr>
              <a:defRPr/>
            </a:pPr>
            <a:fld id="{D5F95018-60E0-4B48-A7C9-1C50790D243D}" type="slidenum">
              <a:rPr lang="fr-FR" smtClean="0"/>
              <a:pPr>
                <a:defRPr/>
              </a:pPr>
              <a:t>‹#›</a:t>
            </a:fld>
            <a:endParaRPr lang="fr-FR"/>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tif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09600" y="666750"/>
            <a:ext cx="7924800" cy="609600"/>
          </a:xfrm>
          <a:prstGeom prst="rect">
            <a:avLst/>
          </a:prstGeom>
        </p:spPr>
        <p:txBody>
          <a:bodyPr vert="horz" lIns="0" tIns="0" rIns="0" bIns="0" rtlCol="0" anchor="t" anchorCtr="0">
            <a:no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609600" y="1422400"/>
            <a:ext cx="7924800" cy="4216400"/>
          </a:xfrm>
          <a:prstGeom prst="rect">
            <a:avLst/>
          </a:prstGeom>
        </p:spPr>
        <p:txBody>
          <a:bodyPr vert="horz" lIns="0" tIns="0" rIns="0" bIns="0" rtlCol="0">
            <a:noAutofit/>
          </a:bodyPr>
          <a:lstStyle/>
          <a:p>
            <a:pPr lvl="0"/>
            <a:r>
              <a:rPr lang="de-DE" dirty="0" smtClean="0"/>
              <a:t>Textmasterformate durch Klicken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5" name="Fußzeilenplatzhalter 4"/>
          <p:cNvSpPr>
            <a:spLocks noGrp="1"/>
          </p:cNvSpPr>
          <p:nvPr>
            <p:ph type="ftr" sz="quarter" idx="3"/>
          </p:nvPr>
        </p:nvSpPr>
        <p:spPr>
          <a:xfrm>
            <a:off x="815975" y="6403340"/>
            <a:ext cx="6553200" cy="190500"/>
          </a:xfrm>
          <a:prstGeom prst="rect">
            <a:avLst/>
          </a:prstGeom>
        </p:spPr>
        <p:txBody>
          <a:bodyPr vert="horz" lIns="0" tIns="0" rIns="0" bIns="0" rtlCol="0" anchor="b" anchorCtr="0"/>
          <a:lstStyle>
            <a:lvl1pPr algn="l">
              <a:lnSpc>
                <a:spcPts val="800"/>
              </a:lnSpc>
              <a:defRPr sz="600">
                <a:solidFill>
                  <a:schemeClr val="tx1">
                    <a:tint val="75000"/>
                  </a:schemeClr>
                </a:solidFill>
                <a:latin typeface="Arial"/>
              </a:defRPr>
            </a:lvl1pPr>
          </a:lstStyle>
          <a:p>
            <a:pPr>
              <a:defRPr/>
            </a:pPr>
            <a:endParaRPr lang="hu-HU"/>
          </a:p>
        </p:txBody>
      </p:sp>
      <p:sp>
        <p:nvSpPr>
          <p:cNvPr id="6" name="Foliennummernplatzhalter 5"/>
          <p:cNvSpPr>
            <a:spLocks noGrp="1"/>
          </p:cNvSpPr>
          <p:nvPr>
            <p:ph type="sldNum" sz="quarter" idx="4"/>
          </p:nvPr>
        </p:nvSpPr>
        <p:spPr>
          <a:xfrm>
            <a:off x="609600" y="6403340"/>
            <a:ext cx="173037" cy="190500"/>
          </a:xfrm>
          <a:prstGeom prst="rect">
            <a:avLst/>
          </a:prstGeom>
        </p:spPr>
        <p:txBody>
          <a:bodyPr vert="horz" lIns="0" tIns="0" rIns="0" bIns="0" rtlCol="0" anchor="b" anchorCtr="0"/>
          <a:lstStyle>
            <a:lvl1pPr algn="l">
              <a:lnSpc>
                <a:spcPts val="800"/>
              </a:lnSpc>
              <a:defRPr sz="600">
                <a:solidFill>
                  <a:schemeClr val="tx1">
                    <a:tint val="75000"/>
                  </a:schemeClr>
                </a:solidFill>
                <a:latin typeface="Arial"/>
              </a:defRPr>
            </a:lvl1pPr>
          </a:lstStyle>
          <a:p>
            <a:pPr>
              <a:defRPr/>
            </a:pPr>
            <a:fld id="{D5F95018-60E0-4B48-A7C9-1C50790D243D}" type="slidenum">
              <a:rPr lang="fr-FR" smtClean="0"/>
              <a:pPr>
                <a:defRPr/>
              </a:pPr>
              <a:t>‹#›</a:t>
            </a:fld>
            <a:endParaRPr lang="fr-FR"/>
          </a:p>
        </p:txBody>
      </p:sp>
      <p:pic>
        <p:nvPicPr>
          <p:cNvPr id="7" name="eon_logo2" descr="EON_MI_W.tif"/>
          <p:cNvPicPr>
            <a:picLocks noChangeAspect="1"/>
          </p:cNvPicPr>
          <p:nvPr/>
        </p:nvPicPr>
        <p:blipFill>
          <a:blip r:embed="rId9" cstate="print"/>
          <a:stretch>
            <a:fillRect/>
          </a:stretch>
        </p:blipFill>
        <p:spPr>
          <a:xfrm>
            <a:off x="7812087" y="6042025"/>
            <a:ext cx="1331976" cy="539496"/>
          </a:xfrm>
          <a:prstGeom prst="rect">
            <a:avLst/>
          </a:prstGeom>
        </p:spPr>
      </p:pic>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Lst>
  <p:hf hdr="0" ftr="0" dt="0"/>
  <p:txStyles>
    <p:titleStyle>
      <a:lvl1pPr algn="l" defTabSz="914400" rtl="0" eaLnBrk="1" latinLnBrk="0" hangingPunct="1">
        <a:lnSpc>
          <a:spcPts val="3100"/>
        </a:lnSpc>
        <a:spcBef>
          <a:spcPct val="0"/>
        </a:spcBef>
        <a:buNone/>
        <a:defRPr sz="2500" kern="1200">
          <a:solidFill>
            <a:srgbClr val="F21C0A"/>
          </a:solidFill>
          <a:latin typeface="+mj-lt"/>
          <a:ea typeface="+mj-ea"/>
          <a:cs typeface="+mj-cs"/>
        </a:defRPr>
      </a:lvl1pPr>
    </p:titleStyle>
    <p:bodyStyle>
      <a:lvl1pPr marL="0" indent="0" algn="l" defTabSz="914400" rtl="0" eaLnBrk="1" latinLnBrk="0" hangingPunct="1">
        <a:lnSpc>
          <a:spcPts val="2400"/>
        </a:lnSpc>
        <a:spcBef>
          <a:spcPts val="0"/>
        </a:spcBef>
        <a:buFont typeface="Arial" pitchFamily="34" charset="0"/>
        <a:buNone/>
        <a:defRPr sz="1800" kern="1200">
          <a:solidFill>
            <a:schemeClr val="tx1"/>
          </a:solidFill>
          <a:latin typeface="+mn-lt"/>
          <a:ea typeface="+mn-ea"/>
          <a:cs typeface="+mn-cs"/>
        </a:defRPr>
      </a:lvl1pPr>
      <a:lvl2pPr marL="207963" indent="-206375" algn="l" defTabSz="914400" rtl="0" eaLnBrk="1" latinLnBrk="0" hangingPunct="1">
        <a:lnSpc>
          <a:spcPts val="2400"/>
        </a:lnSpc>
        <a:spcBef>
          <a:spcPts val="0"/>
        </a:spcBef>
        <a:buClr>
          <a:srgbClr val="F21C0A"/>
        </a:buClr>
        <a:buFont typeface="Wingdings" pitchFamily="2" charset="2"/>
        <a:buChar char=""/>
        <a:defRPr sz="1800" kern="1200">
          <a:solidFill>
            <a:schemeClr val="tx1"/>
          </a:solidFill>
          <a:latin typeface="+mn-lt"/>
          <a:ea typeface="+mn-ea"/>
          <a:cs typeface="+mn-cs"/>
        </a:defRPr>
      </a:lvl2pPr>
      <a:lvl3pPr marL="209550" indent="0" algn="l" defTabSz="914400" rtl="0" eaLnBrk="1" latinLnBrk="0" hangingPunct="1">
        <a:lnSpc>
          <a:spcPts val="2400"/>
        </a:lnSpc>
        <a:spcBef>
          <a:spcPts val="0"/>
        </a:spcBef>
        <a:buFont typeface="Arial" pitchFamily="34" charset="0"/>
        <a:buNone/>
        <a:defRPr sz="1800" kern="1200">
          <a:solidFill>
            <a:schemeClr val="tx1"/>
          </a:solidFill>
          <a:latin typeface="+mn-lt"/>
          <a:ea typeface="+mn-ea"/>
          <a:cs typeface="+mn-cs"/>
        </a:defRPr>
      </a:lvl3pPr>
      <a:lvl4pPr marL="412750" indent="-201613" algn="l" defTabSz="914400" rtl="0" eaLnBrk="1" latinLnBrk="0" hangingPunct="1">
        <a:lnSpc>
          <a:spcPts val="2400"/>
        </a:lnSpc>
        <a:spcBef>
          <a:spcPts val="0"/>
        </a:spcBef>
        <a:buClr>
          <a:srgbClr val="F21C0A"/>
        </a:buClr>
        <a:buFont typeface="Wingdings" pitchFamily="2" charset="2"/>
        <a:buChar char=""/>
        <a:defRPr sz="1800" kern="1200">
          <a:solidFill>
            <a:schemeClr val="tx1"/>
          </a:solidFill>
          <a:latin typeface="+mn-lt"/>
          <a:ea typeface="+mn-ea"/>
          <a:cs typeface="+mn-cs"/>
        </a:defRPr>
      </a:lvl4pPr>
      <a:lvl5pPr marL="414338" indent="0" algn="l" defTabSz="914400" rtl="0" eaLnBrk="1" latinLnBrk="0" hangingPunct="1">
        <a:lnSpc>
          <a:spcPts val="2400"/>
        </a:lnSpc>
        <a:spcBef>
          <a:spcPts val="0"/>
        </a:spcBef>
        <a:buFont typeface="Arial" pitchFamily="34" charset="0"/>
        <a:buNone/>
        <a:defRPr sz="1800" kern="1200" baseline="0">
          <a:solidFill>
            <a:schemeClr val="tx1"/>
          </a:solidFill>
          <a:latin typeface="+mn-lt"/>
          <a:ea typeface="+mn-ea"/>
          <a:cs typeface="+mn-cs"/>
        </a:defRPr>
      </a:lvl5pPr>
      <a:lvl6pPr marL="617538" indent="-203200" algn="l" defTabSz="914400" rtl="0" eaLnBrk="1" latinLnBrk="0" hangingPunct="1">
        <a:lnSpc>
          <a:spcPts val="2400"/>
        </a:lnSpc>
        <a:spcBef>
          <a:spcPts val="0"/>
        </a:spcBef>
        <a:buClr>
          <a:srgbClr val="F21C0A"/>
        </a:buClr>
        <a:buFont typeface="Wingdings" pitchFamily="2" charset="2"/>
        <a:buChar char=""/>
        <a:defRPr sz="1800" kern="1200">
          <a:solidFill>
            <a:schemeClr val="tx1"/>
          </a:solidFill>
          <a:latin typeface="+mn-lt"/>
          <a:ea typeface="+mn-ea"/>
          <a:cs typeface="+mn-cs"/>
        </a:defRPr>
      </a:lvl6pPr>
      <a:lvl7pPr marL="617538" indent="0" algn="l" defTabSz="914400" rtl="0" eaLnBrk="1" latinLnBrk="0" hangingPunct="1">
        <a:lnSpc>
          <a:spcPts val="2400"/>
        </a:lnSpc>
        <a:spcBef>
          <a:spcPts val="0"/>
        </a:spcBef>
        <a:buFont typeface="Arial" pitchFamily="34" charset="0"/>
        <a:buNone/>
        <a:defRPr sz="1800" kern="1200">
          <a:solidFill>
            <a:schemeClr val="tx1"/>
          </a:solidFill>
          <a:latin typeface="+mn-lt"/>
          <a:ea typeface="+mn-ea"/>
          <a:cs typeface="+mn-cs"/>
        </a:defRPr>
      </a:lvl7pPr>
      <a:lvl8pPr marL="820738" indent="-203200" algn="l" defTabSz="914400" rtl="0" eaLnBrk="1" latinLnBrk="0" hangingPunct="1">
        <a:lnSpc>
          <a:spcPts val="2400"/>
        </a:lnSpc>
        <a:spcBef>
          <a:spcPts val="0"/>
        </a:spcBef>
        <a:buClr>
          <a:srgbClr val="F21C0A"/>
        </a:buClr>
        <a:buFont typeface="Wingdings" pitchFamily="2" charset="2"/>
        <a:buChar char=""/>
        <a:defRPr sz="1800" kern="1200">
          <a:solidFill>
            <a:schemeClr val="tx1"/>
          </a:solidFill>
          <a:latin typeface="+mn-lt"/>
          <a:ea typeface="+mn-ea"/>
          <a:cs typeface="+mn-cs"/>
        </a:defRPr>
      </a:lvl8pPr>
      <a:lvl9pPr marL="820738" indent="0" algn="l" defTabSz="914400" rtl="0" eaLnBrk="1" latinLnBrk="0" hangingPunct="1">
        <a:lnSpc>
          <a:spcPts val="2400"/>
        </a:lnSpc>
        <a:spcBef>
          <a:spcPts val="0"/>
        </a:spcBef>
        <a:buFont typeface="Arial" pitchFamily="34" charset="0"/>
        <a:buNone/>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emf"/></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a:xfrm>
            <a:off x="609600" y="666750"/>
            <a:ext cx="7924800" cy="609600"/>
          </a:xfrm>
          <a:prstGeom prst="rect">
            <a:avLst/>
          </a:prstGeom>
          <a:ln w="12700">
            <a:noFill/>
          </a:ln>
          <a:extLst>
            <a:ext uri="{91240B29-F687-4F45-9708-019B960494DF}">
              <a14:hiddenLine xmlns:a14="http://schemas.microsoft.com/office/drawing/2010/main" xmlns="" w="12700">
                <a:solidFill>
                  <a:schemeClr val="tx1"/>
                </a:solidFill>
              </a14:hiddenLine>
            </a:ext>
          </a:extLst>
        </p:spPr>
        <p:txBody>
          <a:bodyPr/>
          <a:lstStyle/>
          <a:p>
            <a:pPr algn="ctr">
              <a:spcBef>
                <a:spcPts val="0"/>
              </a:spcBef>
            </a:pPr>
            <a:r>
              <a:rPr lang="hu-HU" b="1" dirty="0" smtClean="0">
                <a:latin typeface="Arial"/>
              </a:rPr>
              <a:t>GMBSZ Fórum 2013. </a:t>
            </a:r>
            <a:r>
              <a:rPr lang="hu-HU" dirty="0" smtClean="0">
                <a:latin typeface="Arial"/>
              </a:rPr>
              <a:t/>
            </a:r>
            <a:br>
              <a:rPr lang="hu-HU" dirty="0" smtClean="0">
                <a:latin typeface="Arial"/>
              </a:rPr>
            </a:br>
            <a:r>
              <a:rPr lang="hu-HU" dirty="0" smtClean="0">
                <a:latin typeface="Arial"/>
              </a:rPr>
              <a:t/>
            </a:r>
            <a:br>
              <a:rPr lang="hu-HU" dirty="0" smtClean="0">
                <a:latin typeface="Arial"/>
              </a:rPr>
            </a:br>
            <a:r>
              <a:rPr lang="hu-HU" dirty="0" smtClean="0">
                <a:latin typeface="Arial"/>
              </a:rPr>
              <a:t/>
            </a:r>
            <a:br>
              <a:rPr lang="hu-HU" dirty="0" smtClean="0">
                <a:latin typeface="Arial"/>
              </a:rPr>
            </a:br>
            <a:r>
              <a:rPr lang="hu-HU" dirty="0" smtClean="0">
                <a:latin typeface="Arial"/>
              </a:rPr>
              <a:t/>
            </a:r>
            <a:br>
              <a:rPr lang="hu-HU" dirty="0" smtClean="0">
                <a:latin typeface="Arial"/>
              </a:rPr>
            </a:br>
            <a:r>
              <a:rPr lang="hu-HU" dirty="0" smtClean="0">
                <a:latin typeface="Arial"/>
              </a:rPr>
              <a:t/>
            </a:r>
            <a:br>
              <a:rPr lang="hu-HU" dirty="0" smtClean="0">
                <a:latin typeface="Arial"/>
              </a:rPr>
            </a:br>
            <a:r>
              <a:rPr lang="hu-HU" dirty="0" smtClean="0">
                <a:latin typeface="Arial"/>
              </a:rPr>
              <a:t/>
            </a:r>
            <a:br>
              <a:rPr lang="hu-HU" dirty="0" smtClean="0">
                <a:latin typeface="Arial"/>
              </a:rPr>
            </a:br>
            <a:r>
              <a:rPr lang="hu-HU" dirty="0" smtClean="0">
                <a:latin typeface="Arial"/>
              </a:rPr>
              <a:t>11/2013.(III.21.) NGM rendelettel életbelépett  (G)MBSZ aktuális változásai</a:t>
            </a:r>
            <a:br>
              <a:rPr lang="hu-HU" dirty="0" smtClean="0">
                <a:latin typeface="Arial"/>
              </a:rPr>
            </a:br>
            <a:r>
              <a:rPr lang="hu-HU" dirty="0" smtClean="0">
                <a:latin typeface="Arial"/>
              </a:rPr>
              <a:t/>
            </a:r>
            <a:br>
              <a:rPr lang="hu-HU" dirty="0" smtClean="0">
                <a:latin typeface="Arial"/>
              </a:rPr>
            </a:br>
            <a:r>
              <a:rPr lang="hu-HU" dirty="0" smtClean="0">
                <a:latin typeface="Arial"/>
              </a:rPr>
              <a:t/>
            </a:r>
            <a:br>
              <a:rPr lang="hu-HU" dirty="0" smtClean="0">
                <a:latin typeface="Arial"/>
              </a:rPr>
            </a:br>
            <a:r>
              <a:rPr lang="hu-HU" dirty="0" smtClean="0">
                <a:latin typeface="Arial"/>
              </a:rPr>
              <a:t/>
            </a:r>
            <a:br>
              <a:rPr lang="hu-HU" dirty="0" smtClean="0">
                <a:latin typeface="Arial"/>
              </a:rPr>
            </a:br>
            <a:endParaRPr lang="hu-HU" dirty="0" smtClean="0">
              <a:latin typeface="Arial"/>
            </a:endParaRPr>
          </a:p>
        </p:txBody>
      </p:sp>
      <p:sp>
        <p:nvSpPr>
          <p:cNvPr id="3074" name="Dia számának helye 5"/>
          <p:cNvSpPr>
            <a:spLocks noGrp="1"/>
          </p:cNvSpPr>
          <p:nvPr>
            <p:ph type="sldNum" sz="quarter" idx="12"/>
          </p:nvPr>
        </p:nvSpPr>
        <p:spPr>
          <a:xfrm>
            <a:off x="609599" y="6403340"/>
            <a:ext cx="173038" cy="190500"/>
          </a:xfrm>
          <a:prstGeom prst="rect">
            <a:avLst/>
          </a:prstGeom>
          <a:noFill/>
          <a:ln w="12700">
            <a:noFill/>
          </a:ln>
          <a:extLst>
            <a:ext uri="{91240B29-F687-4F45-9708-019B960494DF}">
              <a14:hiddenLine xmlns:a14="http://schemas.microsoft.com/office/drawing/2010/main" xmlns="" w="12700">
                <a:solidFill>
                  <a:schemeClr val="tx1"/>
                </a:solidFill>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0D59CF7C-E561-4654-85FC-67020BC93963}" type="slidenum">
              <a:rPr lang="fr-FR" sz="600" smtClean="0">
                <a:solidFill>
                  <a:srgbClr val="000000"/>
                </a:solidFill>
                <a:latin typeface="Arial"/>
              </a:rPr>
              <a:pPr/>
              <a:t>1</a:t>
            </a:fld>
            <a:endParaRPr lang="fr-FR" sz="600" smtClean="0">
              <a:solidFill>
                <a:srgbClr val="000000"/>
              </a:solidFill>
              <a:latin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683568" y="2780928"/>
            <a:ext cx="7924800" cy="4216400"/>
          </a:xfrm>
        </p:spPr>
        <p:txBody>
          <a:bodyPr/>
          <a:lstStyle/>
          <a:p>
            <a:pPr algn="just"/>
            <a:r>
              <a:rPr lang="hu-HU" sz="2000" b="1" dirty="0"/>
              <a:t>Középnyomású nyomásszabályozóról ellátott membrános (lemezházas) gázmérő épületen belül csak akkor helyezhető el, ha a nyomásszabályozó kétfokozatú vagy védőmembrános.</a:t>
            </a:r>
          </a:p>
        </p:txBody>
      </p:sp>
      <p:sp>
        <p:nvSpPr>
          <p:cNvPr id="4" name="Dia számának helye 3"/>
          <p:cNvSpPr>
            <a:spLocks noGrp="1"/>
          </p:cNvSpPr>
          <p:nvPr>
            <p:ph type="sldNum" sz="quarter" idx="12"/>
          </p:nvPr>
        </p:nvSpPr>
        <p:spPr/>
        <p:txBody>
          <a:bodyPr/>
          <a:lstStyle/>
          <a:p>
            <a:pPr>
              <a:defRPr/>
            </a:pPr>
            <a:fld id="{D5F95018-60E0-4B48-A7C9-1C50790D243D}" type="slidenum">
              <a:rPr lang="fr-FR" smtClean="0"/>
              <a:pPr>
                <a:defRPr/>
              </a:pPr>
              <a:t>10</a:t>
            </a:fld>
            <a:endParaRPr lang="fr-FR"/>
          </a:p>
        </p:txBody>
      </p:sp>
      <p:sp>
        <p:nvSpPr>
          <p:cNvPr id="5" name="Cím 1"/>
          <p:cNvSpPr>
            <a:spLocks noGrp="1"/>
          </p:cNvSpPr>
          <p:nvPr>
            <p:ph type="title"/>
          </p:nvPr>
        </p:nvSpPr>
        <p:spPr>
          <a:xfrm>
            <a:off x="611560" y="1268760"/>
            <a:ext cx="7924800" cy="609600"/>
          </a:xfrm>
        </p:spPr>
        <p:txBody>
          <a:bodyPr/>
          <a:lstStyle/>
          <a:p>
            <a:r>
              <a:rPr lang="hu-HU" dirty="0" smtClean="0"/>
              <a:t>Gázmérők elhelyezése</a:t>
            </a:r>
            <a:endParaRPr lang="hu-HU" dirty="0"/>
          </a:p>
        </p:txBody>
      </p:sp>
      <p:sp>
        <p:nvSpPr>
          <p:cNvPr id="6" name="Szövegdoboz 5"/>
          <p:cNvSpPr txBox="1"/>
          <p:nvPr/>
        </p:nvSpPr>
        <p:spPr>
          <a:xfrm>
            <a:off x="899592" y="371695"/>
            <a:ext cx="1069524" cy="375744"/>
          </a:xfrm>
          <a:prstGeom prst="rect">
            <a:avLst/>
          </a:prstGeom>
          <a:noFill/>
        </p:spPr>
        <p:txBody>
          <a:bodyPr wrap="none" rtlCol="0">
            <a:spAutoFit/>
          </a:bodyPr>
          <a:lstStyle/>
          <a:p>
            <a:pPr>
              <a:lnSpc>
                <a:spcPts val="2400"/>
              </a:lnSpc>
            </a:pPr>
            <a:r>
              <a:rPr lang="hu-HU" dirty="0" smtClean="0"/>
              <a:t>Változás</a:t>
            </a:r>
          </a:p>
        </p:txBody>
      </p:sp>
    </p:spTree>
    <p:extLst>
      <p:ext uri="{BB962C8B-B14F-4D97-AF65-F5344CB8AC3E}">
        <p14:creationId xmlns:p14="http://schemas.microsoft.com/office/powerpoint/2010/main" xmlns="" val="33808144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611560" y="2132856"/>
            <a:ext cx="7924800" cy="4216400"/>
          </a:xfrm>
        </p:spPr>
        <p:txBody>
          <a:bodyPr/>
          <a:lstStyle/>
          <a:p>
            <a:pPr algn="just"/>
            <a:r>
              <a:rPr lang="hu-HU" b="1" dirty="0" smtClean="0"/>
              <a:t>Technológiai kialakítások</a:t>
            </a:r>
          </a:p>
          <a:p>
            <a:pPr marL="285750" indent="-285750" algn="just">
              <a:buFontTx/>
              <a:buChar char="-"/>
            </a:pPr>
            <a:r>
              <a:rPr lang="hu-HU" b="1" dirty="0" smtClean="0"/>
              <a:t>Szerelősín</a:t>
            </a:r>
          </a:p>
          <a:p>
            <a:pPr marL="285750" indent="-285750" algn="just">
              <a:buFontTx/>
              <a:buChar char="-"/>
            </a:pPr>
            <a:r>
              <a:rPr lang="hu-HU" b="1" dirty="0" smtClean="0"/>
              <a:t>Előkertes elhelyezés</a:t>
            </a:r>
          </a:p>
          <a:p>
            <a:pPr marL="285750" indent="-285750" algn="just">
              <a:buFontTx/>
              <a:buChar char="-"/>
            </a:pPr>
            <a:r>
              <a:rPr lang="hu-HU" b="1" dirty="0" smtClean="0"/>
              <a:t>Fali elhelyezés</a:t>
            </a:r>
          </a:p>
          <a:p>
            <a:pPr marL="285750" indent="-285750" algn="just">
              <a:buFontTx/>
              <a:buChar char="-"/>
            </a:pPr>
            <a:r>
              <a:rPr lang="hu-HU" b="1" dirty="0" smtClean="0"/>
              <a:t>Plombálás, jogi zár</a:t>
            </a:r>
          </a:p>
          <a:p>
            <a:pPr marL="285750" indent="-285750" algn="just">
              <a:buFontTx/>
              <a:buChar char="-"/>
            </a:pPr>
            <a:r>
              <a:rPr lang="hu-HU" b="1" dirty="0" smtClean="0"/>
              <a:t>Méréstechnika</a:t>
            </a:r>
          </a:p>
          <a:p>
            <a:pPr marL="285750" indent="-285750" algn="just">
              <a:buFontTx/>
              <a:buChar char="-"/>
            </a:pPr>
            <a:r>
              <a:rPr lang="hu-HU" b="1" dirty="0" smtClean="0"/>
              <a:t>Oldható kötések, tömítések</a:t>
            </a:r>
            <a:endParaRPr lang="hu-HU" b="1" dirty="0"/>
          </a:p>
          <a:p>
            <a:pPr marL="285750" indent="-285750" algn="just">
              <a:buFontTx/>
              <a:buChar char="-"/>
            </a:pPr>
            <a:r>
              <a:rPr lang="hu-HU" b="1" dirty="0" smtClean="0"/>
              <a:t>Stb. ……….</a:t>
            </a:r>
            <a:endParaRPr lang="hu-HU" b="1" dirty="0"/>
          </a:p>
          <a:p>
            <a:endParaRPr lang="hu-HU" dirty="0"/>
          </a:p>
        </p:txBody>
      </p:sp>
      <p:sp>
        <p:nvSpPr>
          <p:cNvPr id="4" name="Dia számának helye 3"/>
          <p:cNvSpPr>
            <a:spLocks noGrp="1"/>
          </p:cNvSpPr>
          <p:nvPr>
            <p:ph type="sldNum" sz="quarter" idx="12"/>
          </p:nvPr>
        </p:nvSpPr>
        <p:spPr/>
        <p:txBody>
          <a:bodyPr/>
          <a:lstStyle/>
          <a:p>
            <a:pPr>
              <a:defRPr/>
            </a:pPr>
            <a:fld id="{D5F95018-60E0-4B48-A7C9-1C50790D243D}" type="slidenum">
              <a:rPr lang="fr-FR" smtClean="0"/>
              <a:pPr>
                <a:defRPr/>
              </a:pPr>
              <a:t>11</a:t>
            </a:fld>
            <a:endParaRPr lang="fr-FR"/>
          </a:p>
        </p:txBody>
      </p:sp>
      <p:sp>
        <p:nvSpPr>
          <p:cNvPr id="5" name="Cím 1"/>
          <p:cNvSpPr>
            <a:spLocks noGrp="1"/>
          </p:cNvSpPr>
          <p:nvPr>
            <p:ph type="title"/>
          </p:nvPr>
        </p:nvSpPr>
        <p:spPr>
          <a:xfrm>
            <a:off x="611560" y="1124744"/>
            <a:ext cx="7924800" cy="609600"/>
          </a:xfrm>
        </p:spPr>
        <p:txBody>
          <a:bodyPr/>
          <a:lstStyle/>
          <a:p>
            <a:r>
              <a:rPr lang="hu-HU" dirty="0" smtClean="0"/>
              <a:t>Gázmérők elhelyezése</a:t>
            </a:r>
            <a:endParaRPr lang="hu-HU" dirty="0"/>
          </a:p>
        </p:txBody>
      </p:sp>
      <p:sp>
        <p:nvSpPr>
          <p:cNvPr id="6" name="Szövegdoboz 5"/>
          <p:cNvSpPr txBox="1"/>
          <p:nvPr/>
        </p:nvSpPr>
        <p:spPr>
          <a:xfrm>
            <a:off x="899592" y="371695"/>
            <a:ext cx="2826415" cy="375744"/>
          </a:xfrm>
          <a:prstGeom prst="rect">
            <a:avLst/>
          </a:prstGeom>
          <a:noFill/>
        </p:spPr>
        <p:txBody>
          <a:bodyPr wrap="none" rtlCol="0">
            <a:spAutoFit/>
          </a:bodyPr>
          <a:lstStyle/>
          <a:p>
            <a:pPr>
              <a:lnSpc>
                <a:spcPts val="2400"/>
              </a:lnSpc>
            </a:pPr>
            <a:r>
              <a:rPr lang="hu-HU" dirty="0" smtClean="0"/>
              <a:t>Kiegészítések MK-21-ben</a:t>
            </a:r>
          </a:p>
        </p:txBody>
      </p:sp>
    </p:spTree>
    <p:extLst>
      <p:ext uri="{BB962C8B-B14F-4D97-AF65-F5344CB8AC3E}">
        <p14:creationId xmlns:p14="http://schemas.microsoft.com/office/powerpoint/2010/main" xmlns="" val="31125763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611560" y="980728"/>
            <a:ext cx="7924800" cy="609600"/>
          </a:xfrm>
        </p:spPr>
        <p:txBody>
          <a:bodyPr/>
          <a:lstStyle/>
          <a:p>
            <a:r>
              <a:rPr lang="hu-HU" sz="2000" dirty="0"/>
              <a:t>Csatlakozó és fogyasztói vezeték eltakarása, takaró burkolatai</a:t>
            </a:r>
          </a:p>
        </p:txBody>
      </p:sp>
      <p:sp>
        <p:nvSpPr>
          <p:cNvPr id="4" name="Dia számának helye 3"/>
          <p:cNvSpPr>
            <a:spLocks noGrp="1"/>
          </p:cNvSpPr>
          <p:nvPr>
            <p:ph type="sldNum" sz="quarter" idx="12"/>
          </p:nvPr>
        </p:nvSpPr>
        <p:spPr/>
        <p:txBody>
          <a:bodyPr/>
          <a:lstStyle/>
          <a:p>
            <a:pPr>
              <a:defRPr/>
            </a:pPr>
            <a:fld id="{D5F95018-60E0-4B48-A7C9-1C50790D243D}" type="slidenum">
              <a:rPr lang="fr-FR" smtClean="0"/>
              <a:pPr>
                <a:defRPr/>
              </a:pPr>
              <a:t>12</a:t>
            </a:fld>
            <a:endParaRPr lang="fr-FR"/>
          </a:p>
        </p:txBody>
      </p:sp>
      <p:sp>
        <p:nvSpPr>
          <p:cNvPr id="5" name="Szövegdoboz 4"/>
          <p:cNvSpPr txBox="1"/>
          <p:nvPr/>
        </p:nvSpPr>
        <p:spPr>
          <a:xfrm>
            <a:off x="899592" y="371695"/>
            <a:ext cx="2826415" cy="375744"/>
          </a:xfrm>
          <a:prstGeom prst="rect">
            <a:avLst/>
          </a:prstGeom>
          <a:noFill/>
        </p:spPr>
        <p:txBody>
          <a:bodyPr wrap="none" rtlCol="0">
            <a:spAutoFit/>
          </a:bodyPr>
          <a:lstStyle/>
          <a:p>
            <a:pPr>
              <a:lnSpc>
                <a:spcPts val="2400"/>
              </a:lnSpc>
            </a:pPr>
            <a:r>
              <a:rPr lang="hu-HU" dirty="0" smtClean="0"/>
              <a:t>Kiegészítések MK-21-ben</a:t>
            </a:r>
          </a:p>
        </p:txBody>
      </p:sp>
      <p:pic>
        <p:nvPicPr>
          <p:cNvPr id="6" name="Tartalom helye 5" descr="http://jogszabalykereso.mhk.hu/konvert/Html/2013/2X/image/2013_2X__20000011A9F4_000_21.jpg"/>
          <p:cNvPicPr>
            <a:picLocks noGrp="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2627784" y="1340768"/>
            <a:ext cx="3456384" cy="1656184"/>
          </a:xfrm>
          <a:prstGeom prst="rect">
            <a:avLst/>
          </a:prstGeom>
          <a:noFill/>
          <a:ln>
            <a:noFill/>
          </a:ln>
        </p:spPr>
      </p:pic>
      <p:sp>
        <p:nvSpPr>
          <p:cNvPr id="7" name="Szövegdoboz 6"/>
          <p:cNvSpPr txBox="1"/>
          <p:nvPr/>
        </p:nvSpPr>
        <p:spPr>
          <a:xfrm>
            <a:off x="611560" y="5517232"/>
            <a:ext cx="7853432" cy="400110"/>
          </a:xfrm>
          <a:prstGeom prst="rect">
            <a:avLst/>
          </a:prstGeom>
          <a:noFill/>
        </p:spPr>
        <p:txBody>
          <a:bodyPr wrap="none" rtlCol="0">
            <a:spAutoFit/>
          </a:bodyPr>
          <a:lstStyle/>
          <a:p>
            <a:pPr>
              <a:lnSpc>
                <a:spcPts val="2400"/>
              </a:lnSpc>
            </a:pPr>
            <a:r>
              <a:rPr lang="hu-HU" sz="3600" dirty="0" smtClean="0"/>
              <a:t>Maradtak az MK-21 korábbi előírásai!</a:t>
            </a:r>
          </a:p>
        </p:txBody>
      </p:sp>
      <p:pic>
        <p:nvPicPr>
          <p:cNvPr id="8" name="Kép 7"/>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239331" y="3182819"/>
            <a:ext cx="2146935" cy="1637665"/>
          </a:xfrm>
          <a:prstGeom prst="rect">
            <a:avLst/>
          </a:prstGeom>
          <a:noFill/>
          <a:ln>
            <a:noFill/>
          </a:ln>
        </p:spPr>
      </p:pic>
      <p:pic>
        <p:nvPicPr>
          <p:cNvPr id="9" name="Kép 8"/>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4067944" y="3190439"/>
            <a:ext cx="1503045" cy="1630045"/>
          </a:xfrm>
          <a:prstGeom prst="rect">
            <a:avLst/>
          </a:prstGeom>
          <a:noFill/>
          <a:ln>
            <a:noFill/>
          </a:ln>
        </p:spPr>
      </p:pic>
      <p:pic>
        <p:nvPicPr>
          <p:cNvPr id="10" name="Kép 9"/>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6156176" y="3091378"/>
            <a:ext cx="2146935" cy="1820545"/>
          </a:xfrm>
          <a:prstGeom prst="rect">
            <a:avLst/>
          </a:prstGeom>
          <a:noFill/>
          <a:ln>
            <a:noFill/>
          </a:ln>
        </p:spPr>
      </p:pic>
    </p:spTree>
    <p:extLst>
      <p:ext uri="{BB962C8B-B14F-4D97-AF65-F5344CB8AC3E}">
        <p14:creationId xmlns:p14="http://schemas.microsoft.com/office/powerpoint/2010/main" xmlns="" val="24586116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611560" y="908720"/>
            <a:ext cx="7924800" cy="609600"/>
          </a:xfrm>
        </p:spPr>
        <p:txBody>
          <a:bodyPr/>
          <a:lstStyle/>
          <a:p>
            <a:r>
              <a:rPr lang="hu-HU" dirty="0" smtClean="0"/>
              <a:t>Nyomáspróba</a:t>
            </a:r>
            <a:endParaRPr lang="hu-HU" dirty="0"/>
          </a:p>
        </p:txBody>
      </p:sp>
      <p:sp>
        <p:nvSpPr>
          <p:cNvPr id="3" name="Tartalom helye 2"/>
          <p:cNvSpPr>
            <a:spLocks noGrp="1"/>
          </p:cNvSpPr>
          <p:nvPr>
            <p:ph idx="1"/>
          </p:nvPr>
        </p:nvSpPr>
        <p:spPr>
          <a:xfrm>
            <a:off x="611560" y="1772816"/>
            <a:ext cx="4320480" cy="4216400"/>
          </a:xfrm>
        </p:spPr>
        <p:txBody>
          <a:bodyPr/>
          <a:lstStyle/>
          <a:p>
            <a:r>
              <a:rPr lang="hu-HU" dirty="0" smtClean="0"/>
              <a:t>Technikai bonyolítása</a:t>
            </a:r>
          </a:p>
          <a:p>
            <a:pPr algn="just"/>
            <a:r>
              <a:rPr lang="hu-HU" sz="1200" b="1" i="1" dirty="0"/>
              <a:t>Műszerezettség:</a:t>
            </a:r>
            <a:r>
              <a:rPr lang="hu-HU" sz="1200" i="1" dirty="0"/>
              <a:t> nyomásmérő a vizsgálóközeg nyomásának mérésére, amelynek</a:t>
            </a:r>
            <a:endParaRPr lang="hu-HU" sz="1200" dirty="0"/>
          </a:p>
          <a:p>
            <a:pPr lvl="0" algn="just"/>
            <a:r>
              <a:rPr lang="hu-HU" sz="1200" i="1" dirty="0"/>
              <a:t>pontossági osztálya: 0,6</a:t>
            </a:r>
            <a:endParaRPr lang="hu-HU" sz="1200" dirty="0"/>
          </a:p>
          <a:p>
            <a:pPr lvl="0" algn="just"/>
            <a:r>
              <a:rPr lang="hu-HU" sz="1200" i="1" dirty="0"/>
              <a:t>mérete: D160</a:t>
            </a:r>
            <a:endParaRPr lang="hu-HU" sz="1200" dirty="0"/>
          </a:p>
          <a:p>
            <a:pPr lvl="0" algn="just"/>
            <a:r>
              <a:rPr lang="hu-HU" sz="1200" i="1" dirty="0"/>
              <a:t>felső méréshatára a próbanyomás 1,1...1,6- szoros sávjába essen (kivétel a </a:t>
            </a:r>
            <a:r>
              <a:rPr lang="hu-HU" sz="1200" i="1" dirty="0" err="1"/>
              <a:t>ppróba</a:t>
            </a:r>
            <a:r>
              <a:rPr lang="hu-HU" sz="1200" i="1" dirty="0"/>
              <a:t>=6 bar, ahol a nyomásmérő felső méréshatára 10 bar)</a:t>
            </a:r>
            <a:endParaRPr lang="hu-HU" sz="1200" dirty="0"/>
          </a:p>
          <a:p>
            <a:pPr lvl="0" algn="just"/>
            <a:r>
              <a:rPr lang="hu-HU" sz="1200" i="1" dirty="0"/>
              <a:t>hitelessége: érvényes (2 év) kalibrálási bizonylattal rendelkezzen. (Digitális nyomásmérő-regiszter is alkalmazható, amelynek kalibrálási ciklusát a gyártó állapítja meg)</a:t>
            </a:r>
            <a:endParaRPr lang="hu-HU" sz="1200" dirty="0"/>
          </a:p>
          <a:p>
            <a:endParaRPr lang="hu-HU" dirty="0"/>
          </a:p>
        </p:txBody>
      </p:sp>
      <p:sp>
        <p:nvSpPr>
          <p:cNvPr id="4" name="Dia számának helye 3"/>
          <p:cNvSpPr>
            <a:spLocks noGrp="1"/>
          </p:cNvSpPr>
          <p:nvPr>
            <p:ph type="sldNum" sz="quarter" idx="12"/>
          </p:nvPr>
        </p:nvSpPr>
        <p:spPr/>
        <p:txBody>
          <a:bodyPr/>
          <a:lstStyle/>
          <a:p>
            <a:pPr>
              <a:defRPr/>
            </a:pPr>
            <a:fld id="{D5F95018-60E0-4B48-A7C9-1C50790D243D}" type="slidenum">
              <a:rPr lang="fr-FR" smtClean="0"/>
              <a:pPr>
                <a:defRPr/>
              </a:pPr>
              <a:t>13</a:t>
            </a:fld>
            <a:endParaRPr lang="fr-FR"/>
          </a:p>
        </p:txBody>
      </p:sp>
      <p:sp>
        <p:nvSpPr>
          <p:cNvPr id="5" name="Szövegdoboz 4"/>
          <p:cNvSpPr txBox="1"/>
          <p:nvPr/>
        </p:nvSpPr>
        <p:spPr>
          <a:xfrm>
            <a:off x="874076" y="349985"/>
            <a:ext cx="2826415" cy="375744"/>
          </a:xfrm>
          <a:prstGeom prst="rect">
            <a:avLst/>
          </a:prstGeom>
          <a:noFill/>
        </p:spPr>
        <p:txBody>
          <a:bodyPr wrap="none" rtlCol="0">
            <a:spAutoFit/>
          </a:bodyPr>
          <a:lstStyle/>
          <a:p>
            <a:pPr>
              <a:lnSpc>
                <a:spcPts val="2400"/>
              </a:lnSpc>
            </a:pPr>
            <a:r>
              <a:rPr lang="hu-HU" dirty="0" smtClean="0"/>
              <a:t>Kiegészítések MK-21-ben</a:t>
            </a:r>
          </a:p>
        </p:txBody>
      </p:sp>
      <p:pic>
        <p:nvPicPr>
          <p:cNvPr id="6" name="Kép 5"/>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300192" y="1052736"/>
            <a:ext cx="1872208" cy="4404838"/>
          </a:xfrm>
          <a:prstGeom prst="rect">
            <a:avLst/>
          </a:prstGeom>
          <a:noFill/>
          <a:ln>
            <a:noFill/>
          </a:ln>
        </p:spPr>
      </p:pic>
    </p:spTree>
    <p:extLst>
      <p:ext uri="{BB962C8B-B14F-4D97-AF65-F5344CB8AC3E}">
        <p14:creationId xmlns:p14="http://schemas.microsoft.com/office/powerpoint/2010/main" xmlns="" val="8795022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611560" y="908720"/>
            <a:ext cx="7924800" cy="609600"/>
          </a:xfrm>
        </p:spPr>
        <p:txBody>
          <a:bodyPr/>
          <a:lstStyle/>
          <a:p>
            <a:r>
              <a:rPr lang="hu-HU" dirty="0" smtClean="0"/>
              <a:t>Gázkészülékek elhelyezése</a:t>
            </a:r>
            <a:endParaRPr lang="hu-HU" dirty="0"/>
          </a:p>
        </p:txBody>
      </p:sp>
      <p:sp>
        <p:nvSpPr>
          <p:cNvPr id="3" name="Tartalom helye 2"/>
          <p:cNvSpPr>
            <a:spLocks noGrp="1"/>
          </p:cNvSpPr>
          <p:nvPr>
            <p:ph idx="1"/>
          </p:nvPr>
        </p:nvSpPr>
        <p:spPr>
          <a:xfrm>
            <a:off x="611560" y="1628800"/>
            <a:ext cx="7924800" cy="4432424"/>
          </a:xfrm>
        </p:spPr>
        <p:txBody>
          <a:bodyPr/>
          <a:lstStyle/>
          <a:p>
            <a:pPr marL="285750" indent="-285750">
              <a:spcAft>
                <a:spcPts val="600"/>
              </a:spcAft>
              <a:buFontTx/>
              <a:buChar char="-"/>
            </a:pPr>
            <a:r>
              <a:rPr lang="hu-HU" dirty="0" smtClean="0"/>
              <a:t>„</a:t>
            </a:r>
            <a:r>
              <a:rPr lang="hu-HU" dirty="0"/>
              <a:t>új létesítés esetén gázfogyasztó készülék kád fölé nem telepíthető</a:t>
            </a:r>
            <a:r>
              <a:rPr lang="hu-HU" dirty="0" smtClean="0"/>
              <a:t>.”</a:t>
            </a:r>
          </a:p>
          <a:p>
            <a:pPr marL="285750" indent="-285750" algn="just">
              <a:spcAft>
                <a:spcPts val="600"/>
              </a:spcAft>
              <a:buFontTx/>
              <a:buChar char="-"/>
            </a:pPr>
            <a:r>
              <a:rPr lang="hu-HU" dirty="0"/>
              <a:t>„B” típusú készülék – új létesítés esetében –  </a:t>
            </a:r>
            <a:r>
              <a:rPr lang="hu-HU" dirty="0" smtClean="0"/>
              <a:t>huzamos </a:t>
            </a:r>
            <a:r>
              <a:rPr lang="hu-HU" dirty="0"/>
              <a:t>emberi tartózkodásra szolgáló és azzal légtér összeköttetésben </a:t>
            </a:r>
            <a:r>
              <a:rPr lang="hu-HU" dirty="0" smtClean="0"/>
              <a:t>lévő helyiségben</a:t>
            </a:r>
            <a:r>
              <a:rPr lang="hu-HU" dirty="0"/>
              <a:t>, </a:t>
            </a:r>
            <a:r>
              <a:rPr lang="hu-HU" dirty="0" smtClean="0"/>
              <a:t>nem </a:t>
            </a:r>
            <a:r>
              <a:rPr lang="hu-HU" dirty="0"/>
              <a:t>alkalmazható (Kivétel: technológia</a:t>
            </a:r>
            <a:r>
              <a:rPr lang="hu-HU" dirty="0" smtClean="0"/>
              <a:t>.)</a:t>
            </a:r>
          </a:p>
          <a:p>
            <a:pPr marL="285750" indent="-285750" algn="just">
              <a:buFontTx/>
              <a:buChar char="-"/>
            </a:pPr>
            <a:r>
              <a:rPr lang="hu-HU" dirty="0"/>
              <a:t>Már üzemelő, a helyiség légterétől nem független üzemű „B” típusú gázfogyasztó készülék helyére lakó épületek, lakások, és kommunális épületek huzamos emberi tartózkodásra szolgáló helyiségeiben és az azokkal légtér-összeköttetésben lévő mellékhelyiségeiben „B” típusú gázfogyasztó készülék kizárólag az 5.3. pont szerinti egyszerűsített készülékcserével építhető be. </a:t>
            </a:r>
          </a:p>
          <a:p>
            <a:pPr marL="285750" indent="-285750" algn="just">
              <a:buFontTx/>
              <a:buChar char="-"/>
            </a:pPr>
            <a:endParaRPr lang="hu-HU" dirty="0"/>
          </a:p>
          <a:p>
            <a:pPr marL="285750" indent="-285750">
              <a:buFontTx/>
              <a:buChar char="-"/>
            </a:pPr>
            <a:endParaRPr lang="hu-HU" dirty="0"/>
          </a:p>
        </p:txBody>
      </p:sp>
      <p:sp>
        <p:nvSpPr>
          <p:cNvPr id="4" name="Dia számának helye 3"/>
          <p:cNvSpPr>
            <a:spLocks noGrp="1"/>
          </p:cNvSpPr>
          <p:nvPr>
            <p:ph type="sldNum" sz="quarter" idx="12"/>
          </p:nvPr>
        </p:nvSpPr>
        <p:spPr/>
        <p:txBody>
          <a:bodyPr/>
          <a:lstStyle/>
          <a:p>
            <a:pPr>
              <a:defRPr/>
            </a:pPr>
            <a:fld id="{D5F95018-60E0-4B48-A7C9-1C50790D243D}" type="slidenum">
              <a:rPr lang="fr-FR" smtClean="0"/>
              <a:pPr>
                <a:defRPr/>
              </a:pPr>
              <a:t>14</a:t>
            </a:fld>
            <a:endParaRPr lang="fr-FR"/>
          </a:p>
        </p:txBody>
      </p:sp>
      <p:sp>
        <p:nvSpPr>
          <p:cNvPr id="5" name="Szövegdoboz 4"/>
          <p:cNvSpPr txBox="1"/>
          <p:nvPr/>
        </p:nvSpPr>
        <p:spPr>
          <a:xfrm>
            <a:off x="874076" y="349985"/>
            <a:ext cx="2826415" cy="375744"/>
          </a:xfrm>
          <a:prstGeom prst="rect">
            <a:avLst/>
          </a:prstGeom>
          <a:noFill/>
        </p:spPr>
        <p:txBody>
          <a:bodyPr wrap="none" rtlCol="0">
            <a:spAutoFit/>
          </a:bodyPr>
          <a:lstStyle/>
          <a:p>
            <a:pPr>
              <a:lnSpc>
                <a:spcPts val="2400"/>
              </a:lnSpc>
            </a:pPr>
            <a:r>
              <a:rPr lang="hu-HU" dirty="0" smtClean="0"/>
              <a:t>Kiegészítések MK-21-ben</a:t>
            </a:r>
          </a:p>
        </p:txBody>
      </p:sp>
    </p:spTree>
    <p:extLst>
      <p:ext uri="{BB962C8B-B14F-4D97-AF65-F5344CB8AC3E}">
        <p14:creationId xmlns:p14="http://schemas.microsoft.com/office/powerpoint/2010/main" xmlns="" val="25673095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539552" y="260648"/>
            <a:ext cx="7924800" cy="609600"/>
          </a:xfrm>
        </p:spPr>
        <p:txBody>
          <a:bodyPr/>
          <a:lstStyle/>
          <a:p>
            <a:r>
              <a:rPr lang="hu-HU" sz="2000" dirty="0"/>
              <a:t>Meglévő gázfogyasztó készülék cseréje egyszerűsített eljárással</a:t>
            </a:r>
          </a:p>
        </p:txBody>
      </p:sp>
      <p:sp>
        <p:nvSpPr>
          <p:cNvPr id="3" name="Tartalom helye 2"/>
          <p:cNvSpPr>
            <a:spLocks noGrp="1"/>
          </p:cNvSpPr>
          <p:nvPr>
            <p:ph idx="1"/>
          </p:nvPr>
        </p:nvSpPr>
        <p:spPr>
          <a:xfrm>
            <a:off x="611560" y="836712"/>
            <a:ext cx="7924800" cy="2952328"/>
          </a:xfrm>
        </p:spPr>
        <p:txBody>
          <a:bodyPr/>
          <a:lstStyle/>
          <a:p>
            <a:r>
              <a:rPr lang="hu-HU" dirty="0" smtClean="0"/>
              <a:t>Feltételek:</a:t>
            </a:r>
          </a:p>
          <a:p>
            <a:pPr algn="just">
              <a:lnSpc>
                <a:spcPct val="100000"/>
              </a:lnSpc>
            </a:pPr>
            <a:r>
              <a:rPr lang="hu-HU" sz="1000" i="1" dirty="0"/>
              <a:t>a</a:t>
            </a:r>
            <a:r>
              <a:rPr lang="hu-HU" sz="1200" i="1" dirty="0"/>
              <a:t>)</a:t>
            </a:r>
            <a:r>
              <a:rPr lang="hu-HU" sz="1200" dirty="0"/>
              <a:t> az új készülék legfeljebb 36 kW </a:t>
            </a:r>
            <a:r>
              <a:rPr lang="hu-HU" sz="1200" dirty="0" err="1"/>
              <a:t>hőterhelésű</a:t>
            </a:r>
            <a:r>
              <a:rPr lang="hu-HU" sz="1200" dirty="0"/>
              <a:t>,</a:t>
            </a:r>
          </a:p>
          <a:p>
            <a:pPr algn="just">
              <a:lnSpc>
                <a:spcPct val="100000"/>
              </a:lnSpc>
            </a:pPr>
            <a:r>
              <a:rPr lang="hu-HU" sz="1200" i="1" dirty="0"/>
              <a:t>b)</a:t>
            </a:r>
            <a:r>
              <a:rPr lang="hu-HU" sz="1200" dirty="0"/>
              <a:t> az új készülék </a:t>
            </a:r>
            <a:r>
              <a:rPr lang="hu-HU" sz="1200" dirty="0" err="1"/>
              <a:t>hőterhelése</a:t>
            </a:r>
            <a:r>
              <a:rPr lang="hu-HU" sz="1200" dirty="0"/>
              <a:t> nem nagyobb a meglévő készülék </a:t>
            </a:r>
            <a:r>
              <a:rPr lang="hu-HU" sz="1200" dirty="0" err="1"/>
              <a:t>hőterhelésénél</a:t>
            </a:r>
            <a:r>
              <a:rPr lang="hu-HU" sz="1200" dirty="0"/>
              <a:t>,</a:t>
            </a:r>
          </a:p>
          <a:p>
            <a:pPr algn="just">
              <a:lnSpc>
                <a:spcPct val="100000"/>
              </a:lnSpc>
            </a:pPr>
            <a:r>
              <a:rPr lang="hu-HU" sz="1200" i="1" dirty="0"/>
              <a:t>c)</a:t>
            </a:r>
            <a:r>
              <a:rPr lang="hu-HU" sz="1200" dirty="0"/>
              <a:t> a készülékcsere nem jár a fogyasztói gázvezeték cseréjével, átalakításával,</a:t>
            </a:r>
          </a:p>
          <a:p>
            <a:pPr algn="just">
              <a:lnSpc>
                <a:spcPct val="100000"/>
              </a:lnSpc>
            </a:pPr>
            <a:r>
              <a:rPr lang="hu-HU" sz="1200" i="1" dirty="0"/>
              <a:t>d)</a:t>
            </a:r>
            <a:r>
              <a:rPr lang="hu-HU" sz="1200" dirty="0"/>
              <a:t> az új készülék besorolása:</a:t>
            </a:r>
          </a:p>
          <a:p>
            <a:pPr algn="just">
              <a:lnSpc>
                <a:spcPct val="100000"/>
              </a:lnSpc>
            </a:pPr>
            <a:r>
              <a:rPr lang="hu-HU" sz="1200" i="1" dirty="0"/>
              <a:t>da)</a:t>
            </a:r>
            <a:r>
              <a:rPr lang="hu-HU" sz="1200" dirty="0"/>
              <a:t> megegyezik a meglévő készülék besorolásával, a készülék elhelyezése a létesítéskor érvényes műszaki biztonsági feltételeknek változatlanul megfelel, továbbá kéménybe kötött készülék esetében az új gázfogyasztó készülék csak olyan egyedi, önálló égéstermék elvezető berendezésbe csatlakozik, ami megfelel az új gázfogyasztó készülék gyártója által előírt követelményeknek; a kéményseprő-ipari közszolgáltató megfelelő minősítésű nyilatkozata rendelkezésre áll arról az égéstermék-elvezető rendszerről, amelyhez az új készülék csatlakozik, vagy</a:t>
            </a:r>
          </a:p>
          <a:p>
            <a:pPr algn="just">
              <a:lnSpc>
                <a:spcPct val="100000"/>
              </a:lnSpc>
            </a:pPr>
            <a:r>
              <a:rPr lang="hu-HU" sz="1200" i="1" dirty="0"/>
              <a:t>db)</a:t>
            </a:r>
            <a:r>
              <a:rPr lang="hu-HU" sz="1200" dirty="0"/>
              <a:t> ha az új készüléket kizárólag a készülék részeként tanúsított égéstermék-elvezető és égési levegő hozzávezető rendszer elemeivel, a készülék gyártójának utasítása alapján szerelik, és a helyiséglevegőtől független üzemmódban helyezik üzembe</a:t>
            </a:r>
            <a:r>
              <a:rPr lang="hu-HU" sz="1200" dirty="0" smtClean="0"/>
              <a:t>.</a:t>
            </a:r>
          </a:p>
          <a:p>
            <a:pPr>
              <a:lnSpc>
                <a:spcPct val="100000"/>
              </a:lnSpc>
            </a:pPr>
            <a:endParaRPr lang="hu-HU" sz="1200" dirty="0"/>
          </a:p>
          <a:p>
            <a:pPr algn="just">
              <a:lnSpc>
                <a:spcPct val="100000"/>
              </a:lnSpc>
            </a:pPr>
            <a:r>
              <a:rPr lang="hu-HU" sz="1200" dirty="0"/>
              <a:t>Az egyszerűsített gázkészülék cserét kizárólag </a:t>
            </a:r>
            <a:r>
              <a:rPr lang="hu-HU" sz="1200" b="1" dirty="0">
                <a:solidFill>
                  <a:srgbClr val="FF0000"/>
                </a:solidFill>
              </a:rPr>
              <a:t>az illetékes földgázelosztó</a:t>
            </a:r>
            <a:r>
              <a:rPr lang="hu-HU" sz="1200" dirty="0"/>
              <a:t>, pébégáz fogyasztó készülékek esetében a pébégáz forgalmazó minőségirányítási rendszerében előírtak alapján </a:t>
            </a:r>
            <a:r>
              <a:rPr lang="hu-HU" sz="1200" b="1" dirty="0">
                <a:solidFill>
                  <a:srgbClr val="FF0000"/>
                </a:solidFill>
              </a:rPr>
              <a:t>feljogosított</a:t>
            </a:r>
            <a:r>
              <a:rPr lang="hu-HU" sz="1200" dirty="0"/>
              <a:t> gázszerelő végezheti.</a:t>
            </a:r>
          </a:p>
          <a:p>
            <a:pPr algn="just">
              <a:lnSpc>
                <a:spcPct val="100000"/>
              </a:lnSpc>
            </a:pPr>
            <a:r>
              <a:rPr lang="hu-HU" sz="1200" dirty="0"/>
              <a:t>(3) A (2) bekezdésben feljogosított gázszerelő rendelkezzen </a:t>
            </a:r>
            <a:r>
              <a:rPr lang="hu-HU" sz="1200" b="1" dirty="0">
                <a:solidFill>
                  <a:srgbClr val="FF0000"/>
                </a:solidFill>
              </a:rPr>
              <a:t>mestervizsgával </a:t>
            </a:r>
            <a:r>
              <a:rPr lang="hu-HU" sz="1200" dirty="0"/>
              <a:t>és a gázszerelők engedélyezéséről és nyilvántartásáról szóló rendelet szerinti műszaki biztonsági </a:t>
            </a:r>
            <a:r>
              <a:rPr lang="hu-HU" sz="1200" b="1" dirty="0">
                <a:solidFill>
                  <a:srgbClr val="FF0000"/>
                </a:solidFill>
              </a:rPr>
              <a:t>felülvizsgálói jogosultsággal.</a:t>
            </a:r>
          </a:p>
          <a:p>
            <a:pPr>
              <a:lnSpc>
                <a:spcPct val="100000"/>
              </a:lnSpc>
            </a:pPr>
            <a:endParaRPr lang="hu-HU" sz="1000" dirty="0" smtClean="0"/>
          </a:p>
          <a:p>
            <a:pPr>
              <a:lnSpc>
                <a:spcPct val="100000"/>
              </a:lnSpc>
            </a:pPr>
            <a:endParaRPr lang="hu-HU" sz="1000" dirty="0"/>
          </a:p>
        </p:txBody>
      </p:sp>
      <p:sp>
        <p:nvSpPr>
          <p:cNvPr id="4" name="Dia számának helye 3"/>
          <p:cNvSpPr>
            <a:spLocks noGrp="1"/>
          </p:cNvSpPr>
          <p:nvPr>
            <p:ph type="sldNum" sz="quarter" idx="12"/>
          </p:nvPr>
        </p:nvSpPr>
        <p:spPr/>
        <p:txBody>
          <a:bodyPr/>
          <a:lstStyle/>
          <a:p>
            <a:pPr>
              <a:defRPr/>
            </a:pPr>
            <a:fld id="{D5F95018-60E0-4B48-A7C9-1C50790D243D}" type="slidenum">
              <a:rPr lang="fr-FR" smtClean="0"/>
              <a:pPr>
                <a:defRPr/>
              </a:pPr>
              <a:t>15</a:t>
            </a:fld>
            <a:endParaRPr lang="fr-FR"/>
          </a:p>
        </p:txBody>
      </p:sp>
      <p:graphicFrame>
        <p:nvGraphicFramePr>
          <p:cNvPr id="5" name="Diagram 4"/>
          <p:cNvGraphicFramePr/>
          <p:nvPr>
            <p:extLst>
              <p:ext uri="{D42A27DB-BD31-4B8C-83A1-F6EECF244321}">
                <p14:modId xmlns:p14="http://schemas.microsoft.com/office/powerpoint/2010/main" xmlns="" val="3054176168"/>
              </p:ext>
            </p:extLst>
          </p:nvPr>
        </p:nvGraphicFramePr>
        <p:xfrm>
          <a:off x="1115616" y="3429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5298058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p:txBody>
          <a:bodyPr/>
          <a:lstStyle/>
          <a:p>
            <a:pPr algn="ctr"/>
            <a:endParaRPr lang="hu-HU" sz="2800" dirty="0" smtClean="0"/>
          </a:p>
          <a:p>
            <a:pPr algn="ctr"/>
            <a:endParaRPr lang="hu-HU" sz="2800" dirty="0"/>
          </a:p>
          <a:p>
            <a:pPr algn="ctr"/>
            <a:endParaRPr lang="hu-HU" sz="2800" dirty="0" smtClean="0"/>
          </a:p>
          <a:p>
            <a:pPr algn="ctr"/>
            <a:r>
              <a:rPr lang="hu-HU" sz="2800" dirty="0" smtClean="0"/>
              <a:t>KÖSZÖNÖM A FIGYELMET!</a:t>
            </a:r>
            <a:endParaRPr lang="hu-HU" sz="2800" dirty="0"/>
          </a:p>
          <a:p>
            <a:pPr algn="ctr"/>
            <a:endParaRPr lang="hu-HU" sz="2800" dirty="0" smtClean="0"/>
          </a:p>
          <a:p>
            <a:pPr algn="ctr"/>
            <a:endParaRPr lang="hu-HU" sz="2800" dirty="0"/>
          </a:p>
          <a:p>
            <a:pPr algn="ctr"/>
            <a:endParaRPr lang="hu-HU" sz="2800" dirty="0" smtClean="0"/>
          </a:p>
          <a:p>
            <a:pPr algn="ctr"/>
            <a:endParaRPr lang="hu-HU" sz="2800" dirty="0"/>
          </a:p>
        </p:txBody>
      </p:sp>
      <p:sp>
        <p:nvSpPr>
          <p:cNvPr id="4" name="Dia számának helye 3"/>
          <p:cNvSpPr>
            <a:spLocks noGrp="1"/>
          </p:cNvSpPr>
          <p:nvPr>
            <p:ph type="sldNum" sz="quarter" idx="12"/>
          </p:nvPr>
        </p:nvSpPr>
        <p:spPr/>
        <p:txBody>
          <a:bodyPr/>
          <a:lstStyle/>
          <a:p>
            <a:pPr>
              <a:defRPr/>
            </a:pPr>
            <a:fld id="{D5F95018-60E0-4B48-A7C9-1C50790D243D}" type="slidenum">
              <a:rPr lang="fr-FR" smtClean="0"/>
              <a:pPr>
                <a:defRPr/>
              </a:pPr>
              <a:t>16</a:t>
            </a:fld>
            <a:endParaRPr lang="fr-FR"/>
          </a:p>
        </p:txBody>
      </p:sp>
    </p:spTree>
    <p:extLst>
      <p:ext uri="{BB962C8B-B14F-4D97-AF65-F5344CB8AC3E}">
        <p14:creationId xmlns:p14="http://schemas.microsoft.com/office/powerpoint/2010/main" xmlns="" val="11364674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ím 1"/>
          <p:cNvSpPr>
            <a:spLocks noGrp="1"/>
          </p:cNvSpPr>
          <p:nvPr>
            <p:ph type="title"/>
          </p:nvPr>
        </p:nvSpPr>
        <p:spPr>
          <a:xfrm>
            <a:off x="609599" y="666750"/>
            <a:ext cx="7924800" cy="609600"/>
          </a:xfrm>
          <a:prstGeom prst="rect">
            <a:avLst/>
          </a:prstGeom>
          <a:ln w="12700">
            <a:noFill/>
          </a:ln>
          <a:extLst>
            <a:ext uri="{91240B29-F687-4F45-9708-019B960494DF}">
              <a14:hiddenLine xmlns:a14="http://schemas.microsoft.com/office/drawing/2010/main" xmlns="" w="12700">
                <a:solidFill>
                  <a:schemeClr val="tx1"/>
                </a:solidFill>
              </a14:hiddenLine>
            </a:ext>
          </a:extLst>
        </p:spPr>
        <p:txBody>
          <a:bodyPr/>
          <a:lstStyle/>
          <a:p>
            <a:pPr>
              <a:spcBef>
                <a:spcPts val="0"/>
              </a:spcBef>
            </a:pPr>
            <a:r>
              <a:rPr lang="hu-HU" dirty="0" err="1" smtClean="0">
                <a:latin typeface="Arial"/>
              </a:rPr>
              <a:t>MBSZ-hoz</a:t>
            </a:r>
            <a:r>
              <a:rPr lang="hu-HU" dirty="0" smtClean="0">
                <a:latin typeface="Arial"/>
              </a:rPr>
              <a:t> kapcsolódó iparági jogszabályváltozások</a:t>
            </a:r>
          </a:p>
        </p:txBody>
      </p:sp>
      <p:sp>
        <p:nvSpPr>
          <p:cNvPr id="3" name="Tartalom helye 2"/>
          <p:cNvSpPr>
            <a:spLocks noGrp="1"/>
          </p:cNvSpPr>
          <p:nvPr>
            <p:ph idx="1"/>
          </p:nvPr>
        </p:nvSpPr>
        <p:spPr>
          <a:xfrm>
            <a:off x="611560" y="1268413"/>
            <a:ext cx="4034408" cy="4897437"/>
          </a:xfrm>
          <a:prstGeom prst="rect">
            <a:avLst/>
          </a:prstGeom>
          <a:ln w="12700">
            <a:noFill/>
          </a:ln>
          <a:extLst>
            <a:ext uri="{91240B29-F687-4F45-9708-019B960494DF}">
              <a14:hiddenLine xmlns:a14="http://schemas.microsoft.com/office/drawing/2010/main" xmlns="" w="12700">
                <a:solidFill>
                  <a:schemeClr val="tx1"/>
                </a:solidFill>
              </a14:hiddenLine>
            </a:ext>
          </a:extLst>
        </p:spPr>
        <p:txBody>
          <a:bodyPr/>
          <a:lstStyle/>
          <a:p>
            <a:pPr marL="0" indent="0">
              <a:defRPr/>
            </a:pPr>
            <a:r>
              <a:rPr lang="hu-HU" b="1" dirty="0" smtClean="0">
                <a:solidFill>
                  <a:schemeClr val="tx1"/>
                </a:solidFill>
                <a:latin typeface="Arial"/>
              </a:rPr>
              <a:t>2013 április 20-ig  </a:t>
            </a:r>
            <a:endParaRPr lang="hu-HU" dirty="0" smtClean="0">
              <a:solidFill>
                <a:schemeClr val="tx1"/>
              </a:solidFill>
              <a:latin typeface="Arial"/>
            </a:endParaRPr>
          </a:p>
          <a:p>
            <a:pPr marL="285750" lvl="1" indent="-285750">
              <a:buFont typeface="Arial" pitchFamily="34" charset="0"/>
              <a:buChar char="•"/>
              <a:defRPr/>
            </a:pPr>
            <a:r>
              <a:rPr lang="hu-HU" sz="1200" dirty="0" smtClean="0">
                <a:solidFill>
                  <a:schemeClr val="tx1"/>
                </a:solidFill>
                <a:latin typeface="Arial"/>
              </a:rPr>
              <a:t>2008. évi XL törvény a földgázellátásról</a:t>
            </a:r>
          </a:p>
          <a:p>
            <a:pPr marL="285750" lvl="1" indent="-285750">
              <a:buFont typeface="Arial" pitchFamily="34" charset="0"/>
              <a:buChar char="•"/>
              <a:defRPr/>
            </a:pPr>
            <a:r>
              <a:rPr lang="hu-HU" sz="1200" dirty="0" smtClean="0">
                <a:solidFill>
                  <a:schemeClr val="tx1"/>
                </a:solidFill>
                <a:latin typeface="Arial"/>
              </a:rPr>
              <a:t>19/2009. (I. 30.) Korm. rendelet a földgázellátásról szóló 2008. évi XL. törvény rendelkezéseinek végrehajtásáról</a:t>
            </a:r>
          </a:p>
          <a:p>
            <a:pPr marL="285750" lvl="1" indent="-285750">
              <a:buFont typeface="Arial" pitchFamily="34" charset="0"/>
              <a:buChar char="•"/>
              <a:defRPr/>
            </a:pPr>
            <a:r>
              <a:rPr lang="hu-HU" sz="1200" dirty="0" smtClean="0">
                <a:solidFill>
                  <a:srgbClr val="0070C0"/>
                </a:solidFill>
                <a:latin typeface="Arial"/>
              </a:rPr>
              <a:t>11/2004. (II. 13.) GKM rendelet a gáz csatlakozó vezetékekre és fogyasztói berendezésekre vonatkozó műszaki-biztonsági előírásokról</a:t>
            </a:r>
          </a:p>
          <a:p>
            <a:pPr marL="285750" lvl="1" indent="-285750">
              <a:buFont typeface="Arial" pitchFamily="34" charset="0"/>
              <a:buChar char="•"/>
              <a:defRPr/>
            </a:pPr>
            <a:r>
              <a:rPr lang="hu-HU" sz="1200" dirty="0" smtClean="0">
                <a:solidFill>
                  <a:srgbClr val="0070C0"/>
                </a:solidFill>
                <a:latin typeface="Arial"/>
              </a:rPr>
              <a:t>13/2004. (II. 13.) GKM rendelet az ipari és mezőgazdasági gázfogyasztó készülékek megfelelőségének tanúsítási, illetve jóváhagyási rendjére és forgalomba hozatalára vonatkozó szabályokról</a:t>
            </a:r>
          </a:p>
          <a:p>
            <a:pPr marL="285750" lvl="1" indent="-285750">
              <a:buFont typeface="Arial" pitchFamily="34" charset="0"/>
              <a:buChar char="•"/>
              <a:defRPr/>
            </a:pPr>
            <a:r>
              <a:rPr lang="hu-HU" sz="1200" b="1" dirty="0" smtClean="0">
                <a:solidFill>
                  <a:srgbClr val="0070C0"/>
                </a:solidFill>
                <a:latin typeface="Arial"/>
              </a:rPr>
              <a:t>(G)MBSZ 2012 – érvényes 2012.09.19 -2013.04.19-ig</a:t>
            </a:r>
          </a:p>
          <a:p>
            <a:pPr marL="0" indent="0">
              <a:defRPr/>
            </a:pPr>
            <a:endParaRPr lang="hu-HU" sz="1200" dirty="0" smtClean="0">
              <a:solidFill>
                <a:schemeClr val="tx1"/>
              </a:solidFill>
              <a:latin typeface="Arial"/>
            </a:endParaRPr>
          </a:p>
          <a:p>
            <a:pPr marL="0" indent="0">
              <a:defRPr/>
            </a:pPr>
            <a:r>
              <a:rPr lang="hu-HU" sz="1200" i="1" dirty="0" smtClean="0">
                <a:solidFill>
                  <a:schemeClr val="tx1"/>
                </a:solidFill>
                <a:latin typeface="Arial"/>
              </a:rPr>
              <a:t>Igaz nem jogszabály</a:t>
            </a:r>
            <a:endParaRPr lang="hu-HU" sz="1200" dirty="0" smtClean="0">
              <a:solidFill>
                <a:schemeClr val="tx1"/>
              </a:solidFill>
              <a:latin typeface="Arial"/>
            </a:endParaRPr>
          </a:p>
          <a:p>
            <a:pPr marL="285750" lvl="1" indent="-285750">
              <a:buFont typeface="Arial" pitchFamily="34" charset="0"/>
              <a:buChar char="•"/>
              <a:defRPr/>
            </a:pPr>
            <a:r>
              <a:rPr lang="hu-HU" sz="1200" dirty="0" smtClean="0">
                <a:solidFill>
                  <a:schemeClr val="tx1"/>
                </a:solidFill>
                <a:latin typeface="Arial"/>
              </a:rPr>
              <a:t>Elosztói engedélyek technológiai utasítása</a:t>
            </a:r>
          </a:p>
          <a:p>
            <a:pPr marL="285750" lvl="1" indent="-285750">
              <a:buFont typeface="Arial" pitchFamily="34" charset="0"/>
              <a:buChar char="•"/>
              <a:defRPr/>
            </a:pPr>
            <a:endParaRPr lang="hu-HU" dirty="0" smtClean="0">
              <a:latin typeface="Arial"/>
            </a:endParaRPr>
          </a:p>
          <a:p>
            <a:pPr marL="285750" lvl="1" indent="-285750">
              <a:buFont typeface="Arial" pitchFamily="34" charset="0"/>
              <a:buChar char="•"/>
              <a:defRPr/>
            </a:pPr>
            <a:endParaRPr lang="hu-HU" dirty="0" smtClean="0">
              <a:latin typeface="Arial"/>
            </a:endParaRPr>
          </a:p>
          <a:p>
            <a:pPr>
              <a:defRPr/>
            </a:pPr>
            <a:endParaRPr lang="hu-HU" dirty="0" smtClean="0">
              <a:latin typeface="Arial"/>
            </a:endParaRPr>
          </a:p>
        </p:txBody>
      </p:sp>
      <p:sp>
        <p:nvSpPr>
          <p:cNvPr id="7" name="Tartalom helye 2"/>
          <p:cNvSpPr txBox="1">
            <a:spLocks/>
          </p:cNvSpPr>
          <p:nvPr/>
        </p:nvSpPr>
        <p:spPr bwMode="gray">
          <a:xfrm>
            <a:off x="5219700" y="1268413"/>
            <a:ext cx="3578225" cy="53292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lvl1pPr marL="3175" indent="-3175" algn="l" rtl="0" eaLnBrk="0" fontAlgn="base" hangingPunct="0">
              <a:spcBef>
                <a:spcPct val="0"/>
              </a:spcBef>
              <a:spcAft>
                <a:spcPct val="0"/>
              </a:spcAft>
              <a:defRPr sz="1500">
                <a:solidFill>
                  <a:schemeClr val="bg2"/>
                </a:solidFill>
                <a:latin typeface="+mn-lt"/>
                <a:ea typeface="+mn-ea"/>
                <a:cs typeface="+mn-cs"/>
              </a:defRPr>
            </a:lvl1pPr>
            <a:lvl2pPr marL="107950" indent="-103188" algn="l" rtl="0" eaLnBrk="0" fontAlgn="base" hangingPunct="0">
              <a:spcBef>
                <a:spcPct val="0"/>
              </a:spcBef>
              <a:spcAft>
                <a:spcPct val="0"/>
              </a:spcAft>
              <a:buChar char="-"/>
              <a:defRPr sz="1500">
                <a:solidFill>
                  <a:schemeClr val="bg2"/>
                </a:solidFill>
                <a:latin typeface="+mn-lt"/>
              </a:defRPr>
            </a:lvl2pPr>
            <a:lvl3pPr marL="338138" indent="-228600" algn="l" rtl="0" eaLnBrk="0" fontAlgn="base" hangingPunct="0">
              <a:spcBef>
                <a:spcPct val="0"/>
              </a:spcBef>
              <a:spcAft>
                <a:spcPct val="0"/>
              </a:spcAft>
              <a:buChar char="•"/>
              <a:defRPr sz="1300">
                <a:solidFill>
                  <a:schemeClr val="bg2"/>
                </a:solidFill>
                <a:latin typeface="+mn-lt"/>
              </a:defRPr>
            </a:lvl3pPr>
            <a:lvl4pPr marL="568325" indent="-228600" algn="l" rtl="0" eaLnBrk="0" fontAlgn="base" hangingPunct="0">
              <a:spcBef>
                <a:spcPct val="0"/>
              </a:spcBef>
              <a:spcAft>
                <a:spcPct val="0"/>
              </a:spcAft>
              <a:buChar char="–"/>
              <a:defRPr sz="1100">
                <a:solidFill>
                  <a:schemeClr val="bg2"/>
                </a:solidFill>
                <a:latin typeface="+mn-lt"/>
              </a:defRPr>
            </a:lvl4pPr>
            <a:lvl5pPr marL="987425" indent="-228600" algn="l" rtl="0" eaLnBrk="0" fontAlgn="base" hangingPunct="0">
              <a:spcBef>
                <a:spcPct val="0"/>
              </a:spcBef>
              <a:spcAft>
                <a:spcPct val="0"/>
              </a:spcAft>
              <a:buChar char="»"/>
              <a:defRPr sz="900">
                <a:solidFill>
                  <a:schemeClr val="bg2"/>
                </a:solidFill>
                <a:latin typeface="+mn-lt"/>
              </a:defRPr>
            </a:lvl5pPr>
            <a:lvl6pPr marL="1444625" indent="-228600" algn="l" rtl="0" eaLnBrk="0" fontAlgn="base" hangingPunct="0">
              <a:spcBef>
                <a:spcPct val="0"/>
              </a:spcBef>
              <a:spcAft>
                <a:spcPct val="0"/>
              </a:spcAft>
              <a:buChar char="»"/>
              <a:defRPr sz="900">
                <a:solidFill>
                  <a:schemeClr val="bg2"/>
                </a:solidFill>
                <a:latin typeface="+mn-lt"/>
              </a:defRPr>
            </a:lvl6pPr>
            <a:lvl7pPr marL="1901825" indent="-228600" algn="l" rtl="0" eaLnBrk="0" fontAlgn="base" hangingPunct="0">
              <a:spcBef>
                <a:spcPct val="0"/>
              </a:spcBef>
              <a:spcAft>
                <a:spcPct val="0"/>
              </a:spcAft>
              <a:buChar char="»"/>
              <a:defRPr sz="900">
                <a:solidFill>
                  <a:schemeClr val="bg2"/>
                </a:solidFill>
                <a:latin typeface="+mn-lt"/>
              </a:defRPr>
            </a:lvl7pPr>
            <a:lvl8pPr marL="2359025" indent="-228600" algn="l" rtl="0" eaLnBrk="0" fontAlgn="base" hangingPunct="0">
              <a:spcBef>
                <a:spcPct val="0"/>
              </a:spcBef>
              <a:spcAft>
                <a:spcPct val="0"/>
              </a:spcAft>
              <a:buChar char="»"/>
              <a:defRPr sz="900">
                <a:solidFill>
                  <a:schemeClr val="bg2"/>
                </a:solidFill>
                <a:latin typeface="+mn-lt"/>
              </a:defRPr>
            </a:lvl8pPr>
            <a:lvl9pPr marL="2816225" indent="-228600" algn="l" rtl="0" eaLnBrk="0" fontAlgn="base" hangingPunct="0">
              <a:spcBef>
                <a:spcPct val="0"/>
              </a:spcBef>
              <a:spcAft>
                <a:spcPct val="0"/>
              </a:spcAft>
              <a:buChar char="»"/>
              <a:defRPr sz="900">
                <a:solidFill>
                  <a:schemeClr val="bg2"/>
                </a:solidFill>
                <a:latin typeface="+mn-lt"/>
              </a:defRPr>
            </a:lvl9pPr>
          </a:lstStyle>
          <a:p>
            <a:pPr marL="203200" indent="-203200">
              <a:lnSpc>
                <a:spcPts val="2400"/>
              </a:lnSpc>
              <a:spcBef>
                <a:spcPts val="0"/>
              </a:spcBef>
              <a:spcAft>
                <a:spcPts val="0"/>
              </a:spcAft>
              <a:defRPr/>
            </a:pPr>
            <a:r>
              <a:rPr lang="hu-HU" sz="1800" b="1" kern="0" dirty="0" smtClean="0">
                <a:solidFill>
                  <a:schemeClr val="tx1"/>
                </a:solidFill>
              </a:rPr>
              <a:t>2013 április 21-től </a:t>
            </a:r>
            <a:endParaRPr lang="hu-HU" sz="1800" kern="0" dirty="0" smtClean="0">
              <a:solidFill>
                <a:schemeClr val="tx1"/>
              </a:solidFill>
            </a:endParaRPr>
          </a:p>
          <a:p>
            <a:pPr marL="203200" indent="-203200">
              <a:lnSpc>
                <a:spcPts val="2400"/>
              </a:lnSpc>
              <a:spcBef>
                <a:spcPts val="0"/>
              </a:spcBef>
              <a:spcAft>
                <a:spcPts val="0"/>
              </a:spcAft>
              <a:buClr>
                <a:srgbClr val="F21C0A"/>
              </a:buClr>
              <a:buSzPct val="100000"/>
              <a:buFont typeface="Wingdings"/>
              <a:buChar char=""/>
              <a:defRPr/>
            </a:pPr>
            <a:r>
              <a:rPr lang="hu-HU" sz="1200" kern="0" dirty="0" smtClean="0">
                <a:solidFill>
                  <a:schemeClr val="tx1"/>
                </a:solidFill>
              </a:rPr>
              <a:t>2008. évi XL törvény a földgázellátásról</a:t>
            </a:r>
          </a:p>
          <a:p>
            <a:pPr marL="203200" indent="-203200">
              <a:lnSpc>
                <a:spcPts val="2400"/>
              </a:lnSpc>
              <a:spcBef>
                <a:spcPts val="0"/>
              </a:spcBef>
              <a:spcAft>
                <a:spcPts val="0"/>
              </a:spcAft>
              <a:buClr>
                <a:srgbClr val="F21C0A"/>
              </a:buClr>
              <a:buSzPct val="100000"/>
              <a:buFont typeface="Wingdings"/>
              <a:buChar char=""/>
              <a:defRPr/>
            </a:pPr>
            <a:r>
              <a:rPr lang="hu-HU" sz="1200" kern="0" dirty="0" smtClean="0">
                <a:solidFill>
                  <a:schemeClr val="tx1"/>
                </a:solidFill>
              </a:rPr>
              <a:t>19/2009. (I. 30.) Korm. rendelet a földgázellátásról szóló 2008. évi XL. törvény rendelkezéseinek végrehajtásáról</a:t>
            </a:r>
          </a:p>
          <a:p>
            <a:pPr marL="203200" indent="-203200">
              <a:lnSpc>
                <a:spcPts val="2400"/>
              </a:lnSpc>
              <a:spcBef>
                <a:spcPts val="0"/>
              </a:spcBef>
              <a:spcAft>
                <a:spcPts val="0"/>
              </a:spcAft>
              <a:buClr>
                <a:srgbClr val="F21C0A"/>
              </a:buClr>
              <a:buSzPct val="100000"/>
              <a:buFont typeface="Wingdings"/>
              <a:buChar char=""/>
              <a:defRPr/>
            </a:pPr>
            <a:r>
              <a:rPr lang="hu-HU" sz="1200" b="1" dirty="0" smtClean="0">
                <a:solidFill>
                  <a:srgbClr val="FF0000"/>
                </a:solidFill>
              </a:rPr>
              <a:t>11/2013. (III. 21.) NGM rendelet </a:t>
            </a:r>
            <a:r>
              <a:rPr lang="hu-HU" sz="1200" dirty="0" smtClean="0">
                <a:solidFill>
                  <a:srgbClr val="FF0000"/>
                </a:solidFill>
              </a:rPr>
              <a:t>a gáz csatlakozóvezetékekre, a felhasználói berendezésekre, a telephelyi vezetékekre vonatkozó műszaki biztonsági előírásokról és az ezekkel összefüggő hatósági feladatokról </a:t>
            </a:r>
          </a:p>
          <a:p>
            <a:pPr marL="203200" indent="-203200">
              <a:lnSpc>
                <a:spcPts val="2400"/>
              </a:lnSpc>
              <a:spcBef>
                <a:spcPts val="0"/>
              </a:spcBef>
              <a:spcAft>
                <a:spcPts val="0"/>
              </a:spcAft>
              <a:defRPr/>
            </a:pPr>
            <a:r>
              <a:rPr lang="hu-HU" sz="1200" dirty="0" smtClean="0">
                <a:solidFill>
                  <a:srgbClr val="FF0000"/>
                </a:solidFill>
              </a:rPr>
              <a:t>      </a:t>
            </a:r>
            <a:r>
              <a:rPr lang="hu-HU" sz="1200" i="1" dirty="0" smtClean="0">
                <a:solidFill>
                  <a:srgbClr val="FF0000"/>
                </a:solidFill>
              </a:rPr>
              <a:t>(A rendelet 2. számú melléklete  lett a </a:t>
            </a:r>
            <a:r>
              <a:rPr lang="hu-HU" sz="1200" b="1" i="1" dirty="0" smtClean="0">
                <a:solidFill>
                  <a:srgbClr val="FF0000"/>
                </a:solidFill>
              </a:rPr>
              <a:t>MBSZ</a:t>
            </a:r>
            <a:r>
              <a:rPr lang="hu-HU" sz="1200" i="1" dirty="0" smtClean="0">
                <a:solidFill>
                  <a:srgbClr val="FF0000"/>
                </a:solidFill>
              </a:rPr>
              <a:t>)</a:t>
            </a:r>
          </a:p>
          <a:p>
            <a:pPr marL="203200" indent="-203200">
              <a:lnSpc>
                <a:spcPts val="2400"/>
              </a:lnSpc>
              <a:spcBef>
                <a:spcPts val="0"/>
              </a:spcBef>
              <a:spcAft>
                <a:spcPts val="0"/>
              </a:spcAft>
              <a:defRPr/>
            </a:pPr>
            <a:endParaRPr lang="hu-HU" sz="1200" dirty="0" smtClean="0">
              <a:solidFill>
                <a:schemeClr val="tx1"/>
              </a:solidFill>
            </a:endParaRPr>
          </a:p>
          <a:p>
            <a:pPr marL="203200" indent="-203200">
              <a:lnSpc>
                <a:spcPts val="2400"/>
              </a:lnSpc>
              <a:spcBef>
                <a:spcPts val="0"/>
              </a:spcBef>
              <a:spcAft>
                <a:spcPts val="0"/>
              </a:spcAft>
              <a:defRPr/>
            </a:pPr>
            <a:endParaRPr lang="hu-HU" sz="2000" i="1" kern="0" dirty="0" smtClean="0">
              <a:solidFill>
                <a:schemeClr val="tx1"/>
              </a:solidFill>
            </a:endParaRPr>
          </a:p>
          <a:p>
            <a:pPr marL="203200" indent="-203200">
              <a:lnSpc>
                <a:spcPts val="2400"/>
              </a:lnSpc>
              <a:spcBef>
                <a:spcPts val="0"/>
              </a:spcBef>
              <a:spcAft>
                <a:spcPts val="0"/>
              </a:spcAft>
              <a:defRPr/>
            </a:pPr>
            <a:r>
              <a:rPr lang="hu-HU" sz="1200" i="1" kern="0" dirty="0" smtClean="0">
                <a:solidFill>
                  <a:schemeClr val="tx1"/>
                </a:solidFill>
              </a:rPr>
              <a:t>Igaz nem jogszabály</a:t>
            </a:r>
            <a:endParaRPr lang="hu-HU" sz="1200" kern="0" dirty="0" smtClean="0">
              <a:solidFill>
                <a:schemeClr val="tx1"/>
              </a:solidFill>
            </a:endParaRPr>
          </a:p>
          <a:p>
            <a:pPr marL="203200" indent="-203200">
              <a:lnSpc>
                <a:spcPts val="2400"/>
              </a:lnSpc>
              <a:spcBef>
                <a:spcPts val="0"/>
              </a:spcBef>
              <a:spcAft>
                <a:spcPts val="0"/>
              </a:spcAft>
              <a:buClr>
                <a:srgbClr val="F21C0A"/>
              </a:buClr>
              <a:buSzPct val="100000"/>
              <a:buFont typeface="Wingdings"/>
              <a:buChar char=""/>
              <a:defRPr/>
            </a:pPr>
            <a:r>
              <a:rPr lang="hu-HU" sz="1200" kern="0" dirty="0" smtClean="0">
                <a:solidFill>
                  <a:schemeClr val="tx1"/>
                </a:solidFill>
              </a:rPr>
              <a:t>Elosztói engedélyek technológiai utasítása</a:t>
            </a:r>
          </a:p>
          <a:p>
            <a:pPr marL="203200" indent="-203200">
              <a:lnSpc>
                <a:spcPts val="2400"/>
              </a:lnSpc>
              <a:spcBef>
                <a:spcPts val="0"/>
              </a:spcBef>
              <a:spcAft>
                <a:spcPts val="0"/>
              </a:spcAft>
              <a:buClr>
                <a:srgbClr val="F21C0A"/>
              </a:buClr>
              <a:buSzPct val="100000"/>
              <a:buFont typeface="Wingdings"/>
              <a:buChar char=""/>
              <a:defRPr/>
            </a:pPr>
            <a:endParaRPr lang="hu-HU" sz="1200" kern="0" dirty="0" smtClean="0"/>
          </a:p>
          <a:p>
            <a:pPr marL="203200" indent="-203200">
              <a:lnSpc>
                <a:spcPts val="2400"/>
              </a:lnSpc>
              <a:spcBef>
                <a:spcPts val="0"/>
              </a:spcBef>
              <a:spcAft>
                <a:spcPts val="0"/>
              </a:spcAft>
              <a:buClr>
                <a:srgbClr val="F21C0A"/>
              </a:buClr>
              <a:buSzPct val="100000"/>
              <a:buFont typeface="Wingdings"/>
              <a:buChar char=""/>
              <a:defRPr/>
            </a:pPr>
            <a:endParaRPr lang="hu-HU" sz="1200" kern="0" dirty="0" smtClean="0"/>
          </a:p>
          <a:p>
            <a:pPr>
              <a:lnSpc>
                <a:spcPts val="2400"/>
              </a:lnSpc>
              <a:spcBef>
                <a:spcPts val="0"/>
              </a:spcBef>
              <a:spcAft>
                <a:spcPts val="0"/>
              </a:spcAft>
              <a:defRPr/>
            </a:pPr>
            <a:endParaRPr lang="hu-HU" sz="1200" kern="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4"/>
          <p:cNvSpPr>
            <a:spLocks noGrp="1" noChangeArrowheads="1"/>
          </p:cNvSpPr>
          <p:nvPr>
            <p:ph type="title"/>
          </p:nvPr>
        </p:nvSpPr>
        <p:spPr>
          <a:xfrm>
            <a:off x="566738" y="404664"/>
            <a:ext cx="7924800" cy="609600"/>
          </a:xfrm>
          <a:prstGeom prst="rect">
            <a:avLst/>
          </a:prstGeom>
          <a:ln w="12700">
            <a:noFill/>
          </a:ln>
          <a:extLst>
            <a:ext uri="{91240B29-F687-4F45-9708-019B960494DF}">
              <a14:hiddenLine xmlns:a14="http://schemas.microsoft.com/office/drawing/2010/main" xmlns="" w="12700">
                <a:solidFill>
                  <a:schemeClr val="tx1"/>
                </a:solidFill>
              </a14:hiddenLine>
            </a:ext>
          </a:extLst>
        </p:spPr>
        <p:txBody>
          <a:bodyPr/>
          <a:lstStyle/>
          <a:p>
            <a:pPr>
              <a:spcBef>
                <a:spcPts val="0"/>
              </a:spcBef>
            </a:pPr>
            <a:r>
              <a:rPr lang="hu-HU" b="1" dirty="0" smtClean="0">
                <a:latin typeface="Arial"/>
              </a:rPr>
              <a:t>11/2013 (III.20) NGM rendelet </a:t>
            </a:r>
            <a:br>
              <a:rPr lang="hu-HU" b="1" dirty="0" smtClean="0">
                <a:latin typeface="Arial"/>
              </a:rPr>
            </a:br>
            <a:r>
              <a:rPr lang="hu-HU" b="1" dirty="0" smtClean="0">
                <a:latin typeface="Arial"/>
              </a:rPr>
              <a:t>Hatósági feladatok</a:t>
            </a:r>
            <a:r>
              <a:rPr lang="hu-HU" dirty="0" smtClean="0">
                <a:latin typeface="Arial"/>
              </a:rPr>
              <a:t/>
            </a:r>
            <a:br>
              <a:rPr lang="hu-HU" dirty="0" smtClean="0">
                <a:latin typeface="Arial"/>
              </a:rPr>
            </a:br>
            <a:endParaRPr lang="hu-HU" b="1" dirty="0" smtClean="0">
              <a:latin typeface="Arial"/>
            </a:endParaRPr>
          </a:p>
        </p:txBody>
      </p:sp>
      <p:sp>
        <p:nvSpPr>
          <p:cNvPr id="5122" name="Dia számának helye 5"/>
          <p:cNvSpPr>
            <a:spLocks noGrp="1"/>
          </p:cNvSpPr>
          <p:nvPr>
            <p:ph type="sldNum" sz="quarter" idx="12"/>
          </p:nvPr>
        </p:nvSpPr>
        <p:spPr>
          <a:xfrm>
            <a:off x="609599" y="6403340"/>
            <a:ext cx="173038" cy="190500"/>
          </a:xfrm>
          <a:prstGeom prst="rect">
            <a:avLst/>
          </a:prstGeom>
          <a:noFill/>
          <a:ln w="12700">
            <a:noFill/>
          </a:ln>
          <a:extLst>
            <a:ext uri="{91240B29-F687-4F45-9708-019B960494DF}">
              <a14:hiddenLine xmlns:a14="http://schemas.microsoft.com/office/drawing/2010/main" xmlns="" w="12700">
                <a:solidFill>
                  <a:schemeClr val="tx1"/>
                </a:solidFill>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BA0BBE96-17EF-449C-BC8F-416542CF3859}" type="slidenum">
              <a:rPr lang="fr-FR" sz="600" smtClean="0">
                <a:solidFill>
                  <a:srgbClr val="000000"/>
                </a:solidFill>
                <a:latin typeface="Arial"/>
              </a:rPr>
              <a:pPr/>
              <a:t>3</a:t>
            </a:fld>
            <a:endParaRPr lang="fr-FR" sz="600" smtClean="0">
              <a:solidFill>
                <a:srgbClr val="000000"/>
              </a:solidFill>
              <a:latin typeface="Arial"/>
            </a:endParaRPr>
          </a:p>
        </p:txBody>
      </p:sp>
      <p:sp>
        <p:nvSpPr>
          <p:cNvPr id="5124" name="Text Box 7"/>
          <p:cNvSpPr txBox="1">
            <a:spLocks noChangeArrowheads="1"/>
          </p:cNvSpPr>
          <p:nvPr/>
        </p:nvSpPr>
        <p:spPr bwMode="auto">
          <a:xfrm>
            <a:off x="820738" y="1341438"/>
            <a:ext cx="7416800" cy="501675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marL="203200" indent="-203200">
              <a:lnSpc>
                <a:spcPts val="2400"/>
              </a:lnSpc>
              <a:spcBef>
                <a:spcPts val="0"/>
              </a:spcBef>
              <a:spcAft>
                <a:spcPts val="0"/>
              </a:spcAft>
            </a:pPr>
            <a:r>
              <a:rPr lang="hu-HU" sz="1800" b="1" dirty="0">
                <a:latin typeface="Arial"/>
              </a:rPr>
              <a:t>Felügyelet</a:t>
            </a:r>
          </a:p>
          <a:p>
            <a:pPr marL="203200" indent="-203200">
              <a:lnSpc>
                <a:spcPts val="2400"/>
              </a:lnSpc>
              <a:spcBef>
                <a:spcPts val="0"/>
              </a:spcBef>
              <a:spcAft>
                <a:spcPts val="0"/>
              </a:spcAft>
            </a:pPr>
            <a:endParaRPr lang="hu-HU" sz="1800" b="1" dirty="0">
              <a:latin typeface="Arial"/>
            </a:endParaRPr>
          </a:p>
          <a:p>
            <a:pPr algn="just">
              <a:lnSpc>
                <a:spcPts val="2400"/>
              </a:lnSpc>
              <a:spcBef>
                <a:spcPts val="0"/>
              </a:spcBef>
              <a:spcAft>
                <a:spcPts val="0"/>
              </a:spcAft>
            </a:pPr>
            <a:r>
              <a:rPr lang="hu-HU" sz="1800" b="1" dirty="0">
                <a:latin typeface="Arial"/>
              </a:rPr>
              <a:t>Az éghető gázok csatlakozó vezetékei és felhasználói berendezései, valamint az ezekhez kapcsolódó üzemeltetési tevékenység </a:t>
            </a:r>
            <a:r>
              <a:rPr lang="hu-HU" sz="1800" b="1" dirty="0">
                <a:solidFill>
                  <a:srgbClr val="FF0000"/>
                </a:solidFill>
                <a:latin typeface="Arial"/>
              </a:rPr>
              <a:t>műszaki-biztonsági hatósági felügyelet</a:t>
            </a:r>
            <a:r>
              <a:rPr lang="hu-HU" sz="1800" b="1" dirty="0">
                <a:latin typeface="Arial"/>
              </a:rPr>
              <a:t> alá tartoznak.</a:t>
            </a:r>
          </a:p>
          <a:p>
            <a:pPr marL="203200" indent="-203200">
              <a:lnSpc>
                <a:spcPts val="2400"/>
              </a:lnSpc>
              <a:spcBef>
                <a:spcPts val="0"/>
              </a:spcBef>
              <a:spcAft>
                <a:spcPts val="0"/>
              </a:spcAft>
            </a:pPr>
            <a:r>
              <a:rPr lang="hu-HU" sz="1800" dirty="0">
                <a:latin typeface="Arial"/>
              </a:rPr>
              <a:t/>
            </a:r>
            <a:br>
              <a:rPr lang="hu-HU" sz="1800" dirty="0">
                <a:latin typeface="Arial"/>
              </a:rPr>
            </a:br>
            <a:r>
              <a:rPr lang="hu-HU" sz="1800" b="1" dirty="0">
                <a:latin typeface="Arial"/>
              </a:rPr>
              <a:t>A feladat ellátása</a:t>
            </a:r>
            <a:r>
              <a:rPr lang="hu-HU" sz="1800" dirty="0">
                <a:latin typeface="Arial"/>
              </a:rPr>
              <a:t> a 320/2010. (XII. 27.) Korm. rendelet 12. § (1) bekezdés értelmében:</a:t>
            </a:r>
          </a:p>
          <a:p>
            <a:pPr marL="203200" indent="-203200">
              <a:lnSpc>
                <a:spcPts val="2400"/>
              </a:lnSpc>
              <a:spcBef>
                <a:spcPts val="0"/>
              </a:spcBef>
              <a:spcAft>
                <a:spcPts val="0"/>
              </a:spcAft>
            </a:pPr>
            <a:endParaRPr lang="hu-HU" sz="1800" dirty="0">
              <a:latin typeface="Arial"/>
            </a:endParaRPr>
          </a:p>
          <a:p>
            <a:pPr marL="203200" indent="-203200">
              <a:lnSpc>
                <a:spcPts val="2400"/>
              </a:lnSpc>
              <a:spcBef>
                <a:spcPts val="0"/>
              </a:spcBef>
              <a:spcAft>
                <a:spcPts val="0"/>
              </a:spcAft>
              <a:buClr>
                <a:srgbClr val="F21C0A"/>
              </a:buClr>
              <a:buSzPct val="100000"/>
              <a:buFont typeface="Wingdings"/>
              <a:buChar char=""/>
            </a:pPr>
            <a:r>
              <a:rPr lang="hu-HU" sz="1800" b="1" dirty="0" smtClean="0">
                <a:latin typeface="Arial"/>
              </a:rPr>
              <a:t>első </a:t>
            </a:r>
            <a:r>
              <a:rPr lang="hu-HU" sz="1800" b="1" dirty="0">
                <a:latin typeface="Arial"/>
              </a:rPr>
              <a:t>fokon</a:t>
            </a:r>
            <a:r>
              <a:rPr lang="hu-HU" sz="1800" dirty="0">
                <a:latin typeface="Arial"/>
              </a:rPr>
              <a:t> a  Területi Mérésügyi és Műszaki Biztonsági Hatóság hatáskörébe, </a:t>
            </a:r>
          </a:p>
          <a:p>
            <a:pPr marL="203200" indent="-203200">
              <a:lnSpc>
                <a:spcPts val="2400"/>
              </a:lnSpc>
              <a:spcBef>
                <a:spcPts val="0"/>
              </a:spcBef>
              <a:spcAft>
                <a:spcPts val="0"/>
              </a:spcAft>
              <a:buClr>
                <a:srgbClr val="F21C0A"/>
              </a:buClr>
              <a:buSzPct val="100000"/>
              <a:buFont typeface="Wingdings"/>
              <a:buChar char=""/>
            </a:pPr>
            <a:endParaRPr lang="hu-HU" sz="1800" dirty="0">
              <a:latin typeface="Arial"/>
            </a:endParaRPr>
          </a:p>
          <a:p>
            <a:pPr marL="203200" indent="-203200">
              <a:lnSpc>
                <a:spcPts val="2400"/>
              </a:lnSpc>
              <a:spcBef>
                <a:spcPts val="0"/>
              </a:spcBef>
              <a:spcAft>
                <a:spcPts val="0"/>
              </a:spcAft>
              <a:buClr>
                <a:srgbClr val="F21C0A"/>
              </a:buClr>
              <a:buSzPct val="100000"/>
              <a:buFont typeface="Wingdings"/>
              <a:buChar char=""/>
            </a:pPr>
            <a:r>
              <a:rPr lang="hu-HU" sz="1800" b="1" dirty="0" smtClean="0">
                <a:latin typeface="Arial"/>
              </a:rPr>
              <a:t>másodfokon</a:t>
            </a:r>
            <a:r>
              <a:rPr lang="hu-HU" sz="1800" dirty="0" smtClean="0">
                <a:latin typeface="Arial"/>
              </a:rPr>
              <a:t> </a:t>
            </a:r>
            <a:r>
              <a:rPr lang="hu-HU" sz="1800" dirty="0">
                <a:latin typeface="Arial"/>
              </a:rPr>
              <a:t>az MKEH központi szervének hatáskörébe tartozik.</a:t>
            </a:r>
            <a:br>
              <a:rPr lang="hu-HU" sz="1800" dirty="0">
                <a:latin typeface="Arial"/>
              </a:rPr>
            </a:br>
            <a:r>
              <a:rPr lang="hu-HU" sz="1800" dirty="0">
                <a:latin typeface="Arial"/>
              </a:rPr>
              <a:t/>
            </a:r>
            <a:br>
              <a:rPr lang="hu-HU" sz="1800" dirty="0">
                <a:latin typeface="Arial"/>
              </a:rPr>
            </a:br>
            <a:r>
              <a:rPr lang="hu-HU" sz="1800" dirty="0">
                <a:latin typeface="Arial"/>
              </a:rPr>
              <a:t/>
            </a:r>
            <a:br>
              <a:rPr lang="hu-HU" sz="1800" dirty="0">
                <a:latin typeface="Arial"/>
              </a:rPr>
            </a:br>
            <a:endParaRPr lang="hu-HU" sz="1800" dirty="0">
              <a:latin typeface="Aria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4"/>
          <p:cNvSpPr>
            <a:spLocks noGrp="1" noChangeArrowheads="1"/>
          </p:cNvSpPr>
          <p:nvPr>
            <p:ph type="title"/>
          </p:nvPr>
        </p:nvSpPr>
        <p:spPr>
          <a:xfrm>
            <a:off x="611560" y="476672"/>
            <a:ext cx="7924800" cy="609600"/>
          </a:xfrm>
          <a:prstGeom prst="rect">
            <a:avLst/>
          </a:prstGeom>
          <a:ln w="12700">
            <a:noFill/>
          </a:ln>
          <a:extLst>
            <a:ext uri="{91240B29-F687-4F45-9708-019B960494DF}">
              <a14:hiddenLine xmlns:a14="http://schemas.microsoft.com/office/drawing/2010/main" xmlns="" w="12700">
                <a:solidFill>
                  <a:schemeClr val="tx1"/>
                </a:solidFill>
              </a14:hiddenLine>
            </a:ext>
          </a:extLst>
        </p:spPr>
        <p:txBody>
          <a:bodyPr/>
          <a:lstStyle/>
          <a:p>
            <a:pPr>
              <a:spcBef>
                <a:spcPts val="0"/>
              </a:spcBef>
            </a:pPr>
            <a:r>
              <a:rPr lang="hu-HU" b="1" dirty="0" smtClean="0">
                <a:latin typeface="Arial"/>
              </a:rPr>
              <a:t>11/2013 (III.20) NGM rendelet </a:t>
            </a:r>
            <a:br>
              <a:rPr lang="hu-HU" b="1" dirty="0" smtClean="0">
                <a:latin typeface="Arial"/>
              </a:rPr>
            </a:br>
            <a:r>
              <a:rPr lang="hu-HU" b="1" dirty="0" smtClean="0">
                <a:latin typeface="Arial"/>
              </a:rPr>
              <a:t>Hatósági feladatok</a:t>
            </a:r>
            <a:r>
              <a:rPr lang="hu-HU" dirty="0" smtClean="0">
                <a:latin typeface="Arial"/>
              </a:rPr>
              <a:t/>
            </a:r>
            <a:br>
              <a:rPr lang="hu-HU" dirty="0" smtClean="0">
                <a:latin typeface="Arial"/>
              </a:rPr>
            </a:br>
            <a:endParaRPr lang="hu-HU" b="1" dirty="0" smtClean="0">
              <a:latin typeface="Arial"/>
            </a:endParaRPr>
          </a:p>
        </p:txBody>
      </p:sp>
      <p:sp>
        <p:nvSpPr>
          <p:cNvPr id="6146" name="Dia számának helye 5"/>
          <p:cNvSpPr>
            <a:spLocks noGrp="1"/>
          </p:cNvSpPr>
          <p:nvPr>
            <p:ph type="sldNum" sz="quarter" idx="12"/>
          </p:nvPr>
        </p:nvSpPr>
        <p:spPr>
          <a:xfrm>
            <a:off x="609599" y="6403340"/>
            <a:ext cx="173038" cy="190500"/>
          </a:xfrm>
          <a:prstGeom prst="rect">
            <a:avLst/>
          </a:prstGeom>
          <a:noFill/>
          <a:ln w="12700">
            <a:noFill/>
          </a:ln>
          <a:extLst>
            <a:ext uri="{91240B29-F687-4F45-9708-019B960494DF}">
              <a14:hiddenLine xmlns:a14="http://schemas.microsoft.com/office/drawing/2010/main" xmlns="" w="12700">
                <a:solidFill>
                  <a:schemeClr val="tx1"/>
                </a:solidFill>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7826E84D-08CF-425A-B5BC-E2AE96AD11F3}" type="slidenum">
              <a:rPr lang="fr-FR" sz="600" smtClean="0">
                <a:solidFill>
                  <a:srgbClr val="000000"/>
                </a:solidFill>
                <a:latin typeface="Arial"/>
              </a:rPr>
              <a:pPr/>
              <a:t>4</a:t>
            </a:fld>
            <a:endParaRPr lang="fr-FR" sz="600" smtClean="0">
              <a:solidFill>
                <a:srgbClr val="000000"/>
              </a:solidFill>
              <a:latin typeface="Arial"/>
            </a:endParaRPr>
          </a:p>
        </p:txBody>
      </p:sp>
      <p:sp>
        <p:nvSpPr>
          <p:cNvPr id="312327" name="Text Box 7"/>
          <p:cNvSpPr txBox="1">
            <a:spLocks noChangeArrowheads="1"/>
          </p:cNvSpPr>
          <p:nvPr/>
        </p:nvSpPr>
        <p:spPr bwMode="auto">
          <a:xfrm>
            <a:off x="777876" y="1628800"/>
            <a:ext cx="7416800" cy="356392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marL="203200" indent="-203200">
              <a:lnSpc>
                <a:spcPts val="1700"/>
              </a:lnSpc>
              <a:spcBef>
                <a:spcPts val="0"/>
              </a:spcBef>
              <a:spcAft>
                <a:spcPts val="0"/>
              </a:spcAft>
              <a:buFont typeface="Wingdings" pitchFamily="2" charset="2"/>
              <a:buNone/>
              <a:defRPr/>
            </a:pPr>
            <a:r>
              <a:rPr lang="hu-HU" sz="1300" b="1" dirty="0"/>
              <a:t>4. § (1) </a:t>
            </a:r>
            <a:r>
              <a:rPr lang="hu-HU" sz="1300" dirty="0"/>
              <a:t>A Hatóság a műszaki biztonsági felügyelete keretében:</a:t>
            </a:r>
          </a:p>
          <a:p>
            <a:pPr>
              <a:lnSpc>
                <a:spcPts val="1700"/>
              </a:lnSpc>
              <a:spcBef>
                <a:spcPts val="0"/>
              </a:spcBef>
              <a:spcAft>
                <a:spcPts val="0"/>
              </a:spcAft>
              <a:buClr>
                <a:srgbClr val="F21C0A"/>
              </a:buClr>
              <a:buSzPct val="100000"/>
              <a:tabLst>
                <a:tab pos="180975" algn="l"/>
              </a:tabLst>
              <a:defRPr/>
            </a:pPr>
            <a:r>
              <a:rPr lang="hu-HU" sz="1300" dirty="0" smtClean="0"/>
              <a:t>a) </a:t>
            </a:r>
            <a:r>
              <a:rPr lang="hu-HU" sz="1300" b="1" dirty="0">
                <a:solidFill>
                  <a:srgbClr val="FF0000"/>
                </a:solidFill>
              </a:rPr>
              <a:t>kérelemre jóváhagyja a 70 kW együttes hő terhelést meghaladó gázfelhasználó </a:t>
            </a:r>
            <a:r>
              <a:rPr lang="hu-HU" sz="1300" b="1" dirty="0" smtClean="0">
                <a:solidFill>
                  <a:srgbClr val="FF0000"/>
                </a:solidFill>
              </a:rPr>
              <a:t>	technológiák </a:t>
            </a:r>
            <a:r>
              <a:rPr lang="hu-HU" sz="1300" b="1" dirty="0">
                <a:solidFill>
                  <a:srgbClr val="FF0000"/>
                </a:solidFill>
              </a:rPr>
              <a:t>használatbavételét, átalakítását</a:t>
            </a:r>
            <a:r>
              <a:rPr lang="hu-HU" sz="1300" b="1" dirty="0"/>
              <a:t>,</a:t>
            </a:r>
          </a:p>
          <a:p>
            <a:pPr marL="203200" indent="-203200">
              <a:lnSpc>
                <a:spcPts val="1700"/>
              </a:lnSpc>
              <a:spcBef>
                <a:spcPts val="0"/>
              </a:spcBef>
              <a:spcAft>
                <a:spcPts val="0"/>
              </a:spcAft>
              <a:defRPr/>
            </a:pPr>
            <a:endParaRPr lang="hu-HU" sz="1300" b="1" dirty="0"/>
          </a:p>
          <a:p>
            <a:pPr marL="203200" indent="-203200">
              <a:lnSpc>
                <a:spcPts val="1700"/>
              </a:lnSpc>
              <a:spcBef>
                <a:spcPts val="0"/>
              </a:spcBef>
              <a:spcAft>
                <a:spcPts val="0"/>
              </a:spcAft>
              <a:defRPr/>
            </a:pPr>
            <a:r>
              <a:rPr lang="hu-HU" sz="1300" dirty="0" smtClean="0"/>
              <a:t>b) </a:t>
            </a:r>
            <a:r>
              <a:rPr lang="hu-HU" sz="1300" b="1" dirty="0" smtClean="0">
                <a:solidFill>
                  <a:srgbClr val="FF0000"/>
                </a:solidFill>
              </a:rPr>
              <a:t>kérelemre </a:t>
            </a:r>
            <a:r>
              <a:rPr lang="hu-HU" sz="1300" b="1" dirty="0">
                <a:solidFill>
                  <a:srgbClr val="FF0000"/>
                </a:solidFill>
              </a:rPr>
              <a:t>alkalmassági nyilatkozatot ad </a:t>
            </a:r>
            <a:r>
              <a:rPr lang="hu-HU" sz="1300" dirty="0"/>
              <a:t>ki a csatlakozóvezeték és felhasználói berendezés kiviteli tervének műszaki biztonsági szempontból történő alkalmasságáról,</a:t>
            </a:r>
          </a:p>
          <a:p>
            <a:pPr marL="203200" indent="-203200">
              <a:lnSpc>
                <a:spcPts val="1700"/>
              </a:lnSpc>
              <a:spcBef>
                <a:spcPts val="0"/>
              </a:spcBef>
              <a:spcAft>
                <a:spcPts val="0"/>
              </a:spcAft>
              <a:defRPr/>
            </a:pPr>
            <a:endParaRPr lang="hu-HU" sz="1300" b="1" dirty="0"/>
          </a:p>
          <a:p>
            <a:pPr marL="203200" indent="-203200">
              <a:lnSpc>
                <a:spcPts val="1700"/>
              </a:lnSpc>
              <a:spcBef>
                <a:spcPts val="0"/>
              </a:spcBef>
              <a:spcAft>
                <a:spcPts val="0"/>
              </a:spcAft>
              <a:defRPr/>
            </a:pPr>
            <a:r>
              <a:rPr lang="hu-HU" sz="1300" dirty="0"/>
              <a:t>c) </a:t>
            </a:r>
            <a:r>
              <a:rPr lang="hu-HU" sz="1300" b="1" dirty="0">
                <a:solidFill>
                  <a:srgbClr val="FF0000"/>
                </a:solidFill>
              </a:rPr>
              <a:t>évente ellenőrzi a földgázelosztó</a:t>
            </a:r>
            <a:r>
              <a:rPr lang="hu-HU" sz="1300" dirty="0"/>
              <a:t>, a vezetékes PB-gáz szolgáltató és a telephelyi szolgáltató – e rendelet szabályozási körébe – tartozó </a:t>
            </a:r>
            <a:r>
              <a:rPr lang="hu-HU" sz="1300" b="1" dirty="0">
                <a:solidFill>
                  <a:srgbClr val="FF0000"/>
                </a:solidFill>
              </a:rPr>
              <a:t>műszaki-biztonsági tevékenységét</a:t>
            </a:r>
            <a:r>
              <a:rPr lang="hu-HU" sz="1300" dirty="0">
                <a:solidFill>
                  <a:srgbClr val="FF0000"/>
                </a:solidFill>
              </a:rPr>
              <a:t>,</a:t>
            </a:r>
          </a:p>
          <a:p>
            <a:pPr marL="203200" indent="-203200">
              <a:lnSpc>
                <a:spcPts val="1700"/>
              </a:lnSpc>
              <a:spcBef>
                <a:spcPts val="0"/>
              </a:spcBef>
              <a:spcAft>
                <a:spcPts val="0"/>
              </a:spcAft>
              <a:defRPr/>
            </a:pPr>
            <a:endParaRPr lang="hu-HU" sz="1300" dirty="0"/>
          </a:p>
          <a:p>
            <a:pPr marL="203200" indent="-203200">
              <a:lnSpc>
                <a:spcPts val="1700"/>
              </a:lnSpc>
              <a:spcBef>
                <a:spcPts val="0"/>
              </a:spcBef>
              <a:spcAft>
                <a:spcPts val="0"/>
              </a:spcAft>
              <a:defRPr/>
            </a:pPr>
            <a:r>
              <a:rPr lang="hu-HU" sz="1300" dirty="0"/>
              <a:t>d) </a:t>
            </a:r>
            <a:r>
              <a:rPr lang="hu-HU" sz="1300" b="1" dirty="0">
                <a:solidFill>
                  <a:srgbClr val="FF0000"/>
                </a:solidFill>
              </a:rPr>
              <a:t>a helyszínen ellenőrzi a gázfelhasználó technológiák </a:t>
            </a:r>
            <a:r>
              <a:rPr lang="hu-HU" sz="1300" dirty="0"/>
              <a:t>létesítésére és üzemeltetésére vonatkozó </a:t>
            </a:r>
            <a:r>
              <a:rPr lang="hu-HU" sz="1300" b="1" dirty="0">
                <a:solidFill>
                  <a:srgbClr val="FF0000"/>
                </a:solidFill>
              </a:rPr>
              <a:t>műszaki-biztonsági előírások betartását</a:t>
            </a:r>
            <a:r>
              <a:rPr lang="hu-HU" sz="1300" dirty="0">
                <a:solidFill>
                  <a:srgbClr val="FF0000"/>
                </a:solidFill>
              </a:rPr>
              <a:t>,</a:t>
            </a:r>
          </a:p>
          <a:p>
            <a:pPr marL="203200" indent="-203200">
              <a:lnSpc>
                <a:spcPts val="1700"/>
              </a:lnSpc>
              <a:spcBef>
                <a:spcPts val="0"/>
              </a:spcBef>
              <a:spcAft>
                <a:spcPts val="0"/>
              </a:spcAft>
              <a:defRPr/>
            </a:pPr>
            <a:endParaRPr lang="hu-HU" sz="1300" dirty="0"/>
          </a:p>
          <a:p>
            <a:pPr marL="203200" indent="-203200">
              <a:lnSpc>
                <a:spcPts val="1700"/>
              </a:lnSpc>
              <a:spcBef>
                <a:spcPts val="0"/>
              </a:spcBef>
              <a:spcAft>
                <a:spcPts val="0"/>
              </a:spcAft>
              <a:defRPr/>
            </a:pPr>
            <a:r>
              <a:rPr lang="hu-HU" sz="1300" dirty="0"/>
              <a:t>e) </a:t>
            </a:r>
            <a:r>
              <a:rPr lang="hu-HU" sz="1300" b="1" dirty="0">
                <a:solidFill>
                  <a:srgbClr val="FF0000"/>
                </a:solidFill>
              </a:rPr>
              <a:t>kivizsgálja</a:t>
            </a:r>
            <a:r>
              <a:rPr lang="hu-HU" sz="1300" dirty="0">
                <a:solidFill>
                  <a:srgbClr val="FF0000"/>
                </a:solidFill>
              </a:rPr>
              <a:t> </a:t>
            </a:r>
            <a:r>
              <a:rPr lang="hu-HU" sz="1300" dirty="0"/>
              <a:t>a rendelet hatálya alá tartozó csatlakozóvezetékekkel, telephelyi vezetékekkel és felhasználói berendezésekkel kapcsolatos </a:t>
            </a:r>
            <a:r>
              <a:rPr lang="hu-HU" sz="1300" b="1" dirty="0">
                <a:solidFill>
                  <a:srgbClr val="FF0000"/>
                </a:solidFill>
              </a:rPr>
              <a:t>rendkívüli események</a:t>
            </a:r>
            <a:r>
              <a:rPr lang="hu-HU" sz="1300" b="1" dirty="0"/>
              <a:t> </a:t>
            </a:r>
            <a:r>
              <a:rPr lang="hu-HU" sz="1300" dirty="0"/>
              <a:t>bekövetkezésének körülményeit és a hasonló esetek megelőzése érdekében intézkedik.</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7"/>
          <p:cNvSpPr>
            <a:spLocks noGrp="1" noChangeArrowheads="1"/>
          </p:cNvSpPr>
          <p:nvPr>
            <p:ph type="title"/>
          </p:nvPr>
        </p:nvSpPr>
        <p:spPr>
          <a:xfrm>
            <a:off x="609599" y="666750"/>
            <a:ext cx="7924800" cy="609600"/>
          </a:xfrm>
          <a:prstGeom prst="rect">
            <a:avLst/>
          </a:prstGeom>
          <a:noFill/>
          <a:ln w="12700">
            <a:noFill/>
          </a:ln>
          <a:extLst>
            <a:ext uri="{91240B29-F687-4F45-9708-019B960494DF}">
              <a14:hiddenLine xmlns:a14="http://schemas.microsoft.com/office/drawing/2010/main" xmlns="" w="12700">
                <a:solidFill>
                  <a:schemeClr val="tx1"/>
                </a:solidFill>
              </a14:hiddenLine>
            </a:ext>
          </a:extLst>
        </p:spPr>
        <p:txBody>
          <a:bodyPr/>
          <a:lstStyle/>
          <a:p>
            <a:pPr algn="ctr">
              <a:spcBef>
                <a:spcPts val="0"/>
              </a:spcBef>
            </a:pPr>
            <a:r>
              <a:rPr lang="hu-HU" b="1" dirty="0" smtClean="0">
                <a:latin typeface="Arial"/>
              </a:rPr>
              <a:t>Műszaki Biztonsági Szabályzat</a:t>
            </a:r>
            <a:r>
              <a:rPr lang="hu-HU" dirty="0" smtClean="0">
                <a:latin typeface="Arial"/>
              </a:rPr>
              <a:t> </a:t>
            </a:r>
            <a:br>
              <a:rPr lang="hu-HU" dirty="0" smtClean="0">
                <a:latin typeface="Arial"/>
              </a:rPr>
            </a:br>
            <a:r>
              <a:rPr lang="hu-HU" dirty="0" smtClean="0">
                <a:latin typeface="Arial"/>
              </a:rPr>
              <a:t/>
            </a:r>
            <a:br>
              <a:rPr lang="hu-HU" dirty="0" smtClean="0">
                <a:latin typeface="Arial"/>
              </a:rPr>
            </a:br>
            <a:endParaRPr lang="hu-HU" dirty="0" smtClean="0">
              <a:latin typeface="Arial"/>
            </a:endParaRPr>
          </a:p>
        </p:txBody>
      </p:sp>
      <p:sp>
        <p:nvSpPr>
          <p:cNvPr id="8194" name="Dia számának helye 5"/>
          <p:cNvSpPr>
            <a:spLocks noGrp="1"/>
          </p:cNvSpPr>
          <p:nvPr>
            <p:ph type="sldNum" sz="quarter" idx="12"/>
          </p:nvPr>
        </p:nvSpPr>
        <p:spPr>
          <a:xfrm>
            <a:off x="609599" y="6403340"/>
            <a:ext cx="173038" cy="190500"/>
          </a:xfrm>
          <a:prstGeom prst="rect">
            <a:avLst/>
          </a:prstGeom>
          <a:noFill/>
          <a:ln w="12700">
            <a:noFill/>
          </a:ln>
          <a:extLst>
            <a:ext uri="{91240B29-F687-4F45-9708-019B960494DF}">
              <a14:hiddenLine xmlns:a14="http://schemas.microsoft.com/office/drawing/2010/main" xmlns="" w="12700">
                <a:solidFill>
                  <a:schemeClr val="tx1"/>
                </a:solidFill>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DA4C2133-2F9E-4ADD-89D6-470D801F20D3}" type="slidenum">
              <a:rPr lang="fr-FR" sz="600" smtClean="0">
                <a:solidFill>
                  <a:srgbClr val="000000"/>
                </a:solidFill>
                <a:latin typeface="Arial"/>
              </a:rPr>
              <a:pPr/>
              <a:t>5</a:t>
            </a:fld>
            <a:endParaRPr lang="fr-FR" sz="600" smtClean="0">
              <a:solidFill>
                <a:srgbClr val="000000"/>
              </a:solidFill>
              <a:latin typeface="Arial"/>
            </a:endParaRPr>
          </a:p>
        </p:txBody>
      </p:sp>
      <p:sp>
        <p:nvSpPr>
          <p:cNvPr id="8195" name="Text Box 5"/>
          <p:cNvSpPr txBox="1">
            <a:spLocks noChangeArrowheads="1"/>
          </p:cNvSpPr>
          <p:nvPr/>
        </p:nvSpPr>
        <p:spPr bwMode="auto">
          <a:xfrm>
            <a:off x="395288" y="2060575"/>
            <a:ext cx="8497887" cy="378565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nSpc>
                <a:spcPts val="2400"/>
              </a:lnSpc>
              <a:spcBef>
                <a:spcPts val="0"/>
              </a:spcBef>
              <a:spcAft>
                <a:spcPts val="0"/>
              </a:spcAft>
            </a:pPr>
            <a:r>
              <a:rPr lang="hu-HU" sz="1800" b="1" dirty="0">
                <a:latin typeface="Arial"/>
              </a:rPr>
              <a:t>MBSZ</a:t>
            </a:r>
            <a:r>
              <a:rPr lang="hu-HU" sz="1800" dirty="0">
                <a:latin typeface="Arial"/>
              </a:rPr>
              <a:t> + Földgázelosztói követelmények = Földgázelosztói technológia</a:t>
            </a:r>
          </a:p>
          <a:p>
            <a:pPr>
              <a:lnSpc>
                <a:spcPts val="2400"/>
              </a:lnSpc>
              <a:spcBef>
                <a:spcPts val="0"/>
              </a:spcBef>
              <a:spcAft>
                <a:spcPts val="0"/>
              </a:spcAft>
            </a:pPr>
            <a:endParaRPr lang="hu-HU" sz="1800" dirty="0">
              <a:latin typeface="Arial"/>
            </a:endParaRPr>
          </a:p>
          <a:p>
            <a:pPr>
              <a:lnSpc>
                <a:spcPts val="2400"/>
              </a:lnSpc>
              <a:spcBef>
                <a:spcPts val="0"/>
              </a:spcBef>
              <a:spcAft>
                <a:spcPts val="0"/>
              </a:spcAft>
            </a:pPr>
            <a:r>
              <a:rPr lang="hu-HU" sz="1800" dirty="0">
                <a:solidFill>
                  <a:srgbClr val="FF0000"/>
                </a:solidFill>
                <a:latin typeface="Arial"/>
              </a:rPr>
              <a:t>Az </a:t>
            </a:r>
            <a:r>
              <a:rPr lang="hu-HU" sz="1800" dirty="0" smtClean="0">
                <a:solidFill>
                  <a:srgbClr val="FF0000"/>
                </a:solidFill>
                <a:latin typeface="Arial"/>
              </a:rPr>
              <a:t>E.ON Dél-dunántúli Gázhálózati </a:t>
            </a:r>
            <a:r>
              <a:rPr lang="hu-HU" sz="1800" dirty="0" err="1" smtClean="0">
                <a:solidFill>
                  <a:srgbClr val="FF0000"/>
                </a:solidFill>
                <a:latin typeface="Arial"/>
              </a:rPr>
              <a:t>Zrt</a:t>
            </a:r>
            <a:r>
              <a:rPr lang="hu-HU" sz="1800" dirty="0" smtClean="0">
                <a:solidFill>
                  <a:srgbClr val="FF0000"/>
                </a:solidFill>
                <a:latin typeface="Arial"/>
              </a:rPr>
              <a:t>. esetében:</a:t>
            </a:r>
            <a:endParaRPr lang="hu-HU" sz="1800" dirty="0">
              <a:solidFill>
                <a:srgbClr val="FF0000"/>
              </a:solidFill>
              <a:latin typeface="Arial"/>
            </a:endParaRPr>
          </a:p>
          <a:p>
            <a:pPr>
              <a:lnSpc>
                <a:spcPts val="2400"/>
              </a:lnSpc>
              <a:spcBef>
                <a:spcPts val="0"/>
              </a:spcBef>
              <a:spcAft>
                <a:spcPts val="0"/>
              </a:spcAft>
            </a:pPr>
            <a:endParaRPr lang="hu-HU" sz="1800" dirty="0">
              <a:latin typeface="Arial"/>
            </a:endParaRPr>
          </a:p>
          <a:p>
            <a:pPr algn="ctr">
              <a:lnSpc>
                <a:spcPts val="2400"/>
              </a:lnSpc>
              <a:spcBef>
                <a:spcPts val="0"/>
              </a:spcBef>
              <a:spcAft>
                <a:spcPts val="0"/>
              </a:spcAft>
            </a:pPr>
            <a:r>
              <a:rPr lang="hu-HU" b="1" dirty="0" smtClean="0"/>
              <a:t>MK-21-01</a:t>
            </a:r>
          </a:p>
          <a:p>
            <a:pPr algn="ctr">
              <a:lnSpc>
                <a:spcPts val="2400"/>
              </a:lnSpc>
              <a:spcBef>
                <a:spcPts val="0"/>
              </a:spcBef>
              <a:spcAft>
                <a:spcPts val="0"/>
              </a:spcAft>
            </a:pPr>
            <a:r>
              <a:rPr lang="hu-HU" sz="1800" b="1" dirty="0"/>
              <a:t>Földgáz csatlakozó vezetékek és felhasználói berendezések létesítése, üzembe helyezése és </a:t>
            </a:r>
            <a:r>
              <a:rPr lang="hu-HU" sz="1800" b="1" dirty="0" smtClean="0"/>
              <a:t>megszüntetése </a:t>
            </a:r>
          </a:p>
          <a:p>
            <a:pPr algn="ctr">
              <a:lnSpc>
                <a:spcPts val="2400"/>
              </a:lnSpc>
              <a:spcBef>
                <a:spcPts val="0"/>
              </a:spcBef>
              <a:spcAft>
                <a:spcPts val="0"/>
              </a:spcAft>
            </a:pPr>
            <a:r>
              <a:rPr lang="hu-HU" sz="1800" b="1" dirty="0" smtClean="0"/>
              <a:t>műszaki </a:t>
            </a:r>
            <a:r>
              <a:rPr lang="hu-HU" sz="1800" b="1" dirty="0" smtClean="0">
                <a:latin typeface="Arial"/>
              </a:rPr>
              <a:t>kézikönyv</a:t>
            </a:r>
          </a:p>
          <a:p>
            <a:pPr>
              <a:lnSpc>
                <a:spcPts val="2400"/>
              </a:lnSpc>
              <a:spcBef>
                <a:spcPts val="0"/>
              </a:spcBef>
              <a:spcAft>
                <a:spcPts val="0"/>
              </a:spcAft>
            </a:pPr>
            <a:endParaRPr lang="hu-HU" sz="1800" dirty="0">
              <a:latin typeface="Arial"/>
            </a:endParaRPr>
          </a:p>
          <a:p>
            <a:pPr>
              <a:lnSpc>
                <a:spcPts val="2400"/>
              </a:lnSpc>
              <a:spcBef>
                <a:spcPts val="0"/>
              </a:spcBef>
              <a:spcAft>
                <a:spcPts val="0"/>
              </a:spcAft>
            </a:pPr>
            <a:endParaRPr lang="hu-HU" sz="1800" dirty="0">
              <a:latin typeface="Arial"/>
            </a:endParaRPr>
          </a:p>
          <a:p>
            <a:pPr>
              <a:lnSpc>
                <a:spcPts val="2400"/>
              </a:lnSpc>
              <a:spcBef>
                <a:spcPts val="0"/>
              </a:spcBef>
              <a:spcAft>
                <a:spcPts val="0"/>
              </a:spcAft>
            </a:pPr>
            <a:r>
              <a:rPr lang="hu-HU" sz="1800" b="1" dirty="0">
                <a:latin typeface="Arial"/>
              </a:rPr>
              <a:t>A technológiai utasítás és a Szabályzat felépítése teljesen megegyezik.</a:t>
            </a:r>
          </a:p>
          <a:p>
            <a:pPr>
              <a:lnSpc>
                <a:spcPts val="2400"/>
              </a:lnSpc>
              <a:spcBef>
                <a:spcPts val="0"/>
              </a:spcBef>
              <a:spcAft>
                <a:spcPts val="0"/>
              </a:spcAft>
            </a:pPr>
            <a:endParaRPr lang="hu-HU" sz="1800" dirty="0">
              <a:latin typeface="Arial"/>
            </a:endParaRPr>
          </a:p>
        </p:txBody>
      </p:sp>
      <p:sp>
        <p:nvSpPr>
          <p:cNvPr id="11" name="Rectangle 4"/>
          <p:cNvSpPr txBox="1">
            <a:spLocks noChangeArrowheads="1"/>
          </p:cNvSpPr>
          <p:nvPr/>
        </p:nvSpPr>
        <p:spPr bwMode="gray">
          <a:xfrm>
            <a:off x="1043608" y="260350"/>
            <a:ext cx="6840537" cy="419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lstStyle>
            <a:lvl1pPr algn="l" rtl="0" eaLnBrk="0" fontAlgn="base" hangingPunct="0">
              <a:lnSpc>
                <a:spcPct val="90000"/>
              </a:lnSpc>
              <a:spcBef>
                <a:spcPct val="0"/>
              </a:spcBef>
              <a:spcAft>
                <a:spcPct val="0"/>
              </a:spcAft>
              <a:defRPr sz="2800">
                <a:solidFill>
                  <a:schemeClr val="accent1"/>
                </a:solidFill>
                <a:latin typeface="+mj-lt"/>
                <a:ea typeface="+mj-ea"/>
                <a:cs typeface="+mj-cs"/>
              </a:defRPr>
            </a:lvl1pPr>
            <a:lvl2pPr algn="l" rtl="0" eaLnBrk="0" fontAlgn="base" hangingPunct="0">
              <a:lnSpc>
                <a:spcPct val="90000"/>
              </a:lnSpc>
              <a:spcBef>
                <a:spcPct val="0"/>
              </a:spcBef>
              <a:spcAft>
                <a:spcPct val="0"/>
              </a:spcAft>
              <a:defRPr sz="2800">
                <a:solidFill>
                  <a:schemeClr val="accent1"/>
                </a:solidFill>
                <a:latin typeface="Tahoma" pitchFamily="34" charset="0"/>
              </a:defRPr>
            </a:lvl2pPr>
            <a:lvl3pPr algn="l" rtl="0" eaLnBrk="0" fontAlgn="base" hangingPunct="0">
              <a:lnSpc>
                <a:spcPct val="90000"/>
              </a:lnSpc>
              <a:spcBef>
                <a:spcPct val="0"/>
              </a:spcBef>
              <a:spcAft>
                <a:spcPct val="0"/>
              </a:spcAft>
              <a:defRPr sz="2800">
                <a:solidFill>
                  <a:schemeClr val="accent1"/>
                </a:solidFill>
                <a:latin typeface="Tahoma" pitchFamily="34" charset="0"/>
              </a:defRPr>
            </a:lvl3pPr>
            <a:lvl4pPr algn="l" rtl="0" eaLnBrk="0" fontAlgn="base" hangingPunct="0">
              <a:lnSpc>
                <a:spcPct val="90000"/>
              </a:lnSpc>
              <a:spcBef>
                <a:spcPct val="0"/>
              </a:spcBef>
              <a:spcAft>
                <a:spcPct val="0"/>
              </a:spcAft>
              <a:defRPr sz="2800">
                <a:solidFill>
                  <a:schemeClr val="accent1"/>
                </a:solidFill>
                <a:latin typeface="Tahoma" pitchFamily="34" charset="0"/>
              </a:defRPr>
            </a:lvl4pPr>
            <a:lvl5pPr algn="l" rtl="0" eaLnBrk="0" fontAlgn="base" hangingPunct="0">
              <a:lnSpc>
                <a:spcPct val="90000"/>
              </a:lnSpc>
              <a:spcBef>
                <a:spcPct val="0"/>
              </a:spcBef>
              <a:spcAft>
                <a:spcPct val="0"/>
              </a:spcAft>
              <a:defRPr sz="2800">
                <a:solidFill>
                  <a:schemeClr val="accent1"/>
                </a:solidFill>
                <a:latin typeface="Tahoma" pitchFamily="34" charset="0"/>
              </a:defRPr>
            </a:lvl5pPr>
            <a:lvl6pPr marL="457200" algn="l" rtl="0" eaLnBrk="0" fontAlgn="base" hangingPunct="0">
              <a:lnSpc>
                <a:spcPct val="90000"/>
              </a:lnSpc>
              <a:spcBef>
                <a:spcPct val="0"/>
              </a:spcBef>
              <a:spcAft>
                <a:spcPct val="0"/>
              </a:spcAft>
              <a:defRPr sz="2800">
                <a:solidFill>
                  <a:schemeClr val="accent1"/>
                </a:solidFill>
                <a:latin typeface="Tahoma" pitchFamily="34" charset="0"/>
              </a:defRPr>
            </a:lvl6pPr>
            <a:lvl7pPr marL="914400" algn="l" rtl="0" eaLnBrk="0" fontAlgn="base" hangingPunct="0">
              <a:lnSpc>
                <a:spcPct val="90000"/>
              </a:lnSpc>
              <a:spcBef>
                <a:spcPct val="0"/>
              </a:spcBef>
              <a:spcAft>
                <a:spcPct val="0"/>
              </a:spcAft>
              <a:defRPr sz="2800">
                <a:solidFill>
                  <a:schemeClr val="accent1"/>
                </a:solidFill>
                <a:latin typeface="Tahoma" pitchFamily="34" charset="0"/>
              </a:defRPr>
            </a:lvl7pPr>
            <a:lvl8pPr marL="1371600" algn="l" rtl="0" eaLnBrk="0" fontAlgn="base" hangingPunct="0">
              <a:lnSpc>
                <a:spcPct val="90000"/>
              </a:lnSpc>
              <a:spcBef>
                <a:spcPct val="0"/>
              </a:spcBef>
              <a:spcAft>
                <a:spcPct val="0"/>
              </a:spcAft>
              <a:defRPr sz="2800">
                <a:solidFill>
                  <a:schemeClr val="accent1"/>
                </a:solidFill>
                <a:latin typeface="Tahoma" pitchFamily="34" charset="0"/>
              </a:defRPr>
            </a:lvl8pPr>
            <a:lvl9pPr marL="1828800" algn="l" rtl="0" eaLnBrk="0" fontAlgn="base" hangingPunct="0">
              <a:lnSpc>
                <a:spcPct val="90000"/>
              </a:lnSpc>
              <a:spcBef>
                <a:spcPct val="0"/>
              </a:spcBef>
              <a:spcAft>
                <a:spcPct val="0"/>
              </a:spcAft>
              <a:defRPr sz="2800">
                <a:solidFill>
                  <a:schemeClr val="accent1"/>
                </a:solidFill>
                <a:latin typeface="Tahoma" pitchFamily="34" charset="0"/>
              </a:defRPr>
            </a:lvl9pPr>
          </a:lstStyle>
          <a:p>
            <a:pPr algn="ctr">
              <a:lnSpc>
                <a:spcPts val="2400"/>
              </a:lnSpc>
              <a:spcBef>
                <a:spcPts val="0"/>
              </a:spcBef>
              <a:spcAft>
                <a:spcPts val="0"/>
              </a:spcAft>
              <a:defRPr/>
            </a:pPr>
            <a:r>
              <a:rPr lang="hu-HU" sz="1800" b="1" kern="0" dirty="0" smtClean="0">
                <a:solidFill>
                  <a:schemeClr val="tx1"/>
                </a:solidFill>
              </a:rPr>
              <a:t>11/2013 (III.20) NGM rendelet </a:t>
            </a:r>
            <a:br>
              <a:rPr lang="hu-HU" sz="1800" b="1" kern="0" dirty="0" smtClean="0">
                <a:solidFill>
                  <a:schemeClr val="tx1"/>
                </a:solidFill>
              </a:rPr>
            </a:br>
            <a:r>
              <a:rPr lang="hu-HU" sz="1800" b="1" kern="0" dirty="0" smtClean="0">
                <a:solidFill>
                  <a:schemeClr val="tx1"/>
                </a:solidFill>
              </a:rPr>
              <a:t/>
            </a:r>
            <a:br>
              <a:rPr lang="hu-HU" sz="1800" b="1" kern="0" dirty="0" smtClean="0">
                <a:solidFill>
                  <a:schemeClr val="tx1"/>
                </a:solidFill>
              </a:rPr>
            </a:br>
            <a:r>
              <a:rPr lang="hu-HU" sz="1800" kern="0" dirty="0" smtClean="0">
                <a:solidFill>
                  <a:schemeClr val="tx1"/>
                </a:solidFill>
              </a:rPr>
              <a:t/>
            </a:r>
            <a:br>
              <a:rPr lang="hu-HU" sz="1800" kern="0" dirty="0" smtClean="0">
                <a:solidFill>
                  <a:schemeClr val="tx1"/>
                </a:solidFill>
              </a:rPr>
            </a:br>
            <a:endParaRPr lang="hu-HU" sz="1800" b="1" kern="0" dirty="0" smtClean="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683568" y="1268760"/>
            <a:ext cx="7924800" cy="609600"/>
          </a:xfrm>
        </p:spPr>
        <p:txBody>
          <a:bodyPr/>
          <a:lstStyle/>
          <a:p>
            <a:r>
              <a:rPr lang="hu-HU" dirty="0" smtClean="0"/>
              <a:t>Házi nyomásszabályozó épületen belül </a:t>
            </a:r>
            <a:endParaRPr lang="hu-HU" dirty="0"/>
          </a:p>
        </p:txBody>
      </p:sp>
      <p:sp>
        <p:nvSpPr>
          <p:cNvPr id="3" name="Tartalom helye 2"/>
          <p:cNvSpPr>
            <a:spLocks noGrp="1"/>
          </p:cNvSpPr>
          <p:nvPr>
            <p:ph idx="1"/>
          </p:nvPr>
        </p:nvSpPr>
        <p:spPr>
          <a:xfrm>
            <a:off x="611560" y="2348880"/>
            <a:ext cx="7924800" cy="4216400"/>
          </a:xfrm>
        </p:spPr>
        <p:txBody>
          <a:bodyPr/>
          <a:lstStyle/>
          <a:p>
            <a:pPr algn="just"/>
            <a:r>
              <a:rPr lang="hu-HU" sz="1400" dirty="0"/>
              <a:t>Az épületen belül elhelyezett házi nyomásszabályozó biztonsági membránnal rendelkezzen, vagy kétfokozatú legyen és a membrántér a szabadba legyen kiszellőztetve. Közvetlenül az épületbe belépés helyén – az épületen belül – hőre záró elzáró szerelvényt kell beépíteni. Az épületen belül az előzőek szerinti feltételekkel elhelyezett nyomásszabályozó és kapcsolódó gépészeti berendezéseinek telepítése során a külső elhelyezésű nyomásszabályozók nyílászárókhoz rendelt védőtávolságait nem kell alkalmazni. A nyomásszabályozó épületen belül történő elhelyezésénél a legfeljebb 100 m3/h névleges együttes névleges térfogatáramú membrános gázmérők elhelyezésének követelményei szerinti feltételeket kell megtartani. A nyomásszabályozó elhelyezését a földgázelosztó további feltételekhez kötheti.</a:t>
            </a:r>
          </a:p>
          <a:p>
            <a:pPr algn="just"/>
            <a:r>
              <a:rPr lang="hu-HU" sz="1400" b="1" i="1" dirty="0">
                <a:solidFill>
                  <a:srgbClr val="FF0000"/>
                </a:solidFill>
              </a:rPr>
              <a:t>Az épületbe történő belépés csak földfelszín felett történhet. A nyomásszabályozó helyiségében gázérzékelőt kell felszerelni, melyet reteszelni kell az épületbe történő belépés előtt a gázvezetékbe épített mágnes szeleppel.</a:t>
            </a:r>
            <a:endParaRPr lang="hu-HU" sz="1400" b="1" dirty="0">
              <a:solidFill>
                <a:srgbClr val="FF0000"/>
              </a:solidFill>
            </a:endParaRPr>
          </a:p>
        </p:txBody>
      </p:sp>
      <p:sp>
        <p:nvSpPr>
          <p:cNvPr id="4" name="Dia számának helye 3"/>
          <p:cNvSpPr>
            <a:spLocks noGrp="1"/>
          </p:cNvSpPr>
          <p:nvPr>
            <p:ph type="sldNum" sz="quarter" idx="12"/>
          </p:nvPr>
        </p:nvSpPr>
        <p:spPr/>
        <p:txBody>
          <a:bodyPr/>
          <a:lstStyle/>
          <a:p>
            <a:pPr>
              <a:defRPr/>
            </a:pPr>
            <a:fld id="{D5F95018-60E0-4B48-A7C9-1C50790D243D}" type="slidenum">
              <a:rPr lang="fr-FR" smtClean="0"/>
              <a:pPr>
                <a:defRPr/>
              </a:pPr>
              <a:t>6</a:t>
            </a:fld>
            <a:endParaRPr lang="fr-FR"/>
          </a:p>
        </p:txBody>
      </p:sp>
      <p:sp>
        <p:nvSpPr>
          <p:cNvPr id="5" name="Szövegdoboz 4"/>
          <p:cNvSpPr txBox="1"/>
          <p:nvPr/>
        </p:nvSpPr>
        <p:spPr>
          <a:xfrm>
            <a:off x="899592" y="371695"/>
            <a:ext cx="2826415" cy="375744"/>
          </a:xfrm>
          <a:prstGeom prst="rect">
            <a:avLst/>
          </a:prstGeom>
          <a:noFill/>
        </p:spPr>
        <p:txBody>
          <a:bodyPr wrap="none" rtlCol="0">
            <a:spAutoFit/>
          </a:bodyPr>
          <a:lstStyle/>
          <a:p>
            <a:pPr>
              <a:lnSpc>
                <a:spcPts val="2400"/>
              </a:lnSpc>
            </a:pPr>
            <a:r>
              <a:rPr lang="hu-HU" dirty="0" smtClean="0"/>
              <a:t>Kiegészítések MK-21-ben</a:t>
            </a:r>
          </a:p>
        </p:txBody>
      </p:sp>
    </p:spTree>
    <p:extLst>
      <p:ext uri="{BB962C8B-B14F-4D97-AF65-F5344CB8AC3E}">
        <p14:creationId xmlns:p14="http://schemas.microsoft.com/office/powerpoint/2010/main" xmlns="" val="25287871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611560" y="1700808"/>
            <a:ext cx="7924800" cy="609600"/>
          </a:xfrm>
        </p:spPr>
        <p:txBody>
          <a:bodyPr/>
          <a:lstStyle/>
          <a:p>
            <a:r>
              <a:rPr lang="hu-HU" dirty="0" smtClean="0"/>
              <a:t>Házi nyomásszabályozó földbe süllyesztve</a:t>
            </a:r>
            <a:endParaRPr lang="hu-HU" dirty="0"/>
          </a:p>
        </p:txBody>
      </p:sp>
      <p:sp>
        <p:nvSpPr>
          <p:cNvPr id="3" name="Tartalom helye 2"/>
          <p:cNvSpPr>
            <a:spLocks noGrp="1"/>
          </p:cNvSpPr>
          <p:nvPr>
            <p:ph idx="1"/>
          </p:nvPr>
        </p:nvSpPr>
        <p:spPr>
          <a:xfrm>
            <a:off x="611560" y="2641600"/>
            <a:ext cx="7924800" cy="4216400"/>
          </a:xfrm>
        </p:spPr>
        <p:txBody>
          <a:bodyPr/>
          <a:lstStyle/>
          <a:p>
            <a:pPr algn="just"/>
            <a:r>
              <a:rPr lang="hu-HU" sz="2000" dirty="0"/>
              <a:t>Földbe süllyeszthető – mind a házi, mind az egyedi nyomásszabályozó – konstrukciók elhelyezése </a:t>
            </a:r>
            <a:r>
              <a:rPr lang="hu-HU" sz="2000" dirty="0">
                <a:solidFill>
                  <a:srgbClr val="FF0000"/>
                </a:solidFill>
              </a:rPr>
              <a:t>csak más megoldás hiányában elfogadott</a:t>
            </a:r>
            <a:r>
              <a:rPr lang="hu-HU" sz="2000" dirty="0"/>
              <a:t>, ebben az esetben az elhelyezhetőségről a tervező alapos indoklása mellett a </a:t>
            </a:r>
            <a:r>
              <a:rPr lang="hu-HU" sz="2000" b="1" dirty="0">
                <a:solidFill>
                  <a:srgbClr val="FF0000"/>
                </a:solidFill>
              </a:rPr>
              <a:t>Gázhálózati Osztály egyedi elbírálás</a:t>
            </a:r>
            <a:r>
              <a:rPr lang="hu-HU" sz="2000" b="1" dirty="0"/>
              <a:t> </a:t>
            </a:r>
            <a:r>
              <a:rPr lang="hu-HU" sz="2000" dirty="0"/>
              <a:t>keretében dönt.</a:t>
            </a:r>
          </a:p>
        </p:txBody>
      </p:sp>
      <p:sp>
        <p:nvSpPr>
          <p:cNvPr id="4" name="Dia számának helye 3"/>
          <p:cNvSpPr>
            <a:spLocks noGrp="1"/>
          </p:cNvSpPr>
          <p:nvPr>
            <p:ph type="sldNum" sz="quarter" idx="12"/>
          </p:nvPr>
        </p:nvSpPr>
        <p:spPr/>
        <p:txBody>
          <a:bodyPr/>
          <a:lstStyle/>
          <a:p>
            <a:pPr>
              <a:defRPr/>
            </a:pPr>
            <a:fld id="{D5F95018-60E0-4B48-A7C9-1C50790D243D}" type="slidenum">
              <a:rPr lang="fr-FR" smtClean="0"/>
              <a:pPr>
                <a:defRPr/>
              </a:pPr>
              <a:t>7</a:t>
            </a:fld>
            <a:endParaRPr lang="fr-FR"/>
          </a:p>
        </p:txBody>
      </p:sp>
      <p:sp>
        <p:nvSpPr>
          <p:cNvPr id="5" name="Szövegdoboz 4"/>
          <p:cNvSpPr txBox="1"/>
          <p:nvPr/>
        </p:nvSpPr>
        <p:spPr>
          <a:xfrm>
            <a:off x="899592" y="371695"/>
            <a:ext cx="2826415" cy="375744"/>
          </a:xfrm>
          <a:prstGeom prst="rect">
            <a:avLst/>
          </a:prstGeom>
          <a:noFill/>
        </p:spPr>
        <p:txBody>
          <a:bodyPr wrap="none" rtlCol="0">
            <a:spAutoFit/>
          </a:bodyPr>
          <a:lstStyle/>
          <a:p>
            <a:pPr>
              <a:lnSpc>
                <a:spcPts val="2400"/>
              </a:lnSpc>
            </a:pPr>
            <a:r>
              <a:rPr lang="hu-HU" dirty="0" smtClean="0"/>
              <a:t>Kiegészítések MK-21-ben</a:t>
            </a:r>
          </a:p>
        </p:txBody>
      </p:sp>
    </p:spTree>
    <p:extLst>
      <p:ext uri="{BB962C8B-B14F-4D97-AF65-F5344CB8AC3E}">
        <p14:creationId xmlns:p14="http://schemas.microsoft.com/office/powerpoint/2010/main" xmlns="" val="3816925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611560" y="1124744"/>
            <a:ext cx="7924800" cy="609600"/>
          </a:xfrm>
        </p:spPr>
        <p:txBody>
          <a:bodyPr/>
          <a:lstStyle/>
          <a:p>
            <a:r>
              <a:rPr lang="hu-HU" dirty="0" smtClean="0"/>
              <a:t>Gázmérők elhelyezése</a:t>
            </a:r>
            <a:endParaRPr lang="hu-HU" dirty="0"/>
          </a:p>
        </p:txBody>
      </p:sp>
      <p:sp>
        <p:nvSpPr>
          <p:cNvPr id="3" name="Tartalom helye 2"/>
          <p:cNvSpPr>
            <a:spLocks noGrp="1"/>
          </p:cNvSpPr>
          <p:nvPr>
            <p:ph idx="1"/>
          </p:nvPr>
        </p:nvSpPr>
        <p:spPr>
          <a:xfrm>
            <a:off x="467544" y="2348880"/>
            <a:ext cx="7924800" cy="4216400"/>
          </a:xfrm>
        </p:spPr>
        <p:txBody>
          <a:bodyPr/>
          <a:lstStyle/>
          <a:p>
            <a:r>
              <a:rPr lang="hu-HU" b="1" dirty="0"/>
              <a:t>Gázmérők</a:t>
            </a:r>
            <a:endParaRPr lang="hu-HU" dirty="0"/>
          </a:p>
          <a:p>
            <a:pPr algn="just"/>
            <a:r>
              <a:rPr lang="hu-HU" dirty="0"/>
              <a:t>A új létesítés esetén a gázmérőt a </a:t>
            </a:r>
            <a:r>
              <a:rPr lang="hu-HU" dirty="0">
                <a:solidFill>
                  <a:srgbClr val="FF0000"/>
                </a:solidFill>
              </a:rPr>
              <a:t>telekhatárhoz lehető legközelebb kell tervezni és szerelni, figyelembe véve hogy a telekhatáron belül lévő méretlen gázvezeték hossz a lehető legkisebb legyen.</a:t>
            </a:r>
          </a:p>
          <a:p>
            <a:pPr algn="just"/>
            <a:r>
              <a:rPr lang="hu-HU" dirty="0"/>
              <a:t>Épületen belül csak más műszaki megoldás hiányában lehet gázmérőt elhelyezni, ebben az esetben a gázmérő helyét előzetesen az elosztói engedélyessel egyeztetni kell.</a:t>
            </a:r>
          </a:p>
          <a:p>
            <a:pPr algn="just"/>
            <a:r>
              <a:rPr lang="hu-HU" dirty="0"/>
              <a:t>Meglevő rendszerek átalakítása során törekedni kell a fenti elvek betartására.</a:t>
            </a:r>
          </a:p>
        </p:txBody>
      </p:sp>
      <p:sp>
        <p:nvSpPr>
          <p:cNvPr id="4" name="Dia számának helye 3"/>
          <p:cNvSpPr>
            <a:spLocks noGrp="1"/>
          </p:cNvSpPr>
          <p:nvPr>
            <p:ph type="sldNum" sz="quarter" idx="12"/>
          </p:nvPr>
        </p:nvSpPr>
        <p:spPr/>
        <p:txBody>
          <a:bodyPr/>
          <a:lstStyle/>
          <a:p>
            <a:pPr>
              <a:defRPr/>
            </a:pPr>
            <a:fld id="{D5F95018-60E0-4B48-A7C9-1C50790D243D}" type="slidenum">
              <a:rPr lang="fr-FR" smtClean="0"/>
              <a:pPr>
                <a:defRPr/>
              </a:pPr>
              <a:t>8</a:t>
            </a:fld>
            <a:endParaRPr lang="fr-FR"/>
          </a:p>
        </p:txBody>
      </p:sp>
      <p:sp>
        <p:nvSpPr>
          <p:cNvPr id="5" name="Szövegdoboz 4"/>
          <p:cNvSpPr txBox="1"/>
          <p:nvPr/>
        </p:nvSpPr>
        <p:spPr>
          <a:xfrm>
            <a:off x="899592" y="371695"/>
            <a:ext cx="2826415" cy="375744"/>
          </a:xfrm>
          <a:prstGeom prst="rect">
            <a:avLst/>
          </a:prstGeom>
          <a:noFill/>
        </p:spPr>
        <p:txBody>
          <a:bodyPr wrap="none" rtlCol="0">
            <a:spAutoFit/>
          </a:bodyPr>
          <a:lstStyle/>
          <a:p>
            <a:pPr>
              <a:lnSpc>
                <a:spcPts val="2400"/>
              </a:lnSpc>
            </a:pPr>
            <a:r>
              <a:rPr lang="hu-HU" dirty="0" smtClean="0"/>
              <a:t>Kiegészítések MK-21-ben</a:t>
            </a:r>
          </a:p>
        </p:txBody>
      </p:sp>
    </p:spTree>
    <p:extLst>
      <p:ext uri="{BB962C8B-B14F-4D97-AF65-F5344CB8AC3E}">
        <p14:creationId xmlns:p14="http://schemas.microsoft.com/office/powerpoint/2010/main" xmlns="" val="19429258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611560" y="2132856"/>
            <a:ext cx="7924800" cy="4216400"/>
          </a:xfrm>
        </p:spPr>
        <p:txBody>
          <a:bodyPr/>
          <a:lstStyle/>
          <a:p>
            <a:pPr algn="just"/>
            <a:r>
              <a:rPr lang="hu-HU" b="1" dirty="0" err="1"/>
              <a:t>Almérő</a:t>
            </a:r>
            <a:r>
              <a:rPr lang="hu-HU" dirty="0"/>
              <a:t> (mellékmérő) a fogyasztói vezetékbe szerelvényként a Társaság, mint földgázelosztói engedélyes engedélyével beépíthető, de elszámolási mérő gyanánt nem vehető figyelembe. Erről a tervezőt és a felhasználót/gázigénylőt a kiviteli terv jóváhagyásával egyidejűleg tájékoztatni szükséges. </a:t>
            </a:r>
            <a:r>
              <a:rPr lang="hu-HU" dirty="0" err="1"/>
              <a:t>Almérőre</a:t>
            </a:r>
            <a:r>
              <a:rPr lang="hu-HU" dirty="0"/>
              <a:t> is a gázmérők elhelyezésére vonatkozó előírások érvényesek. </a:t>
            </a:r>
            <a:r>
              <a:rPr lang="hu-HU" b="1" dirty="0"/>
              <a:t>Az engedélyezett </a:t>
            </a:r>
            <a:r>
              <a:rPr lang="hu-HU" b="1" dirty="0" err="1"/>
              <a:t>almérő</a:t>
            </a:r>
            <a:r>
              <a:rPr lang="hu-HU" b="1" dirty="0"/>
              <a:t> beszerzése a felhasználó feladata, a terven szerepeltetni kell a mérő típusát.</a:t>
            </a:r>
          </a:p>
          <a:p>
            <a:endParaRPr lang="hu-HU" dirty="0"/>
          </a:p>
        </p:txBody>
      </p:sp>
      <p:sp>
        <p:nvSpPr>
          <p:cNvPr id="4" name="Dia számának helye 3"/>
          <p:cNvSpPr>
            <a:spLocks noGrp="1"/>
          </p:cNvSpPr>
          <p:nvPr>
            <p:ph type="sldNum" sz="quarter" idx="12"/>
          </p:nvPr>
        </p:nvSpPr>
        <p:spPr/>
        <p:txBody>
          <a:bodyPr/>
          <a:lstStyle/>
          <a:p>
            <a:pPr>
              <a:defRPr/>
            </a:pPr>
            <a:fld id="{D5F95018-60E0-4B48-A7C9-1C50790D243D}" type="slidenum">
              <a:rPr lang="fr-FR" smtClean="0"/>
              <a:pPr>
                <a:defRPr/>
              </a:pPr>
              <a:t>9</a:t>
            </a:fld>
            <a:endParaRPr lang="fr-FR"/>
          </a:p>
        </p:txBody>
      </p:sp>
      <p:sp>
        <p:nvSpPr>
          <p:cNvPr id="5" name="Cím 1"/>
          <p:cNvSpPr>
            <a:spLocks noGrp="1"/>
          </p:cNvSpPr>
          <p:nvPr>
            <p:ph type="title"/>
          </p:nvPr>
        </p:nvSpPr>
        <p:spPr>
          <a:xfrm>
            <a:off x="611560" y="1124744"/>
            <a:ext cx="7924800" cy="609600"/>
          </a:xfrm>
        </p:spPr>
        <p:txBody>
          <a:bodyPr/>
          <a:lstStyle/>
          <a:p>
            <a:r>
              <a:rPr lang="hu-HU" dirty="0" smtClean="0"/>
              <a:t>Gázmérők elhelyezése</a:t>
            </a:r>
            <a:endParaRPr lang="hu-HU" dirty="0"/>
          </a:p>
        </p:txBody>
      </p:sp>
      <p:sp>
        <p:nvSpPr>
          <p:cNvPr id="6" name="Szövegdoboz 5"/>
          <p:cNvSpPr txBox="1"/>
          <p:nvPr/>
        </p:nvSpPr>
        <p:spPr>
          <a:xfrm>
            <a:off x="899592" y="371695"/>
            <a:ext cx="2826415" cy="375744"/>
          </a:xfrm>
          <a:prstGeom prst="rect">
            <a:avLst/>
          </a:prstGeom>
          <a:noFill/>
        </p:spPr>
        <p:txBody>
          <a:bodyPr wrap="none" rtlCol="0">
            <a:spAutoFit/>
          </a:bodyPr>
          <a:lstStyle/>
          <a:p>
            <a:pPr>
              <a:lnSpc>
                <a:spcPts val="2400"/>
              </a:lnSpc>
            </a:pPr>
            <a:r>
              <a:rPr lang="hu-HU" dirty="0" smtClean="0"/>
              <a:t>Kiegészítések MK-21-ben</a:t>
            </a:r>
          </a:p>
        </p:txBody>
      </p:sp>
    </p:spTree>
    <p:extLst>
      <p:ext uri="{BB962C8B-B14F-4D97-AF65-F5344CB8AC3E}">
        <p14:creationId xmlns:p14="http://schemas.microsoft.com/office/powerpoint/2010/main" xmlns="" val="238362266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VERSION" val="6.0"/>
  <p:tag name="BASIS" val="EONVorlage"/>
</p:tagLst>
</file>

<file path=ppt/theme/theme1.xml><?xml version="1.0" encoding="utf-8"?>
<a:theme xmlns:a="http://schemas.openxmlformats.org/drawingml/2006/main" name="Larissa-Design">
  <a:themeElements>
    <a:clrScheme name="EON_1">
      <a:dk1>
        <a:srgbClr val="000000"/>
      </a:dk1>
      <a:lt1>
        <a:srgbClr val="FFFFFF"/>
      </a:lt1>
      <a:dk2>
        <a:srgbClr val="000000"/>
      </a:dk2>
      <a:lt2>
        <a:srgbClr val="FFFFFF"/>
      </a:lt2>
      <a:accent1>
        <a:srgbClr val="B80026"/>
      </a:accent1>
      <a:accent2>
        <a:srgbClr val="F21C0A"/>
      </a:accent2>
      <a:accent3>
        <a:srgbClr val="F6756A"/>
      </a:accent3>
      <a:accent4>
        <a:srgbClr val="FFB4A0"/>
      </a:accent4>
      <a:accent5>
        <a:srgbClr val="CD5F0A"/>
      </a:accent5>
      <a:accent6>
        <a:srgbClr val="E47D00"/>
      </a:accent6>
      <a:hlink>
        <a:srgbClr val="F21C0A"/>
      </a:hlink>
      <a:folHlink>
        <a:srgbClr val="F6756A"/>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BCBCBC"/>
        </a:solidFill>
        <a:ln>
          <a:solidFill>
            <a:srgbClr val="BCBCBC"/>
          </a:solidFill>
        </a:ln>
      </a:spPr>
      <a:bodyPr rtlCol="0" anchor="ctr"/>
      <a:lstStyle>
        <a:defPPr algn="ctr">
          <a:defRPr dirty="0" err="1" smtClean="0">
            <a:solidFill>
              <a:srgbClr val="000000"/>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rgbClr val="000000"/>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ts val="2400"/>
          </a:lnSpc>
          <a:defRPr dirty="0" err="1" smtClean="0"/>
        </a:defPPr>
      </a:lstStyle>
    </a:txDef>
  </a:objectDefaults>
  <a:extraClrSchemeLst>
    <a:extraClrScheme>
      <a:clrScheme name="EON_1">
        <a:dk1>
          <a:srgbClr val="000000"/>
        </a:dk1>
        <a:lt1>
          <a:srgbClr val="FFFFFF"/>
        </a:lt1>
        <a:dk2>
          <a:srgbClr val="000000"/>
        </a:dk2>
        <a:lt2>
          <a:srgbClr val="FFFFFF"/>
        </a:lt2>
        <a:accent1>
          <a:srgbClr val="B80026"/>
        </a:accent1>
        <a:accent2>
          <a:srgbClr val="F21C0A"/>
        </a:accent2>
        <a:accent3>
          <a:srgbClr val="F6756A"/>
        </a:accent3>
        <a:accent4>
          <a:srgbClr val="FFB4A0"/>
        </a:accent4>
        <a:accent5>
          <a:srgbClr val="CD5F0A"/>
        </a:accent5>
        <a:accent6>
          <a:srgbClr val="E47D00"/>
        </a:accent6>
        <a:hlink>
          <a:srgbClr val="F21C0A"/>
        </a:hlink>
        <a:folHlink>
          <a:srgbClr val="F6756A"/>
        </a:folHlink>
      </a:clrScheme>
      <a:clrMap bg1="lt1" tx1="dk1" bg2="lt2" tx2="dk2" accent1="accent1" accent2="accent2" accent3="accent3" accent4="accent4" accent5="accent5" accent6="accent6" hlink="hlink" folHlink="folHlink"/>
    </a:extraClrScheme>
    <a:extraClrScheme>
      <a:clrScheme name="EON_2">
        <a:dk1>
          <a:srgbClr val="000000"/>
        </a:dk1>
        <a:lt1>
          <a:srgbClr val="FFFFFF"/>
        </a:lt1>
        <a:dk2>
          <a:srgbClr val="000000"/>
        </a:dk2>
        <a:lt2>
          <a:srgbClr val="FFFFFF"/>
        </a:lt2>
        <a:accent1>
          <a:srgbClr val="CD5F0A"/>
        </a:accent1>
        <a:accent2>
          <a:srgbClr val="E47D00"/>
        </a:accent2>
        <a:accent3>
          <a:srgbClr val="EDAA58"/>
        </a:accent3>
        <a:accent4>
          <a:srgbClr val="F5CFA3"/>
        </a:accent4>
        <a:accent5>
          <a:srgbClr val="8C0855"/>
        </a:accent5>
        <a:accent6>
          <a:srgbClr val="B01B65"/>
        </a:accent6>
        <a:hlink>
          <a:srgbClr val="F21C0A"/>
        </a:hlink>
        <a:folHlink>
          <a:srgbClr val="F6756A"/>
        </a:folHlink>
      </a:clrScheme>
      <a:clrMap bg1="lt1" tx1="dk1" bg2="lt2" tx2="dk2" accent1="accent1" accent2="accent2" accent3="accent3" accent4="accent4" accent5="accent5" accent6="accent6" hlink="hlink" folHlink="folHlink"/>
    </a:extraClrScheme>
    <a:extraClrScheme>
      <a:clrScheme name="EON_3">
        <a:dk1>
          <a:srgbClr val="000000"/>
        </a:dk1>
        <a:lt1>
          <a:srgbClr val="FFFFFF"/>
        </a:lt1>
        <a:dk2>
          <a:srgbClr val="000000"/>
        </a:dk2>
        <a:lt2>
          <a:srgbClr val="FFFFFF"/>
        </a:lt2>
        <a:accent1>
          <a:srgbClr val="8C0855"/>
        </a:accent1>
        <a:accent2>
          <a:srgbClr val="B01B65"/>
        </a:accent2>
        <a:accent3>
          <a:srgbClr val="CB6999"/>
        </a:accent3>
        <a:accent4>
          <a:srgbClr val="E1ADC8"/>
        </a:accent4>
        <a:accent5>
          <a:srgbClr val="673376"/>
        </a:accent5>
        <a:accent6>
          <a:srgbClr val="7C5A9F"/>
        </a:accent6>
        <a:hlink>
          <a:srgbClr val="F21C0A"/>
        </a:hlink>
        <a:folHlink>
          <a:srgbClr val="F6756A"/>
        </a:folHlink>
      </a:clrScheme>
      <a:clrMap bg1="lt1" tx1="dk1" bg2="lt2" tx2="dk2" accent1="accent1" accent2="accent2" accent3="accent3" accent4="accent4" accent5="accent5" accent6="accent6" hlink="hlink" folHlink="folHlink"/>
    </a:extraClrScheme>
    <a:extraClrScheme>
      <a:clrScheme name="EON_4">
        <a:dk1>
          <a:srgbClr val="000000"/>
        </a:dk1>
        <a:lt1>
          <a:srgbClr val="FFFFFF"/>
        </a:lt1>
        <a:dk2>
          <a:srgbClr val="000000"/>
        </a:dk2>
        <a:lt2>
          <a:srgbClr val="FFFFFF"/>
        </a:lt2>
        <a:accent1>
          <a:srgbClr val="673376"/>
        </a:accent1>
        <a:accent2>
          <a:srgbClr val="7C5A9F"/>
        </a:accent2>
        <a:accent3>
          <a:srgbClr val="A58EBE"/>
        </a:accent3>
        <a:accent4>
          <a:srgbClr val="D0C3DC"/>
        </a:accent4>
        <a:accent5>
          <a:srgbClr val="225087"/>
        </a:accent5>
        <a:accent6>
          <a:srgbClr val="2872A3"/>
        </a:accent6>
        <a:hlink>
          <a:srgbClr val="F21C0A"/>
        </a:hlink>
        <a:folHlink>
          <a:srgbClr val="F6756A"/>
        </a:folHlink>
      </a:clrScheme>
      <a:clrMap bg1="lt1" tx1="dk1" bg2="lt2" tx2="dk2" accent1="accent1" accent2="accent2" accent3="accent3" accent4="accent4" accent5="accent5" accent6="accent6" hlink="hlink" folHlink="folHlink"/>
    </a:extraClrScheme>
    <a:extraClrScheme>
      <a:clrScheme name="EON_5">
        <a:dk1>
          <a:srgbClr val="000000"/>
        </a:dk1>
        <a:lt1>
          <a:srgbClr val="FFFFFF"/>
        </a:lt1>
        <a:dk2>
          <a:srgbClr val="000000"/>
        </a:dk2>
        <a:lt2>
          <a:srgbClr val="FFFFFF"/>
        </a:lt2>
        <a:accent1>
          <a:srgbClr val="225087"/>
        </a:accent1>
        <a:accent2>
          <a:srgbClr val="2872A3"/>
        </a:accent2>
        <a:accent3>
          <a:srgbClr val="7DAAC6"/>
        </a:accent3>
        <a:accent4>
          <a:srgbClr val="B4CBDC"/>
        </a:accent4>
        <a:accent5>
          <a:srgbClr val="1E7A67"/>
        </a:accent5>
        <a:accent6>
          <a:srgbClr val="3AA48D"/>
        </a:accent6>
        <a:hlink>
          <a:srgbClr val="F21C0A"/>
        </a:hlink>
        <a:folHlink>
          <a:srgbClr val="F6756A"/>
        </a:folHlink>
      </a:clrScheme>
      <a:clrMap bg1="lt1" tx1="dk1" bg2="lt2" tx2="dk2" accent1="accent1" accent2="accent2" accent3="accent3" accent4="accent4" accent5="accent5" accent6="accent6" hlink="hlink" folHlink="folHlink"/>
    </a:extraClrScheme>
    <a:extraClrScheme>
      <a:clrScheme name="EON_6">
        <a:dk1>
          <a:srgbClr val="000000"/>
        </a:dk1>
        <a:lt1>
          <a:srgbClr val="FFFFFF"/>
        </a:lt1>
        <a:dk2>
          <a:srgbClr val="000000"/>
        </a:dk2>
        <a:lt2>
          <a:srgbClr val="FFFFFF"/>
        </a:lt2>
        <a:accent1>
          <a:srgbClr val="1E7A67"/>
        </a:accent1>
        <a:accent2>
          <a:srgbClr val="3AA48D"/>
        </a:accent2>
        <a:accent3>
          <a:srgbClr val="7DC3B4"/>
        </a:accent3>
        <a:accent4>
          <a:srgbClr val="89DCD5"/>
        </a:accent4>
        <a:accent5>
          <a:srgbClr val="748120"/>
        </a:accent5>
        <a:accent6>
          <a:srgbClr val="A3A545"/>
        </a:accent6>
        <a:hlink>
          <a:srgbClr val="F21C0A"/>
        </a:hlink>
        <a:folHlink>
          <a:srgbClr val="F6756A"/>
        </a:folHlink>
      </a:clrScheme>
      <a:clrMap bg1="lt1" tx1="dk1" bg2="lt2" tx2="dk2" accent1="accent1" accent2="accent2" accent3="accent3" accent4="accent4" accent5="accent5" accent6="accent6" hlink="hlink" folHlink="folHlink"/>
    </a:extraClrScheme>
    <a:extraClrScheme>
      <a:clrScheme name="EON_7">
        <a:dk1>
          <a:srgbClr val="000000"/>
        </a:dk1>
        <a:lt1>
          <a:srgbClr val="FFFFFF"/>
        </a:lt1>
        <a:dk2>
          <a:srgbClr val="000000"/>
        </a:dk2>
        <a:lt2>
          <a:srgbClr val="FFFFFF"/>
        </a:lt2>
        <a:accent1>
          <a:srgbClr val="748120"/>
        </a:accent1>
        <a:accent2>
          <a:srgbClr val="A3A545"/>
        </a:accent2>
        <a:accent3>
          <a:srgbClr val="C3C385"/>
        </a:accent3>
        <a:accent4>
          <a:srgbClr val="DEDCBB"/>
        </a:accent4>
        <a:accent5>
          <a:srgbClr val="767676"/>
        </a:accent5>
        <a:accent6>
          <a:srgbClr val="9B9B9B"/>
        </a:accent6>
        <a:hlink>
          <a:srgbClr val="F21C0A"/>
        </a:hlink>
        <a:folHlink>
          <a:srgbClr val="F6756A"/>
        </a:folHlink>
      </a:clrScheme>
      <a:clrMap bg1="lt1" tx1="dk1" bg2="lt2" tx2="dk2" accent1="accent1" accent2="accent2" accent3="accent3" accent4="accent4" accent5="accent5" accent6="accent6" hlink="hlink" folHlink="folHlink"/>
    </a:extraClrScheme>
    <a:extraClrScheme>
      <a:clrScheme name="EON_8">
        <a:dk1>
          <a:srgbClr val="000000"/>
        </a:dk1>
        <a:lt1>
          <a:srgbClr val="FFFFFF"/>
        </a:lt1>
        <a:dk2>
          <a:srgbClr val="000000"/>
        </a:dk2>
        <a:lt2>
          <a:srgbClr val="FFFFFF"/>
        </a:lt2>
        <a:accent1>
          <a:srgbClr val="B80026"/>
        </a:accent1>
        <a:accent2>
          <a:srgbClr val="F21C0A"/>
        </a:accent2>
        <a:accent3>
          <a:srgbClr val="767676"/>
        </a:accent3>
        <a:accent4>
          <a:srgbClr val="9B9B9B"/>
        </a:accent4>
        <a:accent5>
          <a:srgbClr val="BCBCBC"/>
        </a:accent5>
        <a:accent6>
          <a:srgbClr val="D7D7D7"/>
        </a:accent6>
        <a:hlink>
          <a:srgbClr val="F21C0A"/>
        </a:hlink>
        <a:folHlink>
          <a:srgbClr val="F6756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é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é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EON_Presentation</Template>
  <TotalTime>0</TotalTime>
  <Words>1062</Words>
  <Application>Microsoft Office PowerPoint</Application>
  <PresentationFormat>Diavetítés a képernyőre (4:3 oldalarány)</PresentationFormat>
  <Paragraphs>134</Paragraphs>
  <Slides>16</Slides>
  <Notes>0</Notes>
  <HiddenSlides>0</HiddenSlides>
  <MMClips>0</MMClips>
  <ScaleCrop>false</ScaleCrop>
  <HeadingPairs>
    <vt:vector size="4" baseType="variant">
      <vt:variant>
        <vt:lpstr>Téma</vt:lpstr>
      </vt:variant>
      <vt:variant>
        <vt:i4>1</vt:i4>
      </vt:variant>
      <vt:variant>
        <vt:lpstr>Diacímek</vt:lpstr>
      </vt:variant>
      <vt:variant>
        <vt:i4>16</vt:i4>
      </vt:variant>
    </vt:vector>
  </HeadingPairs>
  <TitlesOfParts>
    <vt:vector size="17" baseType="lpstr">
      <vt:lpstr>Larissa-Design</vt:lpstr>
      <vt:lpstr>GMBSZ Fórum 2013.       11/2013.(III.21.) NGM rendelettel életbelépett  (G)MBSZ aktuális változásai    </vt:lpstr>
      <vt:lpstr>MBSZ-hoz kapcsolódó iparági jogszabályváltozások</vt:lpstr>
      <vt:lpstr>11/2013 (III.20) NGM rendelet  Hatósági feladatok </vt:lpstr>
      <vt:lpstr>11/2013 (III.20) NGM rendelet  Hatósági feladatok </vt:lpstr>
      <vt:lpstr>Műszaki Biztonsági Szabályzat   </vt:lpstr>
      <vt:lpstr>Házi nyomásszabályozó épületen belül </vt:lpstr>
      <vt:lpstr>Házi nyomásszabályozó földbe süllyesztve</vt:lpstr>
      <vt:lpstr>Gázmérők elhelyezése</vt:lpstr>
      <vt:lpstr>Gázmérők elhelyezése</vt:lpstr>
      <vt:lpstr>Gázmérők elhelyezése</vt:lpstr>
      <vt:lpstr>Gázmérők elhelyezése</vt:lpstr>
      <vt:lpstr>Csatlakozó és fogyasztói vezeték eltakarása, takaró burkolatai</vt:lpstr>
      <vt:lpstr>Nyomáspróba</vt:lpstr>
      <vt:lpstr>Gázkészülékek elhelyezése</vt:lpstr>
      <vt:lpstr>Meglévő gázfogyasztó készülék cseréje egyszerűsített eljárással</vt:lpstr>
      <vt:lpstr>16. dia</vt:lpstr>
    </vt:vector>
  </TitlesOfParts>
  <Company>GDF SUEZ</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GDF SUEZ</dc:title>
  <dc:creator>Nagy, József</dc:creator>
  <cp:lastModifiedBy>Ákos</cp:lastModifiedBy>
  <cp:revision>229</cp:revision>
  <dcterms:created xsi:type="dcterms:W3CDTF">2008-07-10T07:53:24Z</dcterms:created>
  <dcterms:modified xsi:type="dcterms:W3CDTF">2013-12-04T14:22:43Z</dcterms:modified>
</cp:coreProperties>
</file>