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3" r:id="rId3"/>
    <p:sldId id="314" r:id="rId4"/>
    <p:sldId id="258" r:id="rId5"/>
    <p:sldId id="264" r:id="rId6"/>
    <p:sldId id="292" r:id="rId7"/>
    <p:sldId id="322" r:id="rId8"/>
    <p:sldId id="320" r:id="rId9"/>
    <p:sldId id="321" r:id="rId10"/>
    <p:sldId id="301" r:id="rId11"/>
    <p:sldId id="291" r:id="rId12"/>
  </p:sldIdLst>
  <p:sldSz cx="9144000" cy="6858000" type="screen4x3"/>
  <p:notesSz cx="9880600" cy="67437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33CCFF"/>
    <a:srgbClr val="66FF66"/>
    <a:srgbClr val="CCFF99"/>
    <a:srgbClr val="FFFF66"/>
    <a:srgbClr val="FFFFCC"/>
    <a:srgbClr val="0742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53" autoAdjust="0"/>
    <p:restoredTop sz="82764" autoAdjust="0"/>
  </p:normalViewPr>
  <p:slideViewPr>
    <p:cSldViewPr snapToGrid="0">
      <p:cViewPr>
        <p:scale>
          <a:sx n="75" d="100"/>
          <a:sy n="75" d="100"/>
        </p:scale>
        <p:origin x="-92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8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9113" y="0"/>
            <a:ext cx="4281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7150"/>
            <a:ext cx="428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9113" y="6407150"/>
            <a:ext cx="4281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F650762-4C2D-4E99-B445-265FE17E6E4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8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9113" y="0"/>
            <a:ext cx="4281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4375" y="506413"/>
            <a:ext cx="3371850" cy="2528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7625" y="3203575"/>
            <a:ext cx="7245350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7150"/>
            <a:ext cx="4281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9113" y="6407150"/>
            <a:ext cx="42814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BBD2CE-BB11-424D-A396-A0DA1439BB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E3C64-B1A4-4F2C-B85C-6503B5E34C3C}" type="slidenum">
              <a:rPr lang="hu-HU" smtClean="0"/>
              <a:pPr/>
              <a:t>1</a:t>
            </a:fld>
            <a:endParaRPr lang="hu-HU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F291C2-1115-4191-B4FD-4C6106DCC9D5}" type="slidenum">
              <a:rPr lang="hu-HU" smtClean="0"/>
              <a:pPr/>
              <a:t>10</a:t>
            </a:fld>
            <a:endParaRPr lang="hu-HU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57F7A-8EEF-428E-B25B-126EAEC84C5D}" type="slidenum">
              <a:rPr lang="hu-HU" smtClean="0"/>
              <a:pPr/>
              <a:t>11</a:t>
            </a:fld>
            <a:endParaRPr lang="hu-HU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7BEFBF-BAD3-402A-A8E1-A030F0E2A315}" type="slidenum">
              <a:rPr lang="hu-HU" smtClean="0"/>
              <a:pPr/>
              <a:t>2</a:t>
            </a:fld>
            <a:endParaRPr lang="hu-HU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06549-DBFA-47E3-AB41-52E9C41875AC}" type="slidenum">
              <a:rPr lang="hu-HU" smtClean="0"/>
              <a:pPr/>
              <a:t>3</a:t>
            </a:fld>
            <a:endParaRPr lang="hu-HU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82DF8C-9BB3-4D9B-A150-2441B3C3E49A}" type="slidenum">
              <a:rPr lang="hu-HU" smtClean="0"/>
              <a:pPr/>
              <a:t>4</a:t>
            </a:fld>
            <a:endParaRPr lang="hu-HU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800" smtClean="0"/>
              <a:t>1969-es törvény alapozta meg a gáz és olajipar működésének jogi és törvényi kereteit.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1994-es törvény célja a privatizáció jogi és gyakorlati lehetőségeinek megteremtése.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2003-as törvény célja a liberalizáció megalapozása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1957. március 25.-én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Németország, Olaszország, Belgium, Hollandia, Franciaország és Luxemburg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aláírta a Római Szerződést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fő célja az Európai Gazdasági Közösség létrehozása és a közös piac megvalósítása volt.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 szerződés a négy szabadság elvére épült, mely kimondja az áruk, a szolgáltatások, a tőke és a munkaerő szabad áramlását.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Tizenkét év alatt kívánták megteremteni többek között a vámuniót, megalkotni a közösségi intézményi rendszert és a közös politikákat.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1985 júniusában megalkották az úgynevezett Fehér Könyvet 		284 ajánlást fogalmazott meg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Egységes Európai Okmányt, amely 1987. július 1.-én lépett életbe 	1992. december 31.-ig le kell bontani az egységes piac útjában álló akadályokat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fizikai akadályok</a:t>
            </a:r>
            <a:r>
              <a:rPr lang="hu-HU" sz="800" smtClean="0"/>
              <a:t> 			a belső határokon az árumozgás ellenőrzése meg kell hogy szűnjön; ez vonatkozzon a személyekre is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technikai akadályok feloldása</a:t>
            </a:r>
            <a:r>
              <a:rPr lang="hu-HU" sz="800" smtClean="0"/>
              <a:t> 	a szabványok, normák és előírások tekintetében érvényesíteni kell a kölcsönös elismerés elvét, ami azt jelenti, hogyha az egyik tagországban előállított termék az adott ország előírásainak megfelel, akkor a többi tagországnak be kell engednie a piacára. A közbeszerzések piacát liberalizálni kell. A technikai akadályok lebontásának fontos kritériuma a szolgáltatások piacainak liberalizálása, mely vonatkozik a monopolisztikus pozícióban lévő társaságokra, így az energiaszektor vállalataira is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fiskális akadályok lebontása</a:t>
            </a:r>
            <a:r>
              <a:rPr lang="hu-HU" sz="800" smtClean="0"/>
              <a:t> főként a hozzáadott érték adókulcsainak harmonizálását jelentette a különböző tagországokban.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1991-ben, Hágában aláírtákaz </a:t>
            </a:r>
            <a:r>
              <a:rPr lang="hu-HU" sz="800" b="1" smtClean="0"/>
              <a:t>Energia Chartát</a:t>
            </a:r>
            <a:r>
              <a:rPr lang="hu-HU" sz="800" smtClean="0"/>
              <a:t> 	az energiaellátás racionalizálását és stabil biztosítását elősegíti a minél nagyobb nemzetközi együttműködés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Charta aláírói 1995-ben elfogadtak egy egyezményt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az együttműködés területeinek koordinálása, amelyek az energiaforrások feltárására, kitermelésére, előállítására, átalakítására, tárolására, szállítására, elosztására és fogyasztására vonatkozhatnak,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energiahatékonyság, mint jelentős energiaforrás megteremtése,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olyan keretfeltétel kialakítása, mely a termelőket és fogyasztókat a lehető leggazdaságosabb, leghatékonyabb és környezetileg legmegbízhatóbb energiafelhasználásra ösztönzi,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energiarendszerek káros környezeti hatásainak csökkentése,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hatékony energiapiacok megszervezése.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1998. június 22.-én elfogadták a 98/30/EC számú EU direktívát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2003. június 26-án tettek közzé 2003/55/EC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4ECC7-9EB1-4DB3-94C9-5D3CE1BC598B}" type="slidenum">
              <a:rPr lang="hu-HU" smtClean="0"/>
              <a:pPr/>
              <a:t>5</a:t>
            </a:fld>
            <a:endParaRPr lang="hu-HU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4B39CF-8B32-4BD9-92BC-D828A63906F6}" type="slidenum">
              <a:rPr lang="hu-HU" smtClean="0"/>
              <a:pPr/>
              <a:t>6</a:t>
            </a:fld>
            <a:endParaRPr lang="hu-HU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4B39CF-8B32-4BD9-92BC-D828A63906F6}" type="slidenum">
              <a:rPr lang="hu-HU" smtClean="0"/>
              <a:pPr/>
              <a:t>7</a:t>
            </a:fld>
            <a:endParaRPr lang="hu-HU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3370BF-A01C-45BD-AB18-526B9ABAF69E}" type="slidenum">
              <a:rPr lang="hu-HU" smtClean="0"/>
              <a:pPr/>
              <a:t>8</a:t>
            </a:fld>
            <a:endParaRPr lang="hu-HU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800" smtClean="0"/>
              <a:t>1969-es törvény alapozta meg a gáz és olajipar működésének jogi és törvényi kereteit.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1994-es törvény célja a privatizáció jogi és gyakorlati lehetőségeinek megteremtése.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2003-as törvény célja a liberalizáció megalapozása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1957. március 25.-én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Németország, Olaszország, Belgium, Hollandia, Franciaország és Luxemburg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aláírta a Római Szerződést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fő célja az Európai Gazdasági Közösség létrehozása és a közös piac megvalósítása volt.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 szerződés a négy szabadság elvére épült, mely kimondja az áruk, a szolgáltatások, a tőke és a munkaerő szabad áramlását.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Tizenkét év alatt kívánták megteremteni többek között a vámuniót, megalkotni a közösségi intézményi rendszert és a közös politikákat.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1985 júniusában megalkották az úgynevezett Fehér Könyvet 		284 ajánlást fogalmazott meg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Egységes Európai Okmányt, amely 1987. július 1.-én lépett életbe 	1992. december 31.-ig le kell bontani az egységes piac útjában álló akadályokat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fizikai akadályok</a:t>
            </a:r>
            <a:r>
              <a:rPr lang="hu-HU" sz="800" smtClean="0"/>
              <a:t> 			a belső határokon az árumozgás ellenőrzése meg kell hogy szűnjön; ez vonatkozzon a személyekre is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technikai akadályok feloldása</a:t>
            </a:r>
            <a:r>
              <a:rPr lang="hu-HU" sz="800" smtClean="0"/>
              <a:t> 	a szabványok, normák és előírások tekintetében érvényesíteni kell a kölcsönös elismerés elvét, ami azt jelenti, hogyha az egyik tagországban előállított termék az adott ország előírásainak megfelel, akkor a többi tagországnak be kell engednie a piacára. A közbeszerzések piacát liberalizálni kell. A technikai akadályok lebontásának fontos kritériuma a szolgáltatások piacainak liberalizálása, mely vonatkozik a monopolisztikus pozícióban lévő társaságokra, így az energiaszektor vállalataira is </a:t>
            </a:r>
          </a:p>
          <a:p>
            <a:pPr>
              <a:lnSpc>
                <a:spcPct val="80000"/>
              </a:lnSpc>
            </a:pPr>
            <a:r>
              <a:rPr lang="hu-HU" sz="800" b="1" smtClean="0"/>
              <a:t>A fiskális akadályok lebontása</a:t>
            </a:r>
            <a:r>
              <a:rPr lang="hu-HU" sz="800" smtClean="0"/>
              <a:t> főként a hozzáadott érték adókulcsainak harmonizálását jelentette a különböző tagországokban.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1991-ben, Hágában aláírtákaz </a:t>
            </a:r>
            <a:r>
              <a:rPr lang="hu-HU" sz="800" b="1" smtClean="0"/>
              <a:t>Energia Chartát</a:t>
            </a:r>
            <a:r>
              <a:rPr lang="hu-HU" sz="800" smtClean="0"/>
              <a:t> 	az energiaellátás racionalizálását és stabil biztosítását elősegíti a minél nagyobb nemzetközi együttműködés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Charta aláírói 1995-ben elfogadtak egy egyezményt 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az együttműködés területeinek koordinálása, amelyek az energiaforrások feltárására, kitermelésére, előállítására, átalakítására, tárolására, szállítására, elosztására és fogyasztására vonatkozhatnak,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energiahatékonyság, mint jelentős energiaforrás megteremtése,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olyan keretfeltétel kialakítása, mely a termelőket és fogyasztókat a lehető leggazdaságosabb, leghatékonyabb és környezetileg legmegbízhatóbb energiafelhasználásra ösztönzi,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energiarendszerek káros környezeti hatásainak csökkentése,</a:t>
            </a:r>
          </a:p>
          <a:p>
            <a:pPr>
              <a:lnSpc>
                <a:spcPct val="80000"/>
              </a:lnSpc>
            </a:pPr>
            <a:r>
              <a:rPr lang="hu-HU" sz="800" smtClean="0"/>
              <a:t>hatékony energiapiacok megszervezése.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1998. június 22.-én elfogadták a 98/30/EC számú EU direktívát </a:t>
            </a:r>
          </a:p>
          <a:p>
            <a:pPr>
              <a:lnSpc>
                <a:spcPct val="80000"/>
              </a:lnSpc>
            </a:pPr>
            <a:endParaRPr lang="hu-HU" sz="800" smtClean="0"/>
          </a:p>
          <a:p>
            <a:pPr>
              <a:lnSpc>
                <a:spcPct val="80000"/>
              </a:lnSpc>
            </a:pPr>
            <a:r>
              <a:rPr lang="hu-HU" sz="800" smtClean="0"/>
              <a:t>2003. június 26-án tettek közzé 2003/55/EC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87450F-EF16-4CEA-94C4-A1C9D4C23924}" type="slidenum">
              <a:rPr lang="hu-HU" smtClean="0"/>
              <a:pPr/>
              <a:t>9</a:t>
            </a:fld>
            <a:endParaRPr lang="hu-HU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66243-7453-48F3-A5E1-1E53E8F2DEE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C6479-0B93-45DF-87D4-3613B8BB0B3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1EE6A-2357-4EE1-8671-261E858342C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822B6-5D41-49BF-A73E-7440DA556BA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Cím és 4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AC922-0640-43A8-9B74-4CCB14B8F0D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E5234-12F9-4F29-9F4A-CC455E9B7A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4910F-2222-4A24-9689-CF52E2E2C6D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9968A-5F4B-4E2E-9890-CAFD686E5BF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A836D-F209-4D5E-B141-29111EC7562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12314-2FDA-4DE3-9B12-89ACA2C5692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A0CCE-722F-40E0-8432-34AF162C22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6CD1-F334-498E-9D3A-B7F8F991E29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E7910-F188-4B1F-B1E1-3BCC6F3184A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 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CD6A869-D59D-4C59-ABCF-8D63ED7D904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jpeg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jpeg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5.jpeg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ia számának hely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8C3E06-46B7-4704-8B5E-91A8143E0A14}" type="slidenum">
              <a:rPr lang="hu-HU" smtClean="0"/>
              <a:pPr/>
              <a:t>1</a:t>
            </a:fld>
            <a:endParaRPr lang="hu-HU" dirty="0" smtClean="0"/>
          </a:p>
        </p:txBody>
      </p:sp>
      <p:grpSp>
        <p:nvGrpSpPr>
          <p:cNvPr id="1028" name="Group 15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1026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1026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1033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1037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38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1034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1035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1036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1029" name="Text Box 16"/>
          <p:cNvSpPr txBox="1">
            <a:spLocks noChangeArrowheads="1"/>
          </p:cNvSpPr>
          <p:nvPr/>
        </p:nvSpPr>
        <p:spPr bwMode="auto">
          <a:xfrm>
            <a:off x="2146300" y="2171701"/>
            <a:ext cx="6842125" cy="25545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u-HU" sz="3200" b="1" dirty="0" smtClean="0"/>
              <a:t>Az egyszerűsített gázkészülék-csere gyakorlati </a:t>
            </a:r>
            <a:r>
              <a:rPr lang="hu-HU" sz="3200" b="1" dirty="0" smtClean="0"/>
              <a:t>bevezetése, együttműködés </a:t>
            </a:r>
            <a:r>
              <a:rPr lang="hu-HU" sz="3200" b="1" dirty="0" smtClean="0"/>
              <a:t>a </a:t>
            </a:r>
            <a:r>
              <a:rPr lang="hu-HU" sz="3200" b="1" dirty="0" smtClean="0"/>
              <a:t>kéményseprőkkel, tervezői </a:t>
            </a:r>
            <a:r>
              <a:rPr lang="hu-HU" sz="3200" b="1" dirty="0" smtClean="0"/>
              <a:t>igények, </a:t>
            </a:r>
            <a:r>
              <a:rPr lang="hu-HU" sz="3200" b="1" dirty="0" smtClean="0"/>
              <a:t>kapcsolat- </a:t>
            </a:r>
            <a:r>
              <a:rPr lang="hu-HU" sz="3200" b="1" dirty="0" err="1" smtClean="0"/>
              <a:t>optimalízáció</a:t>
            </a:r>
            <a:r>
              <a:rPr lang="hu-HU" sz="3200" b="1" dirty="0" smtClean="0"/>
              <a:t> </a:t>
            </a:r>
            <a:endParaRPr lang="hu-HU" sz="3200" b="1" dirty="0" smtClean="0"/>
          </a:p>
          <a:p>
            <a:pPr algn="ctr"/>
            <a:endParaRPr lang="en-GB" sz="3200" dirty="0">
              <a:latin typeface="Garamond" pitchFamily="18" charset="0"/>
            </a:endParaRPr>
          </a:p>
        </p:txBody>
      </p:sp>
      <p:sp>
        <p:nvSpPr>
          <p:cNvPr id="1030" name="Text Box 17"/>
          <p:cNvSpPr txBox="1">
            <a:spLocks noChangeArrowheads="1"/>
          </p:cNvSpPr>
          <p:nvPr/>
        </p:nvSpPr>
        <p:spPr bwMode="auto">
          <a:xfrm>
            <a:off x="1966913" y="4495800"/>
            <a:ext cx="68421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sz="3200" dirty="0">
                <a:latin typeface="Garamond" pitchFamily="18" charset="0"/>
              </a:rPr>
              <a:t>Előadó:	</a:t>
            </a:r>
            <a:r>
              <a:rPr lang="hu-HU" sz="3200" b="1" dirty="0" smtClean="0">
                <a:latin typeface="Garamond" pitchFamily="18" charset="0"/>
              </a:rPr>
              <a:t>Varga Tamás</a:t>
            </a:r>
            <a:endParaRPr lang="hu-HU" sz="3200" b="1" dirty="0">
              <a:latin typeface="Garamond" pitchFamily="18" charset="0"/>
            </a:endParaRPr>
          </a:p>
          <a:p>
            <a:pPr algn="r"/>
            <a:r>
              <a:rPr lang="hu-HU" dirty="0" smtClean="0">
                <a:latin typeface="Garamond" pitchFamily="18" charset="0"/>
              </a:rPr>
              <a:t>csoportvezető</a:t>
            </a:r>
            <a:endParaRPr lang="hu-HU" dirty="0">
              <a:latin typeface="Garamond" pitchFamily="18" charset="0"/>
            </a:endParaRPr>
          </a:p>
          <a:p>
            <a:pPr algn="r"/>
            <a:endParaRPr lang="en-GB" dirty="0">
              <a:latin typeface="Garamond" pitchFamily="18" charset="0"/>
            </a:endParaRPr>
          </a:p>
        </p:txBody>
      </p:sp>
      <p:sp>
        <p:nvSpPr>
          <p:cNvPr id="1031" name="Téglalap 16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803352" y="6273800"/>
            <a:ext cx="34565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b="1" dirty="0"/>
              <a:t>Budapest, </a:t>
            </a:r>
            <a:r>
              <a:rPr lang="hu-HU" b="1" dirty="0" smtClean="0"/>
              <a:t>2013. november </a:t>
            </a:r>
            <a:r>
              <a:rPr lang="hu-HU" b="1" dirty="0" smtClean="0"/>
              <a:t>28.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6D955F-FE94-47CD-B48E-EFDF9702791C}" type="slidenum">
              <a:rPr lang="hu-HU" smtClean="0"/>
              <a:pPr/>
              <a:t>10</a:t>
            </a:fld>
            <a:endParaRPr lang="hu-HU" smtClean="0"/>
          </a:p>
        </p:txBody>
      </p:sp>
      <p:grpSp>
        <p:nvGrpSpPr>
          <p:cNvPr id="44036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44044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44034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44034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44045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44049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4050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44046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44047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4048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44037" name="Text Box 13"/>
          <p:cNvSpPr txBox="1">
            <a:spLocks noChangeArrowheads="1"/>
          </p:cNvSpPr>
          <p:nvPr/>
        </p:nvSpPr>
        <p:spPr bwMode="auto">
          <a:xfrm>
            <a:off x="2301875" y="30480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/>
              <a:t>Biztonságos gázfelhasználás főszabálya</a:t>
            </a:r>
            <a:endParaRPr lang="en-GB" b="1"/>
          </a:p>
        </p:txBody>
      </p:sp>
      <p:sp>
        <p:nvSpPr>
          <p:cNvPr id="44038" name="AutoShape 15"/>
          <p:cNvSpPr>
            <a:spLocks noChangeArrowheads="1"/>
          </p:cNvSpPr>
          <p:nvPr/>
        </p:nvSpPr>
        <p:spPr bwMode="auto">
          <a:xfrm>
            <a:off x="3606800" y="2076450"/>
            <a:ext cx="3127375" cy="27051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76200">
            <a:solidFill>
              <a:srgbClr val="0742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4039" name="Text Box 16"/>
          <p:cNvSpPr txBox="1">
            <a:spLocks noChangeArrowheads="1"/>
          </p:cNvSpPr>
          <p:nvPr/>
        </p:nvSpPr>
        <p:spPr bwMode="auto">
          <a:xfrm>
            <a:off x="4152900" y="1663700"/>
            <a:ext cx="2044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b="1"/>
              <a:t>Légellátás</a:t>
            </a:r>
            <a:endParaRPr lang="en-US" b="1"/>
          </a:p>
        </p:txBody>
      </p:sp>
      <p:sp>
        <p:nvSpPr>
          <p:cNvPr id="44040" name="Text Box 17"/>
          <p:cNvSpPr txBox="1">
            <a:spLocks noChangeArrowheads="1"/>
          </p:cNvSpPr>
          <p:nvPr/>
        </p:nvSpPr>
        <p:spPr bwMode="auto">
          <a:xfrm>
            <a:off x="2527300" y="4775200"/>
            <a:ext cx="2044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b="1"/>
              <a:t>Égéstermék elvezetés</a:t>
            </a:r>
            <a:endParaRPr lang="en-US" b="1"/>
          </a:p>
        </p:txBody>
      </p:sp>
      <p:sp>
        <p:nvSpPr>
          <p:cNvPr id="44041" name="Text Box 18"/>
          <p:cNvSpPr txBox="1">
            <a:spLocks noChangeArrowheads="1"/>
          </p:cNvSpPr>
          <p:nvPr/>
        </p:nvSpPr>
        <p:spPr bwMode="auto">
          <a:xfrm>
            <a:off x="5994400" y="4800600"/>
            <a:ext cx="292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b="1"/>
              <a:t>Karbantartott és tömör csatlakozóvezeték és felhasználói berendezés</a:t>
            </a:r>
            <a:endParaRPr lang="en-US" b="1"/>
          </a:p>
        </p:txBody>
      </p:sp>
      <p:sp>
        <p:nvSpPr>
          <p:cNvPr id="44042" name="Text Box 19"/>
          <p:cNvSpPr txBox="1">
            <a:spLocks noChangeArrowheads="1"/>
          </p:cNvSpPr>
          <p:nvPr/>
        </p:nvSpPr>
        <p:spPr bwMode="auto">
          <a:xfrm>
            <a:off x="4848225" y="2992438"/>
            <a:ext cx="5905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9600" b="1">
                <a:solidFill>
                  <a:schemeClr val="bg1"/>
                </a:solidFill>
              </a:rPr>
              <a:t>!</a:t>
            </a:r>
            <a:endParaRPr lang="en-US" sz="9600" b="1">
              <a:solidFill>
                <a:schemeClr val="bg1"/>
              </a:solidFill>
            </a:endParaRPr>
          </a:p>
        </p:txBody>
      </p:sp>
      <p:sp>
        <p:nvSpPr>
          <p:cNvPr id="44043" name="Téglalap 20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Dia számának hely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BA6A09-8ADE-4FCA-BF28-88F37F8BDC2E}" type="slidenum">
              <a:rPr lang="hu-HU" smtClean="0"/>
              <a:pPr/>
              <a:t>11</a:t>
            </a:fld>
            <a:endParaRPr lang="hu-HU" smtClean="0"/>
          </a:p>
        </p:txBody>
      </p:sp>
      <p:grpSp>
        <p:nvGrpSpPr>
          <p:cNvPr id="45060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45063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45058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45058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45064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45068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5069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45065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45066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5067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45061" name="Text Box 12"/>
          <p:cNvSpPr txBox="1">
            <a:spLocks noChangeArrowheads="1"/>
          </p:cNvSpPr>
          <p:nvPr/>
        </p:nvSpPr>
        <p:spPr bwMode="auto">
          <a:xfrm>
            <a:off x="2051050" y="2276475"/>
            <a:ext cx="6842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3600" b="1">
                <a:latin typeface="Garamond" pitchFamily="18" charset="0"/>
              </a:rPr>
              <a:t>Köszönöm a figyelmüket</a:t>
            </a:r>
            <a:endParaRPr lang="en-GB" sz="3600" b="1">
              <a:latin typeface="Garamond" pitchFamily="18" charset="0"/>
            </a:endParaRPr>
          </a:p>
        </p:txBody>
      </p:sp>
      <p:sp>
        <p:nvSpPr>
          <p:cNvPr id="45062" name="Téglalap 15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5A1818-C79C-48EC-92F6-9FDAFDB69C7D}" type="slidenum">
              <a:rPr lang="hu-HU" smtClean="0"/>
              <a:pPr/>
              <a:t>2</a:t>
            </a:fld>
            <a:endParaRPr lang="hu-HU" smtClean="0"/>
          </a:p>
        </p:txBody>
      </p:sp>
      <p:grpSp>
        <p:nvGrpSpPr>
          <p:cNvPr id="2052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2056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2050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2057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2062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63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2058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2060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2061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2053" name="Text Box 25"/>
          <p:cNvSpPr txBox="1">
            <a:spLocks noChangeArrowheads="1"/>
          </p:cNvSpPr>
          <p:nvPr/>
        </p:nvSpPr>
        <p:spPr bwMode="auto">
          <a:xfrm>
            <a:off x="2301875" y="304800"/>
            <a:ext cx="6842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Jelenlegi helyzet</a:t>
            </a:r>
            <a:endParaRPr lang="en-GB" b="1" dirty="0"/>
          </a:p>
          <a:p>
            <a:pPr algn="r"/>
            <a:endParaRPr lang="en-GB" b="1" dirty="0"/>
          </a:p>
        </p:txBody>
      </p:sp>
      <p:sp>
        <p:nvSpPr>
          <p:cNvPr id="2054" name="Text Box 26"/>
          <p:cNvSpPr txBox="1">
            <a:spLocks noChangeArrowheads="1"/>
          </p:cNvSpPr>
          <p:nvPr/>
        </p:nvSpPr>
        <p:spPr bwMode="auto">
          <a:xfrm>
            <a:off x="1562099" y="1760538"/>
            <a:ext cx="758190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FŐGÁZ: 5 fő tervfelülvizsgáló,</a:t>
            </a:r>
          </a:p>
          <a:p>
            <a:pPr lvl="1"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Tervek 90%-a 12 munkanap alatt, 100%-a 15 munkanap alatt,</a:t>
            </a:r>
          </a:p>
          <a:p>
            <a:pPr lvl="1"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Átlag: 6,8 nap,</a:t>
            </a:r>
            <a:endParaRPr lang="hu-HU" sz="30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hu-HU" sz="3000" dirty="0" smtClean="0">
              <a:latin typeface="Garamond" pitchFamily="18" charset="0"/>
            </a:endParaRPr>
          </a:p>
          <a:p>
            <a:pPr lvl="1"/>
            <a:r>
              <a:rPr lang="hu-HU" sz="3000" b="1" dirty="0" smtClean="0">
                <a:latin typeface="Garamond" pitchFamily="18" charset="0"/>
              </a:rPr>
              <a:t>Rezsicsökkentés</a:t>
            </a:r>
            <a:r>
              <a:rPr lang="hu-HU" sz="3000" dirty="0" smtClean="0">
                <a:latin typeface="Garamond" pitchFamily="18" charset="0"/>
              </a:rPr>
              <a:t>        </a:t>
            </a:r>
            <a:r>
              <a:rPr lang="hu-HU" sz="3000" b="1" dirty="0" smtClean="0">
                <a:latin typeface="Garamond" pitchFamily="18" charset="0"/>
              </a:rPr>
              <a:t>Hatékonyság növelés</a:t>
            </a:r>
            <a:endParaRPr lang="hu-HU" sz="3000" b="1" dirty="0">
              <a:latin typeface="Garamond" pitchFamily="18" charset="0"/>
            </a:endParaRPr>
          </a:p>
          <a:p>
            <a:pPr lvl="1">
              <a:buClr>
                <a:srgbClr val="0742FF"/>
              </a:buClr>
              <a:buSzPct val="75000"/>
              <a:buFont typeface="Wingdings" pitchFamily="2" charset="2"/>
              <a:buChar char="l"/>
            </a:pPr>
            <a:endParaRPr lang="hu-HU" sz="1600" b="1" dirty="0"/>
          </a:p>
        </p:txBody>
      </p:sp>
      <p:sp>
        <p:nvSpPr>
          <p:cNvPr id="2055" name="Téglalap 16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5" name="Jobbra nyíl 14"/>
          <p:cNvSpPr/>
          <p:nvPr/>
        </p:nvSpPr>
        <p:spPr bwMode="auto">
          <a:xfrm>
            <a:off x="4902200" y="4114800"/>
            <a:ext cx="5080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0028FE-2342-47B8-AA4C-77800139EC00}" type="slidenum">
              <a:rPr lang="hu-HU" smtClean="0"/>
              <a:pPr/>
              <a:t>3</a:t>
            </a:fld>
            <a:endParaRPr lang="hu-HU" smtClean="0"/>
          </a:p>
        </p:txBody>
      </p:sp>
      <p:grpSp>
        <p:nvGrpSpPr>
          <p:cNvPr id="3076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3083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3074" name="Object 2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3074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3084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3089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3090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3085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3087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3088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2301875" y="304800"/>
            <a:ext cx="68421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Ha így megy tovább…</a:t>
            </a:r>
            <a:endParaRPr lang="en-GB" b="1" dirty="0"/>
          </a:p>
          <a:p>
            <a:pPr algn="r"/>
            <a:endParaRPr lang="en-GB" b="1" dirty="0"/>
          </a:p>
        </p:txBody>
      </p:sp>
      <p:sp>
        <p:nvSpPr>
          <p:cNvPr id="3078" name="Text Box 14"/>
          <p:cNvSpPr txBox="1">
            <a:spLocks noChangeArrowheads="1"/>
          </p:cNvSpPr>
          <p:nvPr/>
        </p:nvSpPr>
        <p:spPr bwMode="auto">
          <a:xfrm>
            <a:off x="1979613" y="1341438"/>
            <a:ext cx="71643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 Műszaki- biztonsági felülvizsgálat beindul,</a:t>
            </a:r>
          </a:p>
          <a:p>
            <a:pPr lvl="1"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Tervek száma növekedni fog…</a:t>
            </a:r>
          </a:p>
          <a:p>
            <a:pPr lvl="1"/>
            <a:endParaRPr lang="hu-HU" sz="3000" dirty="0" smtClean="0">
              <a:latin typeface="Garamond" pitchFamily="18" charset="0"/>
            </a:endParaRPr>
          </a:p>
        </p:txBody>
      </p:sp>
      <p:sp>
        <p:nvSpPr>
          <p:cNvPr id="3082" name="Téglalap 19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8" name="Kép 17" descr="sorban_állá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19450" y="2581275"/>
            <a:ext cx="4502150" cy="28217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087017-15B6-441F-A98A-8D2BD994528D}" type="slidenum">
              <a:rPr lang="hu-HU" smtClean="0"/>
              <a:pPr/>
              <a:t>4</a:t>
            </a:fld>
            <a:endParaRPr lang="hu-HU" smtClean="0"/>
          </a:p>
        </p:txBody>
      </p:sp>
      <p:grpSp>
        <p:nvGrpSpPr>
          <p:cNvPr id="4100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4104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4098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4098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4105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4109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110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4106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4107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4108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2124075" y="26035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Remény</a:t>
            </a:r>
            <a:endParaRPr lang="en-GB" b="1" dirty="0"/>
          </a:p>
        </p:txBody>
      </p:sp>
      <p:sp>
        <p:nvSpPr>
          <p:cNvPr id="4102" name="Text Box 29"/>
          <p:cNvSpPr txBox="1">
            <a:spLocks noChangeArrowheads="1"/>
          </p:cNvSpPr>
          <p:nvPr/>
        </p:nvSpPr>
        <p:spPr bwMode="auto">
          <a:xfrm>
            <a:off x="1979613" y="4773613"/>
            <a:ext cx="7164387" cy="117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hu-HU" sz="3200" dirty="0" smtClean="0">
                <a:latin typeface="Garamond" pitchFamily="18" charset="0"/>
              </a:rPr>
              <a:t>Nekem is van egy álmom: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hu-HU" sz="3200" dirty="0" smtClean="0">
                <a:latin typeface="Garamond" pitchFamily="18" charset="0"/>
              </a:rPr>
              <a:t>Folyamatok egyszerűsítése…</a:t>
            </a:r>
            <a:endParaRPr lang="hu-HU" dirty="0" smtClean="0"/>
          </a:p>
        </p:txBody>
      </p:sp>
      <p:sp>
        <p:nvSpPr>
          <p:cNvPr id="4103" name="Téglalap 16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5" name="Kép 14" descr="luther_ki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49650" y="1254125"/>
            <a:ext cx="2698750" cy="3497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C87430-34FF-4DE1-AEC1-05005E66821F}" type="slidenum">
              <a:rPr lang="hu-HU" smtClean="0"/>
              <a:pPr/>
              <a:t>5</a:t>
            </a:fld>
            <a:endParaRPr lang="hu-HU" smtClean="0"/>
          </a:p>
        </p:txBody>
      </p:sp>
      <p:grpSp>
        <p:nvGrpSpPr>
          <p:cNvPr id="5124" name="Group 2"/>
          <p:cNvGrpSpPr>
            <a:grpSpLocks/>
          </p:cNvGrpSpPr>
          <p:nvPr/>
        </p:nvGrpSpPr>
        <p:grpSpPr bwMode="auto">
          <a:xfrm>
            <a:off x="228600" y="990601"/>
            <a:ext cx="8915400" cy="5867401"/>
            <a:chOff x="143" y="624"/>
            <a:chExt cx="5616" cy="3696"/>
          </a:xfrm>
        </p:grpSpPr>
        <p:sp>
          <p:nvSpPr>
            <p:cNvPr id="5128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pSp>
          <p:nvGrpSpPr>
            <p:cNvPr id="5129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5133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5134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5130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5131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5132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5125" name="Text Box 25"/>
          <p:cNvSpPr txBox="1">
            <a:spLocks noChangeArrowheads="1"/>
          </p:cNvSpPr>
          <p:nvPr/>
        </p:nvSpPr>
        <p:spPr bwMode="auto">
          <a:xfrm>
            <a:off x="2301875" y="30480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Kezdjük el…</a:t>
            </a:r>
            <a:endParaRPr lang="en-GB" b="1" dirty="0"/>
          </a:p>
        </p:txBody>
      </p:sp>
      <p:sp>
        <p:nvSpPr>
          <p:cNvPr id="5127" name="Text Box 17"/>
          <p:cNvSpPr txBox="1">
            <a:spLocks noChangeArrowheads="1"/>
          </p:cNvSpPr>
          <p:nvPr/>
        </p:nvSpPr>
        <p:spPr bwMode="auto">
          <a:xfrm>
            <a:off x="1979613" y="1733550"/>
            <a:ext cx="7164387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Clr>
                <a:srgbClr val="0742FF"/>
              </a:buClr>
              <a:buSzPct val="75000"/>
            </a:pPr>
            <a:r>
              <a:rPr lang="hu-HU" sz="3000" dirty="0" smtClean="0">
                <a:latin typeface="Garamond" pitchFamily="18" charset="0"/>
              </a:rPr>
              <a:t>Munkacsoport:</a:t>
            </a:r>
          </a:p>
          <a:p>
            <a:pPr lvl="1">
              <a:buClr>
                <a:srgbClr val="0742FF"/>
              </a:buClr>
              <a:buSzPct val="75000"/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MMK Épületgépészeti Tagozat,</a:t>
            </a:r>
          </a:p>
          <a:p>
            <a:pPr lvl="1">
              <a:buClr>
                <a:srgbClr val="0742FF"/>
              </a:buClr>
              <a:buSzPct val="75000"/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MMK Gáz- és olajipari Tagozat,</a:t>
            </a:r>
          </a:p>
          <a:p>
            <a:pPr lvl="1">
              <a:buClr>
                <a:srgbClr val="0742FF"/>
              </a:buClr>
              <a:buSzPct val="75000"/>
              <a:buFont typeface="Arial" pitchFamily="34" charset="0"/>
              <a:buChar char="•"/>
            </a:pPr>
            <a:r>
              <a:rPr lang="hu-HU" sz="3000" dirty="0" smtClean="0">
                <a:latin typeface="Garamond" pitchFamily="18" charset="0"/>
              </a:rPr>
              <a:t>FŐGÁZ Földgázelosztási Kft.</a:t>
            </a:r>
          </a:p>
          <a:p>
            <a:pPr lvl="1">
              <a:buClr>
                <a:srgbClr val="0742FF"/>
              </a:buClr>
              <a:buSzPct val="75000"/>
              <a:buFont typeface="Arial" pitchFamily="34" charset="0"/>
              <a:buChar char="•"/>
            </a:pPr>
            <a:endParaRPr lang="hu-HU" sz="3000" dirty="0" smtClean="0">
              <a:latin typeface="Garamond" pitchFamily="18" charset="0"/>
            </a:endParaRPr>
          </a:p>
          <a:p>
            <a:pPr lvl="1" algn="ctr">
              <a:buClr>
                <a:srgbClr val="0742FF"/>
              </a:buClr>
              <a:buSzPct val="75000"/>
            </a:pPr>
            <a:r>
              <a:rPr lang="hu-HU" sz="3000" b="1" cap="all" dirty="0" smtClean="0">
                <a:latin typeface="Garamond" pitchFamily="18" charset="0"/>
              </a:rPr>
              <a:t>Létesítési folyamatok ÁTGONDOLÁSA, egyszerűsítése</a:t>
            </a:r>
            <a:endParaRPr lang="hu-HU" sz="3000" b="1" cap="all" dirty="0" smtClean="0">
              <a:latin typeface="Garamond" pitchFamily="18" charset="0"/>
            </a:endParaRPr>
          </a:p>
          <a:p>
            <a:pPr lvl="1">
              <a:buClr>
                <a:srgbClr val="0742FF"/>
              </a:buClr>
              <a:buSzPct val="75000"/>
            </a:pPr>
            <a:endParaRPr lang="hu-HU" sz="3000" dirty="0" smtClean="0">
              <a:latin typeface="Garamond" pitchFamily="18" charset="0"/>
            </a:endParaRPr>
          </a:p>
          <a:p>
            <a:pPr lvl="1">
              <a:buClr>
                <a:srgbClr val="0742FF"/>
              </a:buClr>
              <a:buSzPct val="75000"/>
            </a:pPr>
            <a:endParaRPr lang="hu-HU" sz="3000" dirty="0" smtClean="0">
              <a:latin typeface="Garamond" pitchFamily="18" charset="0"/>
            </a:endParaRPr>
          </a:p>
          <a:p>
            <a:pPr lvl="1">
              <a:buClr>
                <a:srgbClr val="0742FF"/>
              </a:buClr>
              <a:buSzPct val="75000"/>
            </a:pPr>
            <a:endParaRPr lang="hu-HU" sz="30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7BCD25-A0C9-44A2-9ABD-48872A7AB294}" type="slidenum">
              <a:rPr lang="hu-HU" smtClean="0"/>
              <a:pPr/>
              <a:t>6</a:t>
            </a:fld>
            <a:endParaRPr lang="hu-HU" smtClean="0"/>
          </a:p>
        </p:txBody>
      </p:sp>
      <p:grpSp>
        <p:nvGrpSpPr>
          <p:cNvPr id="6148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6155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6146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6146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6156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6160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161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6157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6158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159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2124075" y="26035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Cél</a:t>
            </a:r>
            <a:endParaRPr lang="en-GB" b="1" dirty="0"/>
          </a:p>
        </p:txBody>
      </p:sp>
      <p:sp>
        <p:nvSpPr>
          <p:cNvPr id="6154" name="Téglalap 19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9" name="Kép 18" descr="egyszerű_gyor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90725" y="1366837"/>
            <a:ext cx="7153275" cy="442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7BCD25-A0C9-44A2-9ABD-48872A7AB294}" type="slidenum">
              <a:rPr lang="hu-HU" smtClean="0"/>
              <a:pPr/>
              <a:t>7</a:t>
            </a:fld>
            <a:endParaRPr lang="hu-HU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6155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6146" name="Object 4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119810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6160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161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6158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6159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2124075" y="26035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Célok megfogalmazása</a:t>
            </a:r>
            <a:endParaRPr lang="en-GB" b="1" dirty="0"/>
          </a:p>
        </p:txBody>
      </p:sp>
      <p:sp>
        <p:nvSpPr>
          <p:cNvPr id="6150" name="Rectangle 22"/>
          <p:cNvSpPr>
            <a:spLocks noChangeArrowheads="1"/>
          </p:cNvSpPr>
          <p:nvPr/>
        </p:nvSpPr>
        <p:spPr bwMode="auto">
          <a:xfrm>
            <a:off x="1943100" y="1376363"/>
            <a:ext cx="68199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hu-HU" sz="2800" dirty="0" smtClean="0">
                <a:latin typeface="Garamond" pitchFamily="18" charset="0"/>
              </a:rPr>
              <a:t>Milyen legyen a folyamat?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egyszerű,</a:t>
            </a:r>
          </a:p>
          <a:p>
            <a:pPr lvl="0"/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Gyors</a:t>
            </a:r>
          </a:p>
          <a:p>
            <a:pPr lvl="0"/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átlátható — egyértelműen szabályozott felelősségek mentén</a:t>
            </a:r>
            <a:r>
              <a:rPr lang="hu-HU" sz="2400" dirty="0" smtClean="0">
                <a:latin typeface="Garamond" pitchFamily="18" charset="0"/>
              </a:rPr>
              <a:t>—,</a:t>
            </a:r>
          </a:p>
          <a:p>
            <a:pPr lvl="0"/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költséghatékony,</a:t>
            </a:r>
          </a:p>
          <a:p>
            <a:pPr lvl="0"/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Innovatív,</a:t>
            </a:r>
          </a:p>
          <a:p>
            <a:pPr lvl="0"/>
            <a:endParaRPr lang="hu-HU" sz="1200" dirty="0" smtClean="0">
              <a:latin typeface="Garamond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hu-HU" sz="2400" b="1" dirty="0" smtClean="0">
                <a:latin typeface="Garamond" pitchFamily="18" charset="0"/>
              </a:rPr>
              <a:t>meglévő </a:t>
            </a:r>
            <a:r>
              <a:rPr lang="hu-HU" sz="2400" b="1" dirty="0" smtClean="0">
                <a:latin typeface="Garamond" pitchFamily="18" charset="0"/>
              </a:rPr>
              <a:t>műszaki- biztonsági szint </a:t>
            </a:r>
            <a:r>
              <a:rPr lang="hu-HU" sz="2400" b="1" dirty="0" smtClean="0">
                <a:latin typeface="Garamond" pitchFamily="18" charset="0"/>
              </a:rPr>
              <a:t>megtartása</a:t>
            </a:r>
            <a:endParaRPr lang="hu-HU" sz="2400" dirty="0" smtClean="0">
              <a:latin typeface="Garamond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endParaRPr lang="hu-HU" sz="2800" dirty="0" smtClean="0">
              <a:latin typeface="Garamond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endParaRPr lang="hu-HU" sz="2800" dirty="0">
              <a:latin typeface="Garamond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endParaRPr lang="hu-HU" sz="2800" dirty="0">
              <a:latin typeface="Garamond" pitchFamily="18" charset="0"/>
            </a:endParaRPr>
          </a:p>
        </p:txBody>
      </p:sp>
      <p:sp>
        <p:nvSpPr>
          <p:cNvPr id="6154" name="Téglalap 19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B75961-74C2-4626-8ED6-9229E1C45B70}" type="slidenum">
              <a:rPr lang="hu-HU" smtClean="0"/>
              <a:pPr/>
              <a:t>8</a:t>
            </a:fld>
            <a:endParaRPr lang="hu-HU" smtClean="0"/>
          </a:p>
        </p:txBody>
      </p:sp>
      <p:grpSp>
        <p:nvGrpSpPr>
          <p:cNvPr id="7172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7176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7170" name="Object 2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7170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7177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7181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82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7178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7179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7180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7173" name="Text Box 12"/>
          <p:cNvSpPr txBox="1">
            <a:spLocks noChangeArrowheads="1"/>
          </p:cNvSpPr>
          <p:nvPr/>
        </p:nvSpPr>
        <p:spPr bwMode="auto">
          <a:xfrm>
            <a:off x="2124075" y="26035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r"/>
            <a:r>
              <a:rPr lang="hu-HU" b="1" dirty="0" smtClean="0"/>
              <a:t>Javaslatok</a:t>
            </a:r>
            <a:endParaRPr lang="en-GB" b="1" dirty="0"/>
          </a:p>
        </p:txBody>
      </p:sp>
      <p:sp>
        <p:nvSpPr>
          <p:cNvPr id="7174" name="Text Box 14"/>
          <p:cNvSpPr txBox="1">
            <a:spLocks noChangeArrowheads="1"/>
          </p:cNvSpPr>
          <p:nvPr/>
        </p:nvSpPr>
        <p:spPr bwMode="auto">
          <a:xfrm>
            <a:off x="1979613" y="1455738"/>
            <a:ext cx="716438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Gyűjtsük össze az </a:t>
            </a:r>
            <a:r>
              <a:rPr lang="hu-HU" sz="2400" dirty="0" smtClean="0">
                <a:latin typeface="Garamond" pitchFamily="18" charset="0"/>
              </a:rPr>
              <a:t>élet- és vagyonbiztonságra kockázatot jelentő feltételek </a:t>
            </a:r>
            <a:r>
              <a:rPr lang="hu-HU" sz="2400" dirty="0" smtClean="0">
                <a:latin typeface="Garamond" pitchFamily="18" charset="0"/>
              </a:rPr>
              <a:t>összességét!</a:t>
            </a:r>
          </a:p>
          <a:p>
            <a:pPr lvl="1">
              <a:buFont typeface="Arial" pitchFamily="34" charset="0"/>
              <a:buChar char="•"/>
            </a:pPr>
            <a:endParaRPr lang="hu-HU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Dolgozzuk ki </a:t>
            </a:r>
            <a:r>
              <a:rPr lang="hu-HU" sz="2400" dirty="0" smtClean="0">
                <a:latin typeface="Garamond" pitchFamily="18" charset="0"/>
              </a:rPr>
              <a:t>a földgázelosztói műszaki konzultációs folyamat elektronikus úton történő ellátásának </a:t>
            </a:r>
            <a:r>
              <a:rPr lang="hu-HU" sz="2400" dirty="0" smtClean="0">
                <a:latin typeface="Garamond" pitchFamily="18" charset="0"/>
              </a:rPr>
              <a:t>lehetőségét!</a:t>
            </a:r>
          </a:p>
          <a:p>
            <a:pPr lvl="1">
              <a:buFont typeface="Arial" pitchFamily="34" charset="0"/>
              <a:buChar char="•"/>
            </a:pPr>
            <a:endParaRPr lang="hu-HU" sz="24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A kidolgozott javaslatokat </a:t>
            </a:r>
            <a:r>
              <a:rPr lang="hu-HU" sz="2400" dirty="0" smtClean="0">
                <a:latin typeface="Garamond" pitchFamily="18" charset="0"/>
              </a:rPr>
              <a:t>foglaljuk össze tanulmány formájában</a:t>
            </a:r>
            <a:r>
              <a:rPr lang="hu-HU" sz="2400" dirty="0" smtClean="0">
                <a:latin typeface="Garamond" pitchFamily="18" charset="0"/>
              </a:rPr>
              <a:t>!</a:t>
            </a:r>
            <a:endParaRPr lang="hu-HU" sz="24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hu-HU" sz="24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hu-HU" sz="2400" dirty="0" smtClean="0">
                <a:latin typeface="Garamond" pitchFamily="18" charset="0"/>
              </a:rPr>
              <a:t>Véleményezzük!</a:t>
            </a:r>
            <a:endParaRPr lang="hu-HU" sz="24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hu-HU" sz="2400" dirty="0" smtClean="0">
              <a:latin typeface="Garamond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hu-HU" dirty="0" smtClean="0">
              <a:latin typeface="Garamond" pitchFamily="18" charset="0"/>
            </a:endParaRPr>
          </a:p>
          <a:p>
            <a:pPr lvl="1"/>
            <a:r>
              <a:rPr lang="hu-HU" sz="1600" dirty="0" smtClean="0"/>
              <a:t>:</a:t>
            </a:r>
            <a:endParaRPr lang="hu-HU" sz="1600" dirty="0"/>
          </a:p>
        </p:txBody>
      </p:sp>
      <p:sp>
        <p:nvSpPr>
          <p:cNvPr id="7175" name="Téglalap 16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47F43B-35D3-45B5-BB2A-74A0106E2A6C}" type="slidenum">
              <a:rPr lang="hu-HU" smtClean="0"/>
              <a:pPr/>
              <a:t>9</a:t>
            </a:fld>
            <a:endParaRPr lang="hu-HU" smtClean="0"/>
          </a:p>
        </p:txBody>
      </p:sp>
      <p:grpSp>
        <p:nvGrpSpPr>
          <p:cNvPr id="8196" name="Group 2"/>
          <p:cNvGrpSpPr>
            <a:grpSpLocks/>
          </p:cNvGrpSpPr>
          <p:nvPr/>
        </p:nvGrpSpPr>
        <p:grpSpPr bwMode="auto">
          <a:xfrm>
            <a:off x="227013" y="152400"/>
            <a:ext cx="8915400" cy="6705600"/>
            <a:chOff x="143" y="96"/>
            <a:chExt cx="5616" cy="4224"/>
          </a:xfrm>
        </p:grpSpPr>
        <p:sp>
          <p:nvSpPr>
            <p:cNvPr id="8200" name="Rectangle 3"/>
            <p:cNvSpPr>
              <a:spLocks noChangeArrowheads="1"/>
            </p:cNvSpPr>
            <p:nvPr/>
          </p:nvSpPr>
          <p:spPr bwMode="auto">
            <a:xfrm>
              <a:off x="143" y="813"/>
              <a:ext cx="1056" cy="350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5EB0D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graphicFrame>
          <p:nvGraphicFramePr>
            <p:cNvPr id="8194" name="Object 2"/>
            <p:cNvGraphicFramePr>
              <a:graphicFrameLocks noChangeAspect="1"/>
            </p:cNvGraphicFramePr>
            <p:nvPr/>
          </p:nvGraphicFramePr>
          <p:xfrm>
            <a:off x="192" y="96"/>
            <a:ext cx="961" cy="483"/>
          </p:xfrm>
          <a:graphic>
            <a:graphicData uri="http://schemas.openxmlformats.org/presentationml/2006/ole">
              <p:oleObj spid="_x0000_s8194" name="CorelPhotoPaint.Image.8" r:id="rId4" imgW="1590835" imgH="873737" progId="">
                <p:embed/>
              </p:oleObj>
            </a:graphicData>
          </a:graphic>
        </p:graphicFrame>
        <p:grpSp>
          <p:nvGrpSpPr>
            <p:cNvPr id="8201" name="Group 5"/>
            <p:cNvGrpSpPr>
              <a:grpSpLocks/>
            </p:cNvGrpSpPr>
            <p:nvPr/>
          </p:nvGrpSpPr>
          <p:grpSpPr bwMode="auto">
            <a:xfrm>
              <a:off x="2197" y="624"/>
              <a:ext cx="3562" cy="137"/>
              <a:chOff x="2198" y="680"/>
              <a:chExt cx="3562" cy="136"/>
            </a:xfrm>
          </p:grpSpPr>
          <p:sp>
            <p:nvSpPr>
              <p:cNvPr id="8205" name="Rectangle 6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8206" name="Oval 7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  <p:grpSp>
          <p:nvGrpSpPr>
            <p:cNvPr id="8202" name="Group 8"/>
            <p:cNvGrpSpPr>
              <a:grpSpLocks/>
            </p:cNvGrpSpPr>
            <p:nvPr/>
          </p:nvGrpSpPr>
          <p:grpSpPr bwMode="auto">
            <a:xfrm>
              <a:off x="2197" y="3696"/>
              <a:ext cx="3562" cy="125"/>
              <a:chOff x="2198" y="680"/>
              <a:chExt cx="3562" cy="136"/>
            </a:xfrm>
          </p:grpSpPr>
          <p:sp>
            <p:nvSpPr>
              <p:cNvPr id="8203" name="Rectangle 9"/>
              <p:cNvSpPr>
                <a:spLocks noChangeArrowheads="1"/>
              </p:cNvSpPr>
              <p:nvPr/>
            </p:nvSpPr>
            <p:spPr bwMode="auto">
              <a:xfrm>
                <a:off x="2267" y="680"/>
                <a:ext cx="3493" cy="136"/>
              </a:xfrm>
              <a:prstGeom prst="rect">
                <a:avLst/>
              </a:prstGeom>
              <a:solidFill>
                <a:srgbClr val="5EB0D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  <p:sp>
            <p:nvSpPr>
              <p:cNvPr id="8204" name="Oval 10"/>
              <p:cNvSpPr>
                <a:spLocks noChangeArrowheads="1"/>
              </p:cNvSpPr>
              <p:nvPr/>
            </p:nvSpPr>
            <p:spPr bwMode="auto">
              <a:xfrm>
                <a:off x="2198" y="680"/>
                <a:ext cx="136" cy="136"/>
              </a:xfrm>
              <a:prstGeom prst="ellipse">
                <a:avLst/>
              </a:prstGeom>
              <a:solidFill>
                <a:srgbClr val="5EB0DE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hu-HU"/>
              </a:p>
            </p:txBody>
          </p:sp>
        </p:grpSp>
      </p:grpSp>
      <p:sp>
        <p:nvSpPr>
          <p:cNvPr id="8197" name="Text Box 24"/>
          <p:cNvSpPr txBox="1">
            <a:spLocks noChangeArrowheads="1"/>
          </p:cNvSpPr>
          <p:nvPr/>
        </p:nvSpPr>
        <p:spPr bwMode="auto">
          <a:xfrm>
            <a:off x="2489200" y="1401763"/>
            <a:ext cx="5397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 eaLnBrk="1" hangingPunct="1"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hu-HU" sz="2400" b="1" dirty="0" smtClean="0">
                <a:latin typeface="Garamond" pitchFamily="18" charset="0"/>
              </a:rPr>
              <a:t>A javaslatokat </a:t>
            </a:r>
            <a:r>
              <a:rPr lang="hu-HU" sz="2400" b="1" dirty="0" smtClean="0">
                <a:latin typeface="Garamond" pitchFamily="18" charset="0"/>
              </a:rPr>
              <a:t>fogalmazzuk meg jogszabálytervezett formájában</a:t>
            </a:r>
            <a:endParaRPr lang="hu-HU" sz="2400" b="1" dirty="0">
              <a:latin typeface="Garamond" pitchFamily="18" charset="0"/>
            </a:endParaRPr>
          </a:p>
        </p:txBody>
      </p:sp>
      <p:sp>
        <p:nvSpPr>
          <p:cNvPr id="8198" name="Text Box 25"/>
          <p:cNvSpPr txBox="1">
            <a:spLocks noChangeArrowheads="1"/>
          </p:cNvSpPr>
          <p:nvPr/>
        </p:nvSpPr>
        <p:spPr bwMode="auto">
          <a:xfrm>
            <a:off x="2301875" y="304800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hu-HU" b="1" dirty="0" smtClean="0"/>
              <a:t>Feladat</a:t>
            </a:r>
            <a:endParaRPr lang="en-GB" b="1" dirty="0"/>
          </a:p>
        </p:txBody>
      </p:sp>
      <p:sp>
        <p:nvSpPr>
          <p:cNvPr id="8199" name="Téglalap 16"/>
          <p:cNvSpPr>
            <a:spLocks noChangeArrowheads="1"/>
          </p:cNvSpPr>
          <p:nvPr/>
        </p:nvSpPr>
        <p:spPr bwMode="auto">
          <a:xfrm>
            <a:off x="190500" y="0"/>
            <a:ext cx="1701800" cy="9906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5" name="Kép 14" descr="törvén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6412" y="2451100"/>
            <a:ext cx="4484688" cy="3000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7266</TotalTime>
  <Words>448</Words>
  <Application>Microsoft Office PowerPoint</Application>
  <PresentationFormat>Diavetítés a képernyőre (4:3 oldalarány)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Alapértelmezett terv</vt:lpstr>
      <vt:lpstr>CorelPhotoPaint.Image.8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</vt:vector>
  </TitlesOfParts>
  <Company>Főgáz Rt.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Nincs diacím</dc:title>
  <dc:creator>huszaka</dc:creator>
  <cp:lastModifiedBy>vargat</cp:lastModifiedBy>
  <cp:revision>275</cp:revision>
  <dcterms:created xsi:type="dcterms:W3CDTF">2003-08-19T09:43:23Z</dcterms:created>
  <dcterms:modified xsi:type="dcterms:W3CDTF">2013-11-28T13:32:07Z</dcterms:modified>
</cp:coreProperties>
</file>