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77" r:id="rId11"/>
    <p:sldId id="265" r:id="rId12"/>
    <p:sldId id="267" r:id="rId13"/>
    <p:sldId id="268" r:id="rId14"/>
    <p:sldId id="269" r:id="rId15"/>
    <p:sldId id="270" r:id="rId16"/>
    <p:sldId id="271" r:id="rId17"/>
    <p:sldId id="272" r:id="rId18"/>
    <p:sldId id="273" r:id="rId19"/>
    <p:sldId id="274" r:id="rId20"/>
    <p:sldId id="275" r:id="rId21"/>
    <p:sldId id="280" r:id="rId22"/>
    <p:sldId id="276" r:id="rId23"/>
    <p:sldId id="278" r:id="rId24"/>
    <p:sldId id="279" r:id="rId25"/>
    <p:sldId id="281" r:id="rId2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2">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Szabadkézi sokszög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Cím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hu-HU" smtClean="0"/>
              <a:t>Mintacím szerkesztése</a:t>
            </a:r>
            <a:endParaRPr kumimoji="0" lang="en-US"/>
          </a:p>
        </p:txBody>
      </p:sp>
      <p:sp>
        <p:nvSpPr>
          <p:cNvPr id="17" name="Alcím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6CC066B1-CCBB-4F27-854A-7161DABF27ED}"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lgn="l">
              <a:defRPr/>
            </a:lvl1p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2">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Szabadkézi sokszög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Cím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C066B1-CCBB-4F27-854A-7161DABF27ED}"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467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74320"/>
            <a:ext cx="7470648" cy="1143000"/>
          </a:xfrm>
        </p:spPr>
        <p:txBody>
          <a:bodyPr anchor="ctr"/>
          <a:lstStyle>
            <a:lvl1pPr algn="l">
              <a:defRPr sz="4600"/>
            </a:lvl1pPr>
          </a:lstStyle>
          <a:p>
            <a:r>
              <a:rPr kumimoji="0" lang="hu-HU" smtClean="0"/>
              <a:t>Mintacím szerkesztése</a:t>
            </a:r>
            <a:endParaRPr kumimoji="0" lang="en-US"/>
          </a:p>
        </p:txBody>
      </p:sp>
      <p:sp>
        <p:nvSpPr>
          <p:cNvPr id="7" name="Dátum helye 6"/>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8" name="Dia számának helye 7"/>
          <p:cNvSpPr>
            <a:spLocks noGrp="1"/>
          </p:cNvSpPr>
          <p:nvPr>
            <p:ph type="sldNum" sz="quarter" idx="11"/>
          </p:nvPr>
        </p:nvSpPr>
        <p:spPr/>
        <p:txBody>
          <a:bodyPr/>
          <a:lstStyle/>
          <a:p>
            <a:fld id="{6CC066B1-CCBB-4F27-854A-7161DABF27ED}" type="slidenum">
              <a:rPr lang="hu-HU" smtClean="0"/>
              <a:pPr/>
              <a:t>‹#›</a:t>
            </a:fld>
            <a:endParaRPr lang="hu-HU"/>
          </a:p>
        </p:txBody>
      </p:sp>
      <p:sp>
        <p:nvSpPr>
          <p:cNvPr id="9" name="Élőláb helye 8"/>
          <p:cNvSpPr>
            <a:spLocks noGrp="1"/>
          </p:cNvSpPr>
          <p:nvPr>
            <p:ph type="ftr" sz="quarter" idx="12"/>
          </p:nvPr>
        </p:nvSpPr>
        <p:spPr/>
        <p:txBody>
          <a:bodyPr/>
          <a:lstStyle/>
          <a:p>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FA39689D-6F8A-4F29-A9C5-043B82F7C957}" type="datetimeFigureOut">
              <a:rPr lang="hu-HU" smtClean="0"/>
              <a:pPr/>
              <a:t>2013.11.26.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156448" y="6422064"/>
            <a:ext cx="762000" cy="365125"/>
          </a:xfrm>
        </p:spPr>
        <p:txBody>
          <a:bodyPr/>
          <a:lstStyle/>
          <a:p>
            <a:fld id="{6CC066B1-CCBB-4F27-854A-7161DABF27E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hu-HU" smtClean="0"/>
              <a:t>Mintacím szerkesztése</a:t>
            </a:r>
            <a:endParaRPr kumimoji="0" lang="en-US"/>
          </a:p>
        </p:txBody>
      </p:sp>
      <p:sp>
        <p:nvSpPr>
          <p:cNvPr id="3" name="Kép hely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a:xfrm>
            <a:off x="457200" y="6422064"/>
            <a:ext cx="2133600" cy="365125"/>
          </a:xfrm>
        </p:spPr>
        <p:txBody>
          <a:bodyPr/>
          <a:lstStyle/>
          <a:p>
            <a:fld id="{FA39689D-6F8A-4F29-A9C5-043B82F7C957}" type="datetimeFigureOut">
              <a:rPr lang="hu-HU" smtClean="0"/>
              <a:pPr/>
              <a:t>2013.11.26.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C066B1-CCBB-4F27-854A-7161DABF27E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Szabadkézi sokszög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Szabadkézi sokszög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Cím hely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A39689D-6F8A-4F29-A9C5-043B82F7C957}" type="datetimeFigureOut">
              <a:rPr lang="hu-HU" smtClean="0"/>
              <a:pPr/>
              <a:t>2013.11.26.</a:t>
            </a:fld>
            <a:endParaRPr lang="hu-HU"/>
          </a:p>
        </p:txBody>
      </p:sp>
      <p:sp>
        <p:nvSpPr>
          <p:cNvPr id="22" name="Élőláb hely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u-HU"/>
          </a:p>
        </p:txBody>
      </p:sp>
      <p:sp>
        <p:nvSpPr>
          <p:cNvPr id="18" name="Dia számának hely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C066B1-CCBB-4F27-854A-7161DABF27ED}" type="slidenum">
              <a:rPr lang="hu-HU" smtClean="0"/>
              <a:pPr/>
              <a:t>‹#›</a:t>
            </a:fld>
            <a:endParaRPr lang="hu-H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29064" y="1775832"/>
            <a:ext cx="6480048" cy="2301240"/>
          </a:xfrm>
        </p:spPr>
        <p:txBody>
          <a:bodyPr>
            <a:noAutofit/>
          </a:bodyPr>
          <a:lstStyle/>
          <a:p>
            <a:pPr algn="ctr"/>
            <a:r>
              <a:rPr lang="hu-HU" sz="3200" dirty="0" smtClean="0"/>
              <a:t>A kéményseprő-ipar megújult jogi és műszaki szabályozása, kapcsolódása a (G)</a:t>
            </a:r>
            <a:r>
              <a:rPr lang="hu-HU" sz="3200" dirty="0" err="1" smtClean="0"/>
              <a:t>MBSZ-hez</a:t>
            </a:r>
            <a:endParaRPr lang="hu-HU" sz="3200" dirty="0"/>
          </a:p>
        </p:txBody>
      </p:sp>
      <p:sp>
        <p:nvSpPr>
          <p:cNvPr id="3" name="Alcím 2"/>
          <p:cNvSpPr>
            <a:spLocks noGrp="1"/>
          </p:cNvSpPr>
          <p:nvPr>
            <p:ph type="subTitle" idx="1"/>
          </p:nvPr>
        </p:nvSpPr>
        <p:spPr>
          <a:xfrm>
            <a:off x="395536" y="5105400"/>
            <a:ext cx="6624736" cy="1752600"/>
          </a:xfrm>
        </p:spPr>
        <p:txBody>
          <a:bodyPr/>
          <a:lstStyle/>
          <a:p>
            <a:pPr algn="ctr"/>
            <a:r>
              <a:rPr lang="hu-HU" dirty="0" smtClean="0"/>
              <a:t>MMK </a:t>
            </a:r>
            <a:r>
              <a:rPr lang="hu-HU" dirty="0" err="1" smtClean="0"/>
              <a:t>ÉgT</a:t>
            </a:r>
            <a:r>
              <a:rPr lang="hu-HU" dirty="0" smtClean="0"/>
              <a:t> Borsod-Abaúj-Zemplén megyei Szakcsoportjának Szakmai Napja - 2013. november 26.</a:t>
            </a:r>
            <a:endParaRPr lang="hu-HU" dirty="0"/>
          </a:p>
        </p:txBody>
      </p:sp>
      <p:sp>
        <p:nvSpPr>
          <p:cNvPr id="4" name="Cím 1"/>
          <p:cNvSpPr txBox="1">
            <a:spLocks/>
          </p:cNvSpPr>
          <p:nvPr/>
        </p:nvSpPr>
        <p:spPr>
          <a:xfrm>
            <a:off x="467544" y="3429000"/>
            <a:ext cx="6480048" cy="2301240"/>
          </a:xfrm>
          <a:prstGeom prst="rect">
            <a:avLst/>
          </a:prstGeom>
        </p:spPr>
        <p:txBody>
          <a:bodyPr vert="horz" lIns="45720" rIns="4572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hu-HU" sz="2400" b="1" i="0" u="none" strike="noStrike" kern="1200"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hu-HU" sz="2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2400" b="1" i="0" u="none" strike="noStrike" kern="1200" spc="0" normalizeH="0" baseline="0" noProof="0" dirty="0" err="1"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Cziáky</a:t>
            </a:r>
            <a:r>
              <a:rPr kumimoji="0" lang="hu-HU" sz="2400" b="1" i="0" u="none" strike="noStrike" kern="1200"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 Zoltán</a:t>
            </a:r>
          </a:p>
          <a:p>
            <a:pPr marL="0" marR="0" lvl="0" indent="0" algn="ctr" defTabSz="914400" rtl="0" eaLnBrk="1" fontAlgn="auto" latinLnBrk="0" hangingPunct="1">
              <a:lnSpc>
                <a:spcPct val="100000"/>
              </a:lnSpc>
              <a:spcBef>
                <a:spcPct val="0"/>
              </a:spcBef>
              <a:spcAft>
                <a:spcPts val="0"/>
              </a:spcAft>
              <a:buClrTx/>
              <a:buSzTx/>
              <a:buFontTx/>
              <a:buNone/>
              <a:tabLst/>
              <a:defRPr/>
            </a:pPr>
            <a:r>
              <a:rPr lang="hu-HU" sz="24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ügyvezető</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2400" b="1" i="0" u="none" strike="noStrike" kern="1200"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Borsodi Kéményseprő Kft.</a:t>
            </a:r>
          </a:p>
          <a:p>
            <a:pPr marL="0" marR="0" lvl="0" indent="0" algn="ctr" defTabSz="914400" rtl="0" eaLnBrk="1" fontAlgn="auto" latinLnBrk="0" hangingPunct="1">
              <a:lnSpc>
                <a:spcPct val="100000"/>
              </a:lnSpc>
              <a:spcBef>
                <a:spcPct val="0"/>
              </a:spcBef>
              <a:spcAft>
                <a:spcPts val="0"/>
              </a:spcAft>
              <a:buClrTx/>
              <a:buSzTx/>
              <a:buFontTx/>
              <a:buNone/>
              <a:tabLst/>
              <a:defRPr/>
            </a:pPr>
            <a:r>
              <a:rPr lang="hu-HU" sz="24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info@borsodikemenysepro.hu</a:t>
            </a:r>
            <a:endParaRPr kumimoji="0" lang="hu-HU" sz="2400" b="1" i="0" u="none" strike="noStrike" kern="1200"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7500" lnSpcReduction="20000"/>
          </a:bodyPr>
          <a:lstStyle/>
          <a:p>
            <a:r>
              <a:rPr lang="hu-HU" dirty="0" smtClean="0">
                <a:solidFill>
                  <a:schemeClr val="accent1"/>
                </a:solidFill>
              </a:rPr>
              <a:t>2015. január 1-től végzendő új feladatok:</a:t>
            </a:r>
          </a:p>
          <a:p>
            <a:r>
              <a:rPr lang="hu-HU" dirty="0" smtClean="0"/>
              <a:t>6. § c) a tüzelőberendezés biztonságos működéséhez szükséges levegő utánpótlásának ellenőrzését, figyelembe véve a levegő utánpótlást befolyásoló műszaki berendezések, beavatkozások hatását is, valamint</a:t>
            </a:r>
          </a:p>
          <a:p>
            <a:r>
              <a:rPr lang="hu-HU" dirty="0" smtClean="0"/>
              <a:t>d) az égéstermék paramétereinek ellenőrzését,</a:t>
            </a:r>
          </a:p>
          <a:p>
            <a:endParaRPr lang="hu-HU" dirty="0" smtClean="0"/>
          </a:p>
          <a:p>
            <a:r>
              <a:rPr lang="hu-HU" dirty="0" smtClean="0">
                <a:solidFill>
                  <a:schemeClr val="accent1"/>
                </a:solidFill>
              </a:rPr>
              <a:t>63/2012. (XII.11.) BM rendelet </a:t>
            </a:r>
          </a:p>
          <a:p>
            <a:r>
              <a:rPr lang="hu-HU" dirty="0" smtClean="0"/>
              <a:t>12. § (3): az összekötő elemek ellenőrzését és szükség szerinti tisztítását, a műszaki-biztonsági felülvizsgálat meglétének ellenőrzését 2015. január 1-jétől végzi a közszolgáltató sormunka keretében.</a:t>
            </a:r>
            <a:endParaRPr lang="hu-HU" dirty="0"/>
          </a:p>
        </p:txBody>
      </p:sp>
      <p:sp>
        <p:nvSpPr>
          <p:cNvPr id="4"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19256" cy="1143000"/>
          </a:xfrm>
        </p:spPr>
        <p:txBody>
          <a:bodyPr>
            <a:noAutofit/>
          </a:bodyPr>
          <a:lstStyle/>
          <a:p>
            <a:r>
              <a:rPr lang="hu-HU" sz="2800" b="1" dirty="0" smtClean="0"/>
              <a:t>347/2012. (XII. 11.) Korm. rendelet a kéményseprő-ipari közszolgáltatásról szóló törvény végrehajtásáról</a:t>
            </a:r>
            <a:endParaRPr lang="hu-HU" sz="2800" b="1" dirty="0"/>
          </a:p>
        </p:txBody>
      </p:sp>
      <p:sp>
        <p:nvSpPr>
          <p:cNvPr id="3" name="Tartalom helye 2"/>
          <p:cNvSpPr>
            <a:spLocks noGrp="1"/>
          </p:cNvSpPr>
          <p:nvPr>
            <p:ph idx="1"/>
          </p:nvPr>
        </p:nvSpPr>
        <p:spPr>
          <a:xfrm>
            <a:off x="457200" y="1600200"/>
            <a:ext cx="8219256" cy="4525963"/>
          </a:xfrm>
        </p:spPr>
        <p:txBody>
          <a:bodyPr>
            <a:normAutofit fontScale="62500" lnSpcReduction="20000"/>
          </a:bodyPr>
          <a:lstStyle/>
          <a:p>
            <a:r>
              <a:rPr lang="hu-HU" sz="3700" dirty="0" smtClean="0">
                <a:solidFill>
                  <a:schemeClr val="accent1"/>
                </a:solidFill>
              </a:rPr>
              <a:t>1. § (2) A közszolgáltató</a:t>
            </a:r>
          </a:p>
          <a:p>
            <a:pPr lvl="1"/>
            <a:r>
              <a:rPr lang="hu-HU" dirty="0" smtClean="0"/>
              <a:t>a) tüzelőberendezés működése közben az égéstermék 5 percen túli tartós visszaáramlása,</a:t>
            </a:r>
          </a:p>
          <a:p>
            <a:pPr lvl="1"/>
            <a:r>
              <a:rPr lang="hu-HU" dirty="0" smtClean="0"/>
              <a:t>b) ki nem égethető égéstermék-elvezető belső felületén lerakódott szurokréteg,</a:t>
            </a:r>
          </a:p>
          <a:p>
            <a:pPr lvl="1"/>
            <a:r>
              <a:rPr lang="hu-HU" dirty="0" smtClean="0"/>
              <a:t>c) szilárd-tüzelőberendezés égéstermék-elvezetőjénél az E–F tűzvédelmi osztályú (nád, szalma, fazsindely és egyéb éghető anyagú) </a:t>
            </a:r>
            <a:r>
              <a:rPr lang="hu-HU" dirty="0" err="1" smtClean="0"/>
              <a:t>tetőhéjalás</a:t>
            </a:r>
            <a:r>
              <a:rPr lang="hu-HU" dirty="0" smtClean="0"/>
              <a:t> esetében, vagy az égéstermék-elvezető kitorkollásától mért 15 méteres távolságon belül E–F tűzvédelmi osztályú építőanyag vagy építményszerkezet jelenléte esetén a szikrafogó hiánya,</a:t>
            </a:r>
          </a:p>
          <a:p>
            <a:pPr lvl="1"/>
            <a:r>
              <a:rPr lang="hu-HU" dirty="0" smtClean="0"/>
              <a:t>d) olyan égéstermék-elvezető használata, amelynek falába B–F tűzvédelmi osztályba tartozó építményszerkezet van beépítve,</a:t>
            </a:r>
          </a:p>
          <a:p>
            <a:pPr lvl="1"/>
            <a:r>
              <a:rPr lang="hu-HU" dirty="0" smtClean="0">
                <a:solidFill>
                  <a:schemeClr val="accent1"/>
                </a:solidFill>
              </a:rPr>
              <a:t>e) olyan égéstermék-elvezető használata, amelynél a jogszabály szerinti műszaki vizsgálatot nem végezték el,</a:t>
            </a:r>
          </a:p>
          <a:p>
            <a:pPr lvl="1"/>
            <a:r>
              <a:rPr lang="hu-HU" dirty="0" smtClean="0"/>
              <a:t>f) nem megfelelően rögzített összekötő elem vagy</a:t>
            </a:r>
          </a:p>
          <a:p>
            <a:pPr lvl="1"/>
            <a:r>
              <a:rPr lang="hu-HU" dirty="0" smtClean="0"/>
              <a:t>g) a tisztítóajtó, tisztítóidom nem megfelelő záródása,</a:t>
            </a:r>
          </a:p>
          <a:p>
            <a:r>
              <a:rPr lang="hu-HU" sz="3700" dirty="0" smtClean="0">
                <a:solidFill>
                  <a:schemeClr val="accent1"/>
                </a:solidFill>
              </a:rPr>
              <a:t>miatti veszély esetében soron kívül értesíti az elsőfokú tűzvédelmi hatóságot, valamint gázfogyasztó készülék esetében a földgázelosztót.</a:t>
            </a:r>
          </a:p>
          <a:p>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251519" y="1556792"/>
          <a:ext cx="8640961" cy="5070781"/>
        </p:xfrm>
        <a:graphic>
          <a:graphicData uri="http://schemas.openxmlformats.org/drawingml/2006/table">
            <a:tbl>
              <a:tblPr firstRow="1" bandRow="1">
                <a:tableStyleId>{5C22544A-7EE6-4342-B048-85BDC9FD1C3A}</a:tableStyleId>
              </a:tblPr>
              <a:tblGrid>
                <a:gridCol w="313685"/>
                <a:gridCol w="378513"/>
                <a:gridCol w="378513"/>
                <a:gridCol w="302810"/>
                <a:gridCol w="7267440"/>
              </a:tblGrid>
              <a:tr h="196592">
                <a:tc gridSpan="5">
                  <a:txBody>
                    <a:bodyPr/>
                    <a:lstStyle/>
                    <a:p>
                      <a:pPr algn="ctr" rtl="0"/>
                      <a:r>
                        <a:rPr lang="hu-HU" sz="1200" b="1" dirty="0"/>
                        <a:t>ÉGÉSTERMÉK-ELVEZETŐK JELÖLÉSE</a:t>
                      </a:r>
                      <a:endParaRPr lang="hu-HU" sz="1200" dirty="0"/>
                    </a:p>
                  </a:txBody>
                  <a:tcPr marL="19050" marR="19050" marT="19050" marB="1905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196592">
                <a:tc gridSpan="4">
                  <a:txBody>
                    <a:bodyPr/>
                    <a:lstStyle/>
                    <a:p>
                      <a:pPr algn="ctr" rtl="0"/>
                      <a:r>
                        <a:rPr lang="hu-HU" sz="1200" b="1"/>
                        <a:t>Karakter</a:t>
                      </a:r>
                    </a:p>
                  </a:txBody>
                  <a:tcPr marL="19050" marR="19050" marT="19050" marB="19050" anchor="ctr"/>
                </a:tc>
                <a:tc hMerge="1">
                  <a:txBody>
                    <a:bodyPr/>
                    <a:lstStyle/>
                    <a:p>
                      <a:endParaRPr lang="hu-HU"/>
                    </a:p>
                  </a:txBody>
                  <a:tcPr/>
                </a:tc>
                <a:tc hMerge="1">
                  <a:txBody>
                    <a:bodyPr/>
                    <a:lstStyle/>
                    <a:p>
                      <a:endParaRPr lang="hu-HU"/>
                    </a:p>
                  </a:txBody>
                  <a:tcPr/>
                </a:tc>
                <a:tc hMerge="1">
                  <a:txBody>
                    <a:bodyPr/>
                    <a:lstStyle/>
                    <a:p>
                      <a:endParaRPr lang="hu-HU"/>
                    </a:p>
                  </a:txBody>
                  <a:tcPr/>
                </a:tc>
                <a:tc rowSpan="2">
                  <a:txBody>
                    <a:bodyPr/>
                    <a:lstStyle/>
                    <a:p>
                      <a:pPr algn="ctr" rtl="0"/>
                      <a:r>
                        <a:rPr lang="hu-HU" sz="1200" b="1" dirty="0"/>
                        <a:t>Jelentése</a:t>
                      </a:r>
                    </a:p>
                  </a:txBody>
                  <a:tcPr marL="19050" marR="19050" marT="19050" marB="19050" anchor="ctr"/>
                </a:tc>
              </a:tr>
              <a:tr h="196592">
                <a:tc>
                  <a:txBody>
                    <a:bodyPr/>
                    <a:lstStyle/>
                    <a:p>
                      <a:pPr algn="ctr" rtl="0"/>
                      <a:r>
                        <a:rPr lang="hu-HU" sz="1200"/>
                        <a:t>1</a:t>
                      </a:r>
                    </a:p>
                  </a:txBody>
                  <a:tcPr marL="19050" marR="19050" marT="19050" marB="19050" anchor="ctr"/>
                </a:tc>
                <a:tc>
                  <a:txBody>
                    <a:bodyPr/>
                    <a:lstStyle/>
                    <a:p>
                      <a:pPr algn="ctr" rtl="0"/>
                      <a:r>
                        <a:rPr lang="hu-HU" sz="1200" dirty="0"/>
                        <a:t>2</a:t>
                      </a:r>
                    </a:p>
                  </a:txBody>
                  <a:tcPr marL="19050" marR="19050" marT="19050" marB="19050" anchor="ctr"/>
                </a:tc>
                <a:tc>
                  <a:txBody>
                    <a:bodyPr/>
                    <a:lstStyle/>
                    <a:p>
                      <a:pPr algn="ctr" rtl="0"/>
                      <a:r>
                        <a:rPr lang="hu-HU" sz="1200" dirty="0"/>
                        <a:t>3</a:t>
                      </a:r>
                    </a:p>
                  </a:txBody>
                  <a:tcPr marL="19050" marR="19050" marT="19050" marB="19050" anchor="ctr"/>
                </a:tc>
                <a:tc>
                  <a:txBody>
                    <a:bodyPr/>
                    <a:lstStyle/>
                    <a:p>
                      <a:pPr algn="ctr" rtl="0"/>
                      <a:r>
                        <a:rPr lang="hu-HU" sz="1200" dirty="0"/>
                        <a:t>4</a:t>
                      </a:r>
                    </a:p>
                  </a:txBody>
                  <a:tcPr marL="19050" marR="19050" marT="19050" marB="19050" anchor="ctr"/>
                </a:tc>
                <a:tc vMerge="1">
                  <a:txBody>
                    <a:bodyPr/>
                    <a:lstStyle/>
                    <a:p>
                      <a:endParaRPr lang="hu-HU"/>
                    </a:p>
                  </a:txBody>
                  <a:tcPr/>
                </a:tc>
              </a:tr>
              <a:tr h="368520">
                <a:tc>
                  <a:txBody>
                    <a:bodyPr/>
                    <a:lstStyle/>
                    <a:p>
                      <a:pPr algn="ctr" rtl="0"/>
                      <a:r>
                        <a:rPr lang="hu-HU" sz="1200"/>
                        <a:t>E</a:t>
                      </a:r>
                    </a:p>
                  </a:txBody>
                  <a:tcPr marL="19050" marR="19050" marT="19050" marB="19050" anchor="ctr"/>
                </a:tc>
                <a:tc gridSpan="4">
                  <a:txBody>
                    <a:bodyPr/>
                    <a:lstStyle/>
                    <a:p>
                      <a:pPr algn="just" rtl="0"/>
                      <a:r>
                        <a:rPr lang="hu-HU" sz="1200"/>
                        <a:t>Egyedi, egy építmény szintről igénybe vett, 60 kW és az alatti összes névleges bemenő hőteljesítményű, jellemzően függőleges tengelyirányú égéstermék-elvezető</a:t>
                      </a:r>
                    </a:p>
                  </a:txBody>
                  <a:tcPr marL="19050" marR="19050" marT="19050" marB="19050" anchor="ctr"/>
                </a:tc>
                <a:tc hMerge="1">
                  <a:txBody>
                    <a:bodyPr/>
                    <a:lstStyle/>
                    <a:p>
                      <a:endParaRPr lang="hu-HU"/>
                    </a:p>
                  </a:txBody>
                  <a:tcPr/>
                </a:tc>
                <a:tc hMerge="1">
                  <a:txBody>
                    <a:bodyPr/>
                    <a:lstStyle/>
                    <a:p>
                      <a:endParaRPr lang="hu-HU"/>
                    </a:p>
                  </a:txBody>
                  <a:tcPr/>
                </a:tc>
                <a:tc hMerge="1">
                  <a:txBody>
                    <a:bodyPr/>
                    <a:lstStyle/>
                    <a:p>
                      <a:endParaRPr lang="hu-HU"/>
                    </a:p>
                  </a:txBody>
                  <a:tcPr/>
                </a:tc>
              </a:tr>
              <a:tr h="368520">
                <a:tc>
                  <a:txBody>
                    <a:bodyPr/>
                    <a:lstStyle/>
                    <a:p>
                      <a:pPr algn="ctr" rtl="0"/>
                      <a:r>
                        <a:rPr lang="hu-HU" sz="1200"/>
                        <a:t>K</a:t>
                      </a:r>
                    </a:p>
                  </a:txBody>
                  <a:tcPr marL="19050" marR="19050" marT="19050" marB="19050" anchor="ctr"/>
                </a:tc>
                <a:tc gridSpan="4">
                  <a:txBody>
                    <a:bodyPr/>
                    <a:lstStyle/>
                    <a:p>
                      <a:pPr algn="just" rtl="0"/>
                      <a:r>
                        <a:rPr lang="hu-HU" sz="1200"/>
                        <a:t>Központi, egy építmény szintről igénybe vett, 60 kW feletti összes névleges bemenő hőteljesítményű, jellemzően függőleges tengelyirányú égéstermék-elvezető, 4096 cm</a:t>
                      </a:r>
                      <a:r>
                        <a:rPr lang="hu-HU" sz="1200" baseline="30000"/>
                        <a:t>2</a:t>
                      </a:r>
                      <a:r>
                        <a:rPr lang="hu-HU" sz="1200"/>
                        <a:t> járat keresztmetszetig</a:t>
                      </a:r>
                    </a:p>
                  </a:txBody>
                  <a:tcPr marL="19050" marR="19050" marT="19050" marB="19050" anchor="ctr"/>
                </a:tc>
                <a:tc hMerge="1">
                  <a:txBody>
                    <a:bodyPr/>
                    <a:lstStyle/>
                    <a:p>
                      <a:endParaRPr lang="hu-HU"/>
                    </a:p>
                  </a:txBody>
                  <a:tcPr/>
                </a:tc>
                <a:tc hMerge="1">
                  <a:txBody>
                    <a:bodyPr/>
                    <a:lstStyle/>
                    <a:p>
                      <a:endParaRPr lang="hu-HU"/>
                    </a:p>
                  </a:txBody>
                  <a:tcPr/>
                </a:tc>
                <a:tc hMerge="1">
                  <a:txBody>
                    <a:bodyPr/>
                    <a:lstStyle/>
                    <a:p>
                      <a:endParaRPr lang="hu-HU"/>
                    </a:p>
                  </a:txBody>
                  <a:tcPr/>
                </a:tc>
              </a:tr>
              <a:tr h="521985">
                <a:tc>
                  <a:txBody>
                    <a:bodyPr/>
                    <a:lstStyle/>
                    <a:p>
                      <a:pPr algn="ctr" rtl="0"/>
                      <a:r>
                        <a:rPr lang="hu-HU" sz="1200"/>
                        <a:t>N</a:t>
                      </a:r>
                    </a:p>
                  </a:txBody>
                  <a:tcPr marL="19050" marR="19050" marT="19050" marB="19050" anchor="ctr"/>
                </a:tc>
                <a:tc gridSpan="4">
                  <a:txBody>
                    <a:bodyPr/>
                    <a:lstStyle/>
                    <a:p>
                      <a:pPr algn="just" rtl="0"/>
                      <a:r>
                        <a:rPr lang="hu-HU" sz="1200" dirty="0"/>
                        <a:t>Nagy járat-keresztmetszetű, egy építmény szintről igénybe vett, 60 kW feletti összes névleges bemenő </a:t>
                      </a:r>
                      <a:r>
                        <a:rPr lang="hu-HU" sz="1200" dirty="0" err="1"/>
                        <a:t>hőteljesítményű</a:t>
                      </a:r>
                      <a:r>
                        <a:rPr lang="hu-HU" sz="1200" dirty="0"/>
                        <a:t>, jellemzően függőleges tengelyirányú égéstermék-elvezető 4 096 cm</a:t>
                      </a:r>
                      <a:r>
                        <a:rPr lang="hu-HU" sz="1200" baseline="30000" dirty="0"/>
                        <a:t>2</a:t>
                      </a:r>
                      <a:r>
                        <a:rPr lang="hu-HU" sz="1200" dirty="0"/>
                        <a:t> járat keresztmetszet felett, 10 000 cm</a:t>
                      </a:r>
                      <a:r>
                        <a:rPr lang="hu-HU" sz="1200" baseline="30000" dirty="0"/>
                        <a:t>2</a:t>
                      </a:r>
                      <a:r>
                        <a:rPr lang="hu-HU" sz="1200" dirty="0"/>
                        <a:t>-ig</a:t>
                      </a:r>
                    </a:p>
                  </a:txBody>
                  <a:tcPr marL="19050" marR="19050" marT="19050" marB="19050" anchor="ctr"/>
                </a:tc>
                <a:tc hMerge="1">
                  <a:txBody>
                    <a:bodyPr/>
                    <a:lstStyle/>
                    <a:p>
                      <a:endParaRPr lang="hu-HU"/>
                    </a:p>
                  </a:txBody>
                  <a:tcPr/>
                </a:tc>
                <a:tc hMerge="1">
                  <a:txBody>
                    <a:bodyPr/>
                    <a:lstStyle/>
                    <a:p>
                      <a:endParaRPr lang="hu-HU"/>
                    </a:p>
                  </a:txBody>
                  <a:tcPr/>
                </a:tc>
                <a:tc hMerge="1">
                  <a:txBody>
                    <a:bodyPr/>
                    <a:lstStyle/>
                    <a:p>
                      <a:endParaRPr lang="hu-HU"/>
                    </a:p>
                  </a:txBody>
                  <a:tcPr/>
                </a:tc>
              </a:tr>
              <a:tr h="251116">
                <a:tc>
                  <a:txBody>
                    <a:bodyPr/>
                    <a:lstStyle/>
                    <a:p>
                      <a:pPr algn="ctr" rtl="0"/>
                      <a:r>
                        <a:rPr lang="hu-HU" sz="1200"/>
                        <a:t>G</a:t>
                      </a:r>
                    </a:p>
                  </a:txBody>
                  <a:tcPr marL="19050" marR="19050" marT="19050" marB="19050" anchor="ctr"/>
                </a:tc>
                <a:tc gridSpan="4">
                  <a:txBody>
                    <a:bodyPr/>
                    <a:lstStyle/>
                    <a:p>
                      <a:pPr algn="just" rtl="0"/>
                      <a:r>
                        <a:rPr lang="hu-HU" sz="1200"/>
                        <a:t>Gyűjtő jellegű, több építmény szintről igénybe vett, jellemzően függőleges tengelyirányú égéstermék-elvezető</a:t>
                      </a:r>
                    </a:p>
                  </a:txBody>
                  <a:tcPr marL="19050" marR="19050" marT="19050" marB="19050" anchor="ctr"/>
                </a:tc>
                <a:tc hMerge="1">
                  <a:txBody>
                    <a:bodyPr/>
                    <a:lstStyle/>
                    <a:p>
                      <a:endParaRPr lang="hu-HU"/>
                    </a:p>
                  </a:txBody>
                  <a:tcPr/>
                </a:tc>
                <a:tc hMerge="1">
                  <a:txBody>
                    <a:bodyPr/>
                    <a:lstStyle/>
                    <a:p>
                      <a:endParaRPr lang="hu-HU"/>
                    </a:p>
                  </a:txBody>
                  <a:tcPr/>
                </a:tc>
                <a:tc hMerge="1">
                  <a:txBody>
                    <a:bodyPr/>
                    <a:lstStyle/>
                    <a:p>
                      <a:endParaRPr lang="hu-HU"/>
                    </a:p>
                  </a:txBody>
                  <a:tcPr/>
                </a:tc>
              </a:tr>
              <a:tr h="359288">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N</a:t>
                      </a:r>
                    </a:p>
                  </a:txBody>
                  <a:tcPr marL="19050" marR="19050" marT="19050" marB="19050" anchor="ctr"/>
                </a:tc>
                <a:tc gridSpan="3">
                  <a:txBody>
                    <a:bodyPr/>
                    <a:lstStyle/>
                    <a:p>
                      <a:pPr algn="just" rtl="0"/>
                      <a:r>
                        <a:rPr lang="hu-HU" sz="1200" dirty="0"/>
                        <a:t>Nyitott égéstermék-elvezető, azaz a csatlakoztatott tüzelőberendezés a felállítási helyiségéből veszi az égéshez szükséges levegőt</a:t>
                      </a:r>
                    </a:p>
                  </a:txBody>
                  <a:tcPr marL="19050" marR="19050" marT="19050" marB="19050" anchor="ctr"/>
                </a:tc>
                <a:tc hMerge="1">
                  <a:txBody>
                    <a:bodyPr/>
                    <a:lstStyle/>
                    <a:p>
                      <a:endParaRPr lang="hu-HU"/>
                    </a:p>
                  </a:txBody>
                  <a:tcPr/>
                </a:tc>
                <a:tc hMerge="1">
                  <a:txBody>
                    <a:bodyPr/>
                    <a:lstStyle/>
                    <a:p>
                      <a:endParaRPr lang="hu-HU"/>
                    </a:p>
                  </a:txBody>
                  <a:tcPr/>
                </a:tc>
              </a:tr>
              <a:tr h="359288">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Z</a:t>
                      </a:r>
                    </a:p>
                  </a:txBody>
                  <a:tcPr marL="19050" marR="19050" marT="19050" marB="19050" anchor="ctr"/>
                </a:tc>
                <a:tc gridSpan="3">
                  <a:txBody>
                    <a:bodyPr/>
                    <a:lstStyle/>
                    <a:p>
                      <a:pPr algn="just" rtl="0"/>
                      <a:r>
                        <a:rPr lang="hu-HU" sz="1200"/>
                        <a:t>Zárt égéstermék-elvezető, azaz a rácsatlakoztatott tüzelőberendezés a külső légtérből veszi az égéshez szükséges levegőt</a:t>
                      </a:r>
                    </a:p>
                  </a:txBody>
                  <a:tcPr marL="19050" marR="19050" marT="19050" marB="19050" anchor="ctr"/>
                </a:tc>
                <a:tc hMerge="1">
                  <a:txBody>
                    <a:bodyPr/>
                    <a:lstStyle/>
                    <a:p>
                      <a:endParaRPr lang="hu-HU"/>
                    </a:p>
                  </a:txBody>
                  <a:tcPr/>
                </a:tc>
                <a:tc hMerge="1">
                  <a:txBody>
                    <a:bodyPr/>
                    <a:lstStyle/>
                    <a:p>
                      <a:endParaRPr lang="hu-HU"/>
                    </a:p>
                  </a:txBody>
                  <a:tcPr/>
                </a:tc>
              </a:tr>
              <a:tr h="346572">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T</a:t>
                      </a:r>
                    </a:p>
                  </a:txBody>
                  <a:tcPr marL="19050" marR="19050" marT="19050" marB="19050" anchor="ctr"/>
                </a:tc>
                <a:tc gridSpan="3">
                  <a:txBody>
                    <a:bodyPr/>
                    <a:lstStyle/>
                    <a:p>
                      <a:pPr algn="just" rtl="0"/>
                      <a:r>
                        <a:rPr lang="hu-HU" sz="1200" dirty="0"/>
                        <a:t>Tartalék égéstermék-elvezető</a:t>
                      </a:r>
                    </a:p>
                  </a:txBody>
                  <a:tcPr marL="19050" marR="19050" marT="19050" marB="19050" anchor="ctr"/>
                </a:tc>
                <a:tc hMerge="1">
                  <a:txBody>
                    <a:bodyPr/>
                    <a:lstStyle/>
                    <a:p>
                      <a:endParaRPr lang="hu-HU"/>
                    </a:p>
                  </a:txBody>
                  <a:tcPr/>
                </a:tc>
                <a:tc hMerge="1">
                  <a:txBody>
                    <a:bodyPr/>
                    <a:lstStyle/>
                    <a:p>
                      <a:endParaRPr lang="hu-HU"/>
                    </a:p>
                  </a:txBody>
                  <a:tcPr/>
                </a:tc>
              </a:tr>
              <a:tr h="302752">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H</a:t>
                      </a:r>
                    </a:p>
                  </a:txBody>
                  <a:tcPr marL="19050" marR="19050" marT="19050" marB="19050" anchor="ctr"/>
                </a:tc>
                <a:tc gridSpan="2">
                  <a:txBody>
                    <a:bodyPr/>
                    <a:lstStyle/>
                    <a:p>
                      <a:pPr algn="just" rtl="0"/>
                      <a:r>
                        <a:rPr lang="hu-HU" sz="1200" dirty="0"/>
                        <a:t>Huzat vagy mesterséges szívás hatása alatt álló égéstermék-elvezető</a:t>
                      </a:r>
                    </a:p>
                  </a:txBody>
                  <a:tcPr marL="19050" marR="19050" marT="19050" marB="19050" anchor="ctr"/>
                </a:tc>
                <a:tc hMerge="1">
                  <a:txBody>
                    <a:bodyPr/>
                    <a:lstStyle/>
                    <a:p>
                      <a:endParaRPr lang="hu-HU"/>
                    </a:p>
                  </a:txBody>
                  <a:tcPr/>
                </a:tc>
              </a:tr>
              <a:tr h="186924">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T</a:t>
                      </a:r>
                    </a:p>
                  </a:txBody>
                  <a:tcPr marL="19050" marR="19050" marT="19050" marB="19050" anchor="ctr"/>
                </a:tc>
                <a:tc gridSpan="2">
                  <a:txBody>
                    <a:bodyPr/>
                    <a:lstStyle/>
                    <a:p>
                      <a:pPr algn="just" rtl="0"/>
                      <a:r>
                        <a:rPr lang="hu-HU" sz="1200"/>
                        <a:t>Túlnyomás hatása alatt álló égéstermék-elvezető</a:t>
                      </a:r>
                    </a:p>
                  </a:txBody>
                  <a:tcPr marL="19050" marR="19050" marT="19050" marB="19050" anchor="ctr"/>
                </a:tc>
                <a:tc hMerge="1">
                  <a:txBody>
                    <a:bodyPr/>
                    <a:lstStyle/>
                    <a:p>
                      <a:endParaRPr lang="hu-HU"/>
                    </a:p>
                  </a:txBody>
                  <a:tcPr/>
                </a:tc>
              </a:tr>
              <a:tr h="359288">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S</a:t>
                      </a:r>
                    </a:p>
                  </a:txBody>
                  <a:tcPr marL="19050" marR="19050" marT="19050" marB="19050" anchor="ctr"/>
                </a:tc>
                <a:tc>
                  <a:txBody>
                    <a:bodyPr/>
                    <a:lstStyle/>
                    <a:p>
                      <a:pPr algn="just" rtl="0"/>
                      <a:r>
                        <a:rPr lang="hu-HU" sz="1200" dirty="0"/>
                        <a:t>Szilárd- és olaj tüzelőanyagokkal üzemeltetett tüzelőberendezéseket kiszolgáló égéstermék-elvezető</a:t>
                      </a:r>
                    </a:p>
                  </a:txBody>
                  <a:tcPr marL="19050" marR="19050" marT="19050" marB="19050" anchor="ctr"/>
                </a:tc>
              </a:tr>
              <a:tr h="359288">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
                      </a:r>
                      <a:br>
                        <a:rPr lang="hu-HU" sz="1200"/>
                      </a:br>
                      <a:endParaRPr lang="hu-HU" sz="1200"/>
                    </a:p>
                  </a:txBody>
                  <a:tcPr marL="19050" marR="19050" marT="19050" marB="19050" anchor="ctr"/>
                </a:tc>
                <a:tc>
                  <a:txBody>
                    <a:bodyPr/>
                    <a:lstStyle/>
                    <a:p>
                      <a:pPr algn="ctr" rtl="0"/>
                      <a:r>
                        <a:rPr lang="hu-HU" sz="1200"/>
                        <a:t>G</a:t>
                      </a:r>
                    </a:p>
                  </a:txBody>
                  <a:tcPr marL="19050" marR="19050" marT="19050" marB="19050" anchor="ctr"/>
                </a:tc>
                <a:tc>
                  <a:txBody>
                    <a:bodyPr/>
                    <a:lstStyle/>
                    <a:p>
                      <a:pPr algn="just" rtl="0"/>
                      <a:r>
                        <a:rPr lang="hu-HU" sz="1200" dirty="0"/>
                        <a:t>Gáznemű tüzelőanyagokkal üzemeltetett tüzelőberendezéseket kiszolgáló égéstermék-elvezető</a:t>
                      </a:r>
                    </a:p>
                  </a:txBody>
                  <a:tcPr marL="19050" marR="19050" marT="19050" marB="19050" anchor="ctr"/>
                </a:tc>
              </a:tr>
            </a:tbl>
          </a:graphicData>
        </a:graphic>
      </p:graphicFrame>
      <p:sp>
        <p:nvSpPr>
          <p:cNvPr id="5" name="Cím 1"/>
          <p:cNvSpPr>
            <a:spLocks noGrp="1"/>
          </p:cNvSpPr>
          <p:nvPr>
            <p:ph type="title"/>
          </p:nvPr>
        </p:nvSpPr>
        <p:spPr>
          <a:xfrm>
            <a:off x="457200" y="274638"/>
            <a:ext cx="8219256" cy="1143000"/>
          </a:xfrm>
        </p:spPr>
        <p:txBody>
          <a:bodyPr>
            <a:noAutofit/>
          </a:bodyPr>
          <a:lstStyle/>
          <a:p>
            <a:r>
              <a:rPr lang="hu-HU" sz="2800" b="1" dirty="0" smtClean="0"/>
              <a:t>347/2012. (XII. 11.) Korm. rendelet a kéményseprő-ipari közszolgáltatásról szóló törvény végrehajtásáról</a:t>
            </a:r>
            <a:endParaRPr lang="hu-HU"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19256" cy="1143000"/>
          </a:xfrm>
        </p:spPr>
        <p:txBody>
          <a:bodyPr>
            <a:normAutofit/>
          </a:bodyPr>
          <a:lstStyle/>
          <a:p>
            <a:r>
              <a:rPr lang="hu-HU" sz="2800" b="1" dirty="0" smtClean="0"/>
              <a:t>63/2012. (XII. 11.) BM rendelet a kéményseprő-ipari közszolgáltatás ellátásának szakmai szabályairól</a:t>
            </a:r>
            <a:endParaRPr lang="hu-HU" sz="2800" b="1" dirty="0"/>
          </a:p>
        </p:txBody>
      </p:sp>
      <p:sp>
        <p:nvSpPr>
          <p:cNvPr id="3" name="Tartalom helye 2"/>
          <p:cNvSpPr>
            <a:spLocks noGrp="1"/>
          </p:cNvSpPr>
          <p:nvPr>
            <p:ph idx="1"/>
          </p:nvPr>
        </p:nvSpPr>
        <p:spPr>
          <a:xfrm>
            <a:off x="457200" y="1600200"/>
            <a:ext cx="8219256" cy="5069160"/>
          </a:xfrm>
        </p:spPr>
        <p:txBody>
          <a:bodyPr>
            <a:normAutofit fontScale="47500" lnSpcReduction="20000"/>
          </a:bodyPr>
          <a:lstStyle/>
          <a:p>
            <a:r>
              <a:rPr lang="hu-HU" sz="4800" dirty="0" smtClean="0">
                <a:solidFill>
                  <a:schemeClr val="accent1"/>
                </a:solidFill>
              </a:rPr>
              <a:t>5. § (2) Helyszíni műszaki vizsgálat szükséges</a:t>
            </a:r>
          </a:p>
          <a:p>
            <a:pPr lvl="1"/>
            <a:r>
              <a:rPr lang="hu-HU" sz="3800" dirty="0" smtClean="0"/>
              <a:t>a) az érintett </a:t>
            </a:r>
            <a:r>
              <a:rPr lang="hu-HU" sz="3800" dirty="0" smtClean="0">
                <a:solidFill>
                  <a:schemeClr val="accent1"/>
                </a:solidFill>
              </a:rPr>
              <a:t>égéstermék-elvezető használatba vételét megelőzően</a:t>
            </a:r>
          </a:p>
          <a:p>
            <a:pPr lvl="2"/>
            <a:r>
              <a:rPr lang="hu-HU" sz="3800" dirty="0" err="1" smtClean="0"/>
              <a:t>aa</a:t>
            </a:r>
            <a:r>
              <a:rPr lang="hu-HU" sz="3800" dirty="0" smtClean="0"/>
              <a:t>) újonnan épített vagy szerelt, felújított, átalakított égéstermék-elvezető esetében,</a:t>
            </a:r>
          </a:p>
          <a:p>
            <a:pPr lvl="2"/>
            <a:r>
              <a:rPr lang="hu-HU" sz="3800" dirty="0" smtClean="0"/>
              <a:t>ab) használaton kívül helyezett vagy tartalék (biztonsági) égéstermék-elvezető esetében, vagy</a:t>
            </a:r>
          </a:p>
          <a:p>
            <a:pPr lvl="2"/>
            <a:r>
              <a:rPr lang="hu-HU" sz="3800" dirty="0" err="1" smtClean="0"/>
              <a:t>ac</a:t>
            </a:r>
            <a:r>
              <a:rPr lang="hu-HU" sz="3800" dirty="0" smtClean="0"/>
              <a:t>) tüzelőanyag váltás, </a:t>
            </a:r>
            <a:r>
              <a:rPr lang="hu-HU" sz="3800" dirty="0" smtClean="0">
                <a:solidFill>
                  <a:schemeClr val="accent1"/>
                </a:solidFill>
              </a:rPr>
              <a:t>tüzelőberendezés csere</a:t>
            </a:r>
            <a:r>
              <a:rPr lang="hu-HU" sz="3800" dirty="0" smtClean="0"/>
              <a:t> esetében, valamint</a:t>
            </a:r>
          </a:p>
          <a:p>
            <a:pPr lvl="1"/>
            <a:r>
              <a:rPr lang="hu-HU" sz="3800" dirty="0" smtClean="0"/>
              <a:t>b) meglévő égéstermék-elvezető bontása, funkciójának megváltoztatása, használaton kívül helyezése vagy az égéstermék-elvezetőt érintő átalakítás, felújítás végrehajtását megelőzően.</a:t>
            </a:r>
          </a:p>
          <a:p>
            <a:endParaRPr lang="hu-HU" dirty="0" smtClean="0"/>
          </a:p>
          <a:p>
            <a:r>
              <a:rPr lang="hu-HU" sz="3700" dirty="0" smtClean="0"/>
              <a:t>(3) A közszolgáltató a (2) bekezdésben meghatározott kötelező műszaki vizsgálatok eredményéről készített nyilatkozatot a megrendeléstől számított </a:t>
            </a:r>
            <a:r>
              <a:rPr lang="hu-HU" sz="3700" dirty="0" smtClean="0">
                <a:solidFill>
                  <a:schemeClr val="accent1"/>
                </a:solidFill>
              </a:rPr>
              <a:t>15 munkanapon belül </a:t>
            </a:r>
            <a:r>
              <a:rPr lang="hu-HU" sz="3700" dirty="0" smtClean="0"/>
              <a:t>a megrendelőnek átadja.</a:t>
            </a:r>
          </a:p>
          <a:p>
            <a:r>
              <a:rPr lang="hu-HU" sz="3700" dirty="0" smtClean="0"/>
              <a:t>(6) Lakóhelyiségek vagy állandó tartózkodási célt szolgáló helyiségek fűtési célt szolgáló </a:t>
            </a:r>
            <a:r>
              <a:rPr lang="hu-HU" sz="3700" dirty="0" smtClean="0">
                <a:solidFill>
                  <a:schemeClr val="accent1"/>
                </a:solidFill>
              </a:rPr>
              <a:t>tüzelőberendezés cseréje esetén, fűtési szezonban</a:t>
            </a:r>
            <a:r>
              <a:rPr lang="hu-HU" sz="3700" dirty="0" smtClean="0"/>
              <a:t>, a megrendelést követő </a:t>
            </a:r>
            <a:r>
              <a:rPr lang="hu-HU" sz="3700" dirty="0" smtClean="0">
                <a:solidFill>
                  <a:schemeClr val="accent1"/>
                </a:solidFill>
              </a:rPr>
              <a:t>2 munkanapon belül </a:t>
            </a:r>
            <a:r>
              <a:rPr lang="hu-HU" sz="3700" dirty="0" smtClean="0"/>
              <a:t>a közszolgáltató a helyszíni vizsgálatot elvégzi, amennyiben annak feltételei adottak. A  közszolgáltató a nyilatkozatot legkésőbb a vizsgálatot követő munkanapon kiadja.</a:t>
            </a:r>
          </a:p>
          <a:p>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19256" cy="5069160"/>
          </a:xfrm>
        </p:spPr>
        <p:txBody>
          <a:bodyPr>
            <a:normAutofit fontScale="32500" lnSpcReduction="20000"/>
          </a:bodyPr>
          <a:lstStyle/>
          <a:p>
            <a:r>
              <a:rPr lang="hu-HU" sz="5800" dirty="0" smtClean="0"/>
              <a:t>5. § (4) A közszolgáltató a helyszíni vizsgálatot az 1. mellékletben meghatározott szakmai követelmények és módszerek szerint végzi. A (2) bekezdés a) pont </a:t>
            </a:r>
            <a:r>
              <a:rPr lang="hu-HU" sz="5800" dirty="0" err="1" smtClean="0"/>
              <a:t>aa</a:t>
            </a:r>
            <a:r>
              <a:rPr lang="hu-HU" sz="5800" dirty="0" smtClean="0"/>
              <a:t>) alpontjához kapcsolódó helyszíni </a:t>
            </a:r>
            <a:r>
              <a:rPr lang="hu-HU" sz="5800" dirty="0" smtClean="0">
                <a:solidFill>
                  <a:schemeClr val="accent1"/>
                </a:solidFill>
              </a:rPr>
              <a:t>vizsgálathoz a közszolgáltató jogosult kérni a megrendelőtől a szükséges alábbi műszaki dokumentációkat:</a:t>
            </a:r>
          </a:p>
          <a:p>
            <a:pPr lvl="1"/>
            <a:r>
              <a:rPr lang="hu-HU" sz="4900" dirty="0" smtClean="0"/>
              <a:t>a) az építész, gépész terveket,</a:t>
            </a:r>
          </a:p>
          <a:p>
            <a:pPr lvl="1"/>
            <a:r>
              <a:rPr lang="hu-HU" sz="4900" dirty="0" smtClean="0"/>
              <a:t>b) az égéstermék-elvezető nyomvonaltervét,</a:t>
            </a:r>
          </a:p>
          <a:p>
            <a:pPr lvl="1"/>
            <a:r>
              <a:rPr lang="hu-HU" sz="4900" dirty="0" smtClean="0"/>
              <a:t>c) az égéstermék-elvezető-, tüzelőberendezés gyártója által kiadott diagramoknak, táblázatoknak való megfeleltetését, ennek hiányában az égéstermék-elvezető tervező által készített hő- és áramlástechnikai méretezését,</a:t>
            </a:r>
          </a:p>
          <a:p>
            <a:pPr lvl="1"/>
            <a:r>
              <a:rPr lang="hu-HU" sz="4900" dirty="0" smtClean="0"/>
              <a:t>d) a beépített anyagok szállítói megfelelőségi és egyéb nyilatkozatait,</a:t>
            </a:r>
          </a:p>
          <a:p>
            <a:pPr lvl="1"/>
            <a:r>
              <a:rPr lang="hu-HU" sz="4900" dirty="0" smtClean="0"/>
              <a:t>e) kivitelezői nyilatkozatot az égéstermék-elvezető vonatkozásában,</a:t>
            </a:r>
          </a:p>
          <a:p>
            <a:pPr lvl="1"/>
            <a:r>
              <a:rPr lang="hu-HU" sz="4900" dirty="0" smtClean="0"/>
              <a:t>f) kivitelezői nyilatkozatot cserépkályha, kandalló, kemence vagy egyéb szilárd tüzelőanyaggal üzemeltetett tüzelőberendezés építéséről, telepítéséről,</a:t>
            </a:r>
          </a:p>
          <a:p>
            <a:pPr lvl="1"/>
            <a:r>
              <a:rPr lang="hu-HU" sz="4900" dirty="0" smtClean="0"/>
              <a:t>g) villámvédelmi jegyzőkönyvet a vonatkozó villámvédelmi szabványok előírásai szerint.</a:t>
            </a:r>
          </a:p>
          <a:p>
            <a:r>
              <a:rPr lang="hu-HU" sz="5800" dirty="0" smtClean="0"/>
              <a:t>(5) A (2) bekezdés a) pont ab) és </a:t>
            </a:r>
            <a:r>
              <a:rPr lang="hu-HU" sz="5800" dirty="0" err="1" smtClean="0"/>
              <a:t>ac</a:t>
            </a:r>
            <a:r>
              <a:rPr lang="hu-HU" sz="5800" dirty="0" smtClean="0"/>
              <a:t>) alpontjához kapcsolódó helyszíni vizsgálat esetében a közszolgáltató jogosult kérni a megrendelőtől a (4) bekezdés c) és f) pontjában meghatározott szükséges műszaki dokumentációkat.</a:t>
            </a:r>
          </a:p>
          <a:p>
            <a:endParaRPr lang="hu-HU" dirty="0"/>
          </a:p>
        </p:txBody>
      </p:sp>
      <p:sp>
        <p:nvSpPr>
          <p:cNvPr id="4" name="Cím 1"/>
          <p:cNvSpPr>
            <a:spLocks noGrp="1"/>
          </p:cNvSpPr>
          <p:nvPr>
            <p:ph type="title"/>
          </p:nvPr>
        </p:nvSpPr>
        <p:spPr>
          <a:xfrm>
            <a:off x="457200" y="274638"/>
            <a:ext cx="8219256" cy="1143000"/>
          </a:xfrm>
        </p:spPr>
        <p:txBody>
          <a:bodyPr>
            <a:normAutofit/>
          </a:bodyPr>
          <a:lstStyle/>
          <a:p>
            <a:r>
              <a:rPr lang="hu-HU" sz="2800" b="1" dirty="0" smtClean="0"/>
              <a:t>63/2012. (XII. 11.) BM rendelet a kéményseprő-ipari közszolgáltatás ellátásának szakmai szabályairól</a:t>
            </a:r>
            <a:endParaRPr lang="hu-HU"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r>
              <a:rPr lang="hu-HU" sz="2300" dirty="0" smtClean="0"/>
              <a:t>6. § (2) A közszolgáltató közszolgáltatás keretében elvégzi a tervezett vagy a tervezéssel érintett égéstermék-elvezető műszaki megoldás megfelelőségével összefüggő, megrendelt tervfelülvizsgálatokat és szaktanácsadást, majd az erről szóló nyilatkozatot a megrendelést követő 5 munkanapon belül a megrendelőnek kiadja.</a:t>
            </a:r>
            <a:endParaRPr lang="hu-HU" sz="2300" dirty="0"/>
          </a:p>
        </p:txBody>
      </p:sp>
      <p:sp>
        <p:nvSpPr>
          <p:cNvPr id="4" name="Cím 1"/>
          <p:cNvSpPr>
            <a:spLocks noGrp="1"/>
          </p:cNvSpPr>
          <p:nvPr>
            <p:ph type="title"/>
          </p:nvPr>
        </p:nvSpPr>
        <p:spPr>
          <a:xfrm>
            <a:off x="457200" y="274638"/>
            <a:ext cx="8219256" cy="1143000"/>
          </a:xfrm>
        </p:spPr>
        <p:txBody>
          <a:bodyPr>
            <a:normAutofit/>
          </a:bodyPr>
          <a:lstStyle/>
          <a:p>
            <a:r>
              <a:rPr lang="hu-HU" sz="2800" b="1" dirty="0" smtClean="0"/>
              <a:t>63/2012. (XII. 11.) BM rendelet a kéményseprő-ipari közszolgáltatás ellátásának szakmai szabályairól</a:t>
            </a:r>
            <a:endParaRPr lang="hu-HU"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ChangeAspect="1"/>
          </p:cNvGraphicFramePr>
          <p:nvPr>
            <p:ph idx="1"/>
          </p:nvPr>
        </p:nvGraphicFramePr>
        <p:xfrm>
          <a:off x="-1" y="432048"/>
          <a:ext cx="4458487" cy="6309320"/>
        </p:xfrm>
        <a:graphic>
          <a:graphicData uri="http://schemas.openxmlformats.org/presentationml/2006/ole">
            <p:oleObj spid="_x0000_s27650" name="Acrobat Document" r:id="rId3" imgW="5668166" imgH="8019048" progId="AcroExch.Document.7">
              <p:embed/>
            </p:oleObj>
          </a:graphicData>
        </a:graphic>
      </p:graphicFrame>
      <p:graphicFrame>
        <p:nvGraphicFramePr>
          <p:cNvPr id="5" name="Objektum 4"/>
          <p:cNvGraphicFramePr>
            <a:graphicFrameLocks noChangeAspect="1"/>
          </p:cNvGraphicFramePr>
          <p:nvPr/>
        </p:nvGraphicFramePr>
        <p:xfrm>
          <a:off x="4649626" y="432048"/>
          <a:ext cx="4458878" cy="6309320"/>
        </p:xfrm>
        <a:graphic>
          <a:graphicData uri="http://schemas.openxmlformats.org/presentationml/2006/ole">
            <p:oleObj spid="_x0000_s27651" name="Acrobat Document" r:id="rId4" imgW="5668166" imgH="8019048" progId="AcroExch.Document.7">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um 3"/>
          <p:cNvGraphicFramePr>
            <a:graphicFrameLocks noChangeAspect="1"/>
          </p:cNvGraphicFramePr>
          <p:nvPr/>
        </p:nvGraphicFramePr>
        <p:xfrm>
          <a:off x="0" y="445880"/>
          <a:ext cx="4449103" cy="6295488"/>
        </p:xfrm>
        <a:graphic>
          <a:graphicData uri="http://schemas.openxmlformats.org/presentationml/2006/ole">
            <p:oleObj spid="_x0000_s28674" name="Acrobat Document" r:id="rId3" imgW="5668166" imgH="8019048" progId="AcroExch.Document.7">
              <p:embed/>
            </p:oleObj>
          </a:graphicData>
        </a:graphic>
      </p:graphicFrame>
      <p:graphicFrame>
        <p:nvGraphicFramePr>
          <p:cNvPr id="5" name="Objektum 4"/>
          <p:cNvGraphicFramePr>
            <a:graphicFrameLocks noChangeAspect="1"/>
          </p:cNvGraphicFramePr>
          <p:nvPr/>
        </p:nvGraphicFramePr>
        <p:xfrm>
          <a:off x="4694896" y="445880"/>
          <a:ext cx="4449103" cy="6295488"/>
        </p:xfrm>
        <a:graphic>
          <a:graphicData uri="http://schemas.openxmlformats.org/presentationml/2006/ole">
            <p:oleObj spid="_x0000_s28675" name="Acrobat Document" r:id="rId4" imgW="5668166" imgH="8019048" progId="AcroExch.Document.7">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19256" cy="1143000"/>
          </a:xfrm>
        </p:spPr>
        <p:txBody>
          <a:bodyPr>
            <a:noAutofit/>
          </a:bodyPr>
          <a:lstStyle/>
          <a:p>
            <a:r>
              <a:rPr lang="hu-HU" sz="2000" b="1" dirty="0" smtClean="0"/>
              <a:t>11/2013. (III. 21.) NGM rendelet a gáz csatlakozóvezetékekre, a felhasználói berendezésekre, a telephelyi vezetékekre vonatkozó műszaki biztonsági előírásokról és az ezekkel összefüggő hatósági feladatokról</a:t>
            </a:r>
            <a:endParaRPr lang="hu-HU" sz="2000" b="1" dirty="0"/>
          </a:p>
        </p:txBody>
      </p:sp>
      <p:sp>
        <p:nvSpPr>
          <p:cNvPr id="3" name="Tartalom helye 2"/>
          <p:cNvSpPr>
            <a:spLocks noGrp="1"/>
          </p:cNvSpPr>
          <p:nvPr>
            <p:ph idx="1"/>
          </p:nvPr>
        </p:nvSpPr>
        <p:spPr>
          <a:xfrm>
            <a:off x="457200" y="1600200"/>
            <a:ext cx="8219256" cy="5069160"/>
          </a:xfrm>
        </p:spPr>
        <p:txBody>
          <a:bodyPr>
            <a:normAutofit fontScale="55000" lnSpcReduction="20000"/>
          </a:bodyPr>
          <a:lstStyle/>
          <a:p>
            <a:r>
              <a:rPr lang="hu-HU" sz="3500" dirty="0" smtClean="0"/>
              <a:t>6. § (1) </a:t>
            </a:r>
            <a:r>
              <a:rPr lang="hu-HU" sz="3500" dirty="0" smtClean="0">
                <a:solidFill>
                  <a:schemeClr val="accent1"/>
                </a:solidFill>
              </a:rPr>
              <a:t>Meglévő gázfogyasztó készülék cseréje egyszerűsített eljárással az alábbi feltételek egyidejű fennállása esetén végezhető:</a:t>
            </a:r>
          </a:p>
          <a:p>
            <a:r>
              <a:rPr lang="hu-HU" dirty="0" smtClean="0"/>
              <a:t>a) az új készülék legfeljebb 36 kW </a:t>
            </a:r>
            <a:r>
              <a:rPr lang="hu-HU" dirty="0" err="1" smtClean="0"/>
              <a:t>hőterhelésű</a:t>
            </a:r>
            <a:r>
              <a:rPr lang="hu-HU" dirty="0" smtClean="0"/>
              <a:t>,</a:t>
            </a:r>
          </a:p>
          <a:p>
            <a:r>
              <a:rPr lang="hu-HU" dirty="0" smtClean="0"/>
              <a:t>b) az új készülék </a:t>
            </a:r>
            <a:r>
              <a:rPr lang="hu-HU" dirty="0" err="1" smtClean="0"/>
              <a:t>hőterhelése</a:t>
            </a:r>
            <a:r>
              <a:rPr lang="hu-HU" dirty="0" smtClean="0"/>
              <a:t> nem nagyobb a meglévő készülék </a:t>
            </a:r>
            <a:r>
              <a:rPr lang="hu-HU" dirty="0" err="1" smtClean="0"/>
              <a:t>hőterhelésénél</a:t>
            </a:r>
            <a:r>
              <a:rPr lang="hu-HU" dirty="0" smtClean="0"/>
              <a:t>,</a:t>
            </a:r>
          </a:p>
          <a:p>
            <a:r>
              <a:rPr lang="hu-HU" dirty="0" smtClean="0"/>
              <a:t>c) a készülékcsere nem jár a fogyasztói gázvezeték cseréjével, átalakításával,</a:t>
            </a:r>
          </a:p>
          <a:p>
            <a:r>
              <a:rPr lang="hu-HU" dirty="0" smtClean="0"/>
              <a:t>d) az új készülék besorolása:</a:t>
            </a:r>
          </a:p>
          <a:p>
            <a:pPr lvl="1"/>
            <a:r>
              <a:rPr lang="hu-HU" dirty="0" smtClean="0"/>
              <a:t>da) megegyezik a meglévő készülék besorolásával, a készülék elhelyezése a létesítéskor érvényes műszaki biztonsági feltételeknek változatlanul megfelel, továbbá kéménybe kötött készülék esetében az új gázfogyasztó készülék csak olyan egyedi, önálló égéstermék elvezető berendezésbe csatlakozik, ami megfelel az új gázfogyasztó készülék gyártója által előírt követelményeknek; </a:t>
            </a:r>
            <a:r>
              <a:rPr lang="hu-HU" dirty="0" smtClean="0">
                <a:solidFill>
                  <a:schemeClr val="accent1"/>
                </a:solidFill>
              </a:rPr>
              <a:t>a kéményseprő-ipari közszolgáltató megfelelő minősítésű nyilatkozata rendelkezésre áll</a:t>
            </a:r>
            <a:r>
              <a:rPr lang="hu-HU" dirty="0" smtClean="0"/>
              <a:t> arról az égéstermék-elvezető rendszerről, amelyhez az új készülék csatlakozik, vagy</a:t>
            </a:r>
          </a:p>
          <a:p>
            <a:pPr lvl="1"/>
            <a:r>
              <a:rPr lang="hu-HU" dirty="0" smtClean="0"/>
              <a:t>db) ha az új készüléket kizárólag a készülék részeként tanúsított égéstermék-elvezető és égési levegő hozzávezető rendszer elemeivel, a készülék gyártójának utasítása alapján szerelik, és a helyiséglevegőtől független üzemmódban helyezik üzembe.</a:t>
            </a:r>
          </a:p>
          <a:p>
            <a:r>
              <a:rPr lang="hu-HU" sz="3500" dirty="0" smtClean="0"/>
              <a:t>(4) Az egyszerűsített gázkészülék cserét a Műszaki Biztonsági Szabályzat 5.3. pontjában előírtak szerint kell elvégezni és a Műszaki Biztonsági Szabályzat 7.7. pontja szerinti szerelési nyilatkozat és bejelentő bizonylat megküldésével kell a földgázelosztónak bejelenteni.</a:t>
            </a:r>
          </a:p>
          <a:p>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19256" cy="5069160"/>
          </a:xfrm>
        </p:spPr>
        <p:txBody>
          <a:bodyPr>
            <a:normAutofit fontScale="32500" lnSpcReduction="20000"/>
          </a:bodyPr>
          <a:lstStyle/>
          <a:p>
            <a:r>
              <a:rPr lang="hu-HU" sz="7100" dirty="0" smtClean="0"/>
              <a:t>5.1.1.1. A kivitelező felelőssége</a:t>
            </a:r>
          </a:p>
          <a:p>
            <a:r>
              <a:rPr lang="hu-HU" sz="7100" dirty="0" smtClean="0"/>
              <a:t>Az a gázszerelő, aki az egyszerűsített készülékcserét – külön, a készülék cserére vonatkozó külön megállapodás szerint – végzi, a készülékcserével járó munkája mellett (a kiviteli terv hiányára tekintettel) felelős:</a:t>
            </a:r>
          </a:p>
          <a:p>
            <a:pPr lvl="1"/>
            <a:r>
              <a:rPr lang="hu-HU" sz="4600" dirty="0" smtClean="0"/>
              <a:t>a)    az új gázfogyasztó készüléknek a meglévő fűtési és/vagy használati </a:t>
            </a:r>
            <a:r>
              <a:rPr lang="hu-HU" sz="4600" dirty="0" err="1" smtClean="0"/>
              <a:t>melegvíz</a:t>
            </a:r>
            <a:r>
              <a:rPr lang="hu-HU" sz="4600" dirty="0" smtClean="0"/>
              <a:t> rendszerhez, valamint az égéstermék elvezető berendezéshez való szakszerű illesztéséért;</a:t>
            </a:r>
          </a:p>
          <a:p>
            <a:pPr lvl="1"/>
            <a:r>
              <a:rPr lang="hu-HU" sz="4600" dirty="0" smtClean="0"/>
              <a:t>b)    a kivitelezéshez és az üzemeltetéshez szükséges engedélyek, </a:t>
            </a:r>
            <a:r>
              <a:rPr lang="hu-HU" sz="4600" dirty="0" smtClean="0">
                <a:solidFill>
                  <a:schemeClr val="accent1"/>
                </a:solidFill>
              </a:rPr>
              <a:t>nyilatkozatok, tanúsítványok</a:t>
            </a:r>
            <a:r>
              <a:rPr lang="hu-HU" sz="4600" dirty="0" smtClean="0"/>
              <a:t> és egyéb dokumentumok meglétének ellenőrzéséért;</a:t>
            </a:r>
          </a:p>
          <a:p>
            <a:pPr lvl="1"/>
            <a:r>
              <a:rPr lang="hu-HU" sz="4600" dirty="0" smtClean="0"/>
              <a:t>c)    a felhasználó biztonságos üzemeltetéssel kapcsolatos kötelezettségeiről történő szakszerű tájékoztatásáért;</a:t>
            </a:r>
          </a:p>
          <a:p>
            <a:pPr lvl="1"/>
            <a:r>
              <a:rPr lang="hu-HU" sz="4600" dirty="0" smtClean="0"/>
              <a:t>d)    a kivitelezési munka műszaki biztonsági ellenőrzéséért;</a:t>
            </a:r>
          </a:p>
          <a:p>
            <a:pPr lvl="1"/>
            <a:r>
              <a:rPr lang="hu-HU" sz="4600" dirty="0" smtClean="0"/>
              <a:t>e)    a megtörtént gázkészülék cseréről a 7.7. szakasz szerint szerelési nyilatkozat és bejelentő lap kiállításáért, továbbá a földgázelosztóhoz vagy pébégáz forgalmazóhoz a munka elvégzését követő 2 napon belül történő – dokumentált – átadásáért;</a:t>
            </a:r>
          </a:p>
          <a:p>
            <a:pPr lvl="1"/>
            <a:r>
              <a:rPr lang="hu-HU" sz="4600" dirty="0" smtClean="0"/>
              <a:t>f)    a gázfogyasztó készülékbe, annak tartozékaiba beépített szerelvények, tartozékok és a gázfogyasztó készülék megfelelőségét igazoló dokumentumok másolatainak – amelyeknek egy példányát a készülék üzemeltetőjének ad át – 10 évig történő megőrzéséért.</a:t>
            </a:r>
          </a:p>
          <a:p>
            <a:endParaRPr lang="hu-HU" dirty="0"/>
          </a:p>
        </p:txBody>
      </p:sp>
      <p:sp>
        <p:nvSpPr>
          <p:cNvPr id="4" name="Cím 1"/>
          <p:cNvSpPr>
            <a:spLocks noGrp="1"/>
          </p:cNvSpPr>
          <p:nvPr>
            <p:ph type="title"/>
          </p:nvPr>
        </p:nvSpPr>
        <p:spPr>
          <a:xfrm>
            <a:off x="457200" y="274638"/>
            <a:ext cx="8219256" cy="1143000"/>
          </a:xfrm>
        </p:spPr>
        <p:txBody>
          <a:bodyPr>
            <a:noAutofit/>
          </a:bodyPr>
          <a:lstStyle/>
          <a:p>
            <a:r>
              <a:rPr lang="hu-HU" sz="2000" b="1" dirty="0" smtClean="0"/>
              <a:t>11/2013. (III. 21.) NGM rendelet a gáz csatlakozóvezetékekre, a felhasználói berendezésekre, a telephelyi vezetékekre vonatkozó műszaki biztonsági előírásokról és az ezekkel összefüggő hatósági feladatokról</a:t>
            </a:r>
            <a:endParaRPr lang="hu-HU"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3200" b="1" dirty="0" smtClean="0"/>
              <a:t>Bemutatkozik a Borsodi Kéményseprő Kft.</a:t>
            </a:r>
            <a:endParaRPr lang="hu-HU" sz="3200" b="1" dirty="0"/>
          </a:p>
        </p:txBody>
      </p:sp>
      <p:sp>
        <p:nvSpPr>
          <p:cNvPr id="3" name="Tartalom helye 2"/>
          <p:cNvSpPr>
            <a:spLocks noGrp="1"/>
          </p:cNvSpPr>
          <p:nvPr>
            <p:ph idx="1"/>
          </p:nvPr>
        </p:nvSpPr>
        <p:spPr>
          <a:xfrm>
            <a:off x="457200" y="1600200"/>
            <a:ext cx="8219256" cy="4525963"/>
          </a:xfrm>
        </p:spPr>
        <p:txBody>
          <a:bodyPr>
            <a:normAutofit fontScale="77500" lnSpcReduction="20000"/>
          </a:bodyPr>
          <a:lstStyle/>
          <a:p>
            <a:r>
              <a:rPr lang="hu-HU" dirty="0" smtClean="0">
                <a:solidFill>
                  <a:schemeClr val="accent1"/>
                </a:solidFill>
              </a:rPr>
              <a:t>Előzmény:</a:t>
            </a:r>
            <a:r>
              <a:rPr lang="hu-HU" dirty="0" smtClean="0"/>
              <a:t> korábbi közszolgáltatók (</a:t>
            </a:r>
            <a:r>
              <a:rPr lang="hu-HU" dirty="0" err="1" smtClean="0"/>
              <a:t>Termoment</a:t>
            </a:r>
            <a:r>
              <a:rPr lang="hu-HU" dirty="0" smtClean="0"/>
              <a:t> Kft., </a:t>
            </a:r>
            <a:r>
              <a:rPr lang="hu-HU" dirty="0" err="1" smtClean="0"/>
              <a:t>Borsodkomm</a:t>
            </a:r>
            <a:r>
              <a:rPr lang="hu-HU" dirty="0" smtClean="0"/>
              <a:t> </a:t>
            </a:r>
            <a:r>
              <a:rPr lang="hu-HU" dirty="0" err="1" smtClean="0"/>
              <a:t>Kft</a:t>
            </a:r>
            <a:r>
              <a:rPr lang="hu-HU" dirty="0" smtClean="0"/>
              <a:t>.) tevékenységüket befejezték</a:t>
            </a:r>
          </a:p>
          <a:p>
            <a:endParaRPr lang="hu-HU" dirty="0" smtClean="0"/>
          </a:p>
          <a:p>
            <a:r>
              <a:rPr lang="hu-HU" dirty="0" smtClean="0">
                <a:solidFill>
                  <a:schemeClr val="accent1"/>
                </a:solidFill>
              </a:rPr>
              <a:t>Ellátási kötelezettség biztosítása:</a:t>
            </a:r>
            <a:r>
              <a:rPr lang="hu-HU" dirty="0" smtClean="0"/>
              <a:t> új közszolgáltató szervezet alapítása a feladat eredeti címzettje (Miskolc MJV) által</a:t>
            </a:r>
          </a:p>
          <a:p>
            <a:r>
              <a:rPr lang="hu-HU" dirty="0" smtClean="0">
                <a:solidFill>
                  <a:schemeClr val="accent1"/>
                </a:solidFill>
              </a:rPr>
              <a:t>Ellátási terület:</a:t>
            </a:r>
            <a:r>
              <a:rPr lang="hu-HU" dirty="0" smtClean="0"/>
              <a:t> Miskolc MJV és kb. 200 B.-A.-Z. megyei település</a:t>
            </a:r>
          </a:p>
          <a:p>
            <a:r>
              <a:rPr lang="hu-HU" dirty="0" smtClean="0">
                <a:solidFill>
                  <a:schemeClr val="accent1"/>
                </a:solidFill>
              </a:rPr>
              <a:t>Szakmai, személyi és tárgyi feltételek biztosítása:</a:t>
            </a:r>
            <a:r>
              <a:rPr lang="hu-HU" dirty="0" smtClean="0"/>
              <a:t> korábbi közszolgáltatók munkatársainak és eszközeinek átvételével</a:t>
            </a:r>
          </a:p>
          <a:p>
            <a:r>
              <a:rPr lang="hu-HU" dirty="0" smtClean="0">
                <a:solidFill>
                  <a:schemeClr val="accent1"/>
                </a:solidFill>
              </a:rPr>
              <a:t>Tevékenység kezdete:</a:t>
            </a:r>
            <a:r>
              <a:rPr lang="hu-HU" dirty="0" smtClean="0"/>
              <a:t> 2013. november 01.</a:t>
            </a:r>
          </a:p>
          <a:p>
            <a:r>
              <a:rPr lang="hu-HU" dirty="0" smtClean="0">
                <a:solidFill>
                  <a:schemeClr val="accent1"/>
                </a:solidFill>
              </a:rPr>
              <a:t>Külső kapcsolatok:</a:t>
            </a:r>
            <a:r>
              <a:rPr lang="hu-HU" dirty="0" smtClean="0"/>
              <a:t> korábbi közszolgáltatók által kialakított szakmai, partneri kapcsolatok továbbvitele</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7467600" cy="5069160"/>
          </a:xfrm>
        </p:spPr>
        <p:txBody>
          <a:bodyPr>
            <a:normAutofit fontScale="25000" lnSpcReduction="20000"/>
          </a:bodyPr>
          <a:lstStyle/>
          <a:p>
            <a:r>
              <a:rPr lang="hu-HU" sz="8400" dirty="0" smtClean="0">
                <a:solidFill>
                  <a:schemeClr val="accent1"/>
                </a:solidFill>
              </a:rPr>
              <a:t>7.7. Egyszerűsített készülékcsere bizonylat adattartalma - Szerelési nyilatkozat és bejelentő bizonylat az egyszerűsített gázkészülék cseréről</a:t>
            </a:r>
          </a:p>
          <a:p>
            <a:r>
              <a:rPr lang="hu-HU" sz="5600" dirty="0" smtClean="0"/>
              <a:t>Gázkészülékek adatai</a:t>
            </a:r>
          </a:p>
          <a:p>
            <a:pPr lvl="1"/>
            <a:r>
              <a:rPr lang="hu-HU" sz="5600" dirty="0" smtClean="0"/>
              <a:t>leszerelt gázkészülék</a:t>
            </a:r>
          </a:p>
          <a:p>
            <a:pPr lvl="2"/>
            <a:r>
              <a:rPr lang="hu-HU" sz="5600" dirty="0" smtClean="0"/>
              <a:t>gyártó/gyártmány/típus:</a:t>
            </a:r>
          </a:p>
          <a:p>
            <a:pPr lvl="2"/>
            <a:r>
              <a:rPr lang="hu-HU" sz="5600" dirty="0" err="1" smtClean="0"/>
              <a:t>hőterhelés</a:t>
            </a:r>
            <a:r>
              <a:rPr lang="hu-HU" sz="5600" dirty="0" smtClean="0"/>
              <a:t>: … (kW)</a:t>
            </a:r>
          </a:p>
          <a:p>
            <a:pPr lvl="2"/>
            <a:r>
              <a:rPr lang="hu-HU" sz="5600" dirty="0" smtClean="0"/>
              <a:t>gázkészülék beépítés MSZ CEN/TR1749 szerinti főcsoport: A / B / C</a:t>
            </a:r>
          </a:p>
          <a:p>
            <a:pPr lvl="2"/>
            <a:r>
              <a:rPr lang="hu-HU" sz="5600" dirty="0" smtClean="0"/>
              <a:t>alcsoport:</a:t>
            </a:r>
          </a:p>
          <a:p>
            <a:pPr lvl="1"/>
            <a:r>
              <a:rPr lang="hu-HU" sz="5600" dirty="0" smtClean="0"/>
              <a:t>felszerelt gázkészülék</a:t>
            </a:r>
          </a:p>
          <a:p>
            <a:pPr lvl="2"/>
            <a:r>
              <a:rPr lang="hu-HU" sz="5600" dirty="0" smtClean="0"/>
              <a:t>gyártó/gyártmány/típus:</a:t>
            </a:r>
          </a:p>
          <a:p>
            <a:pPr lvl="2"/>
            <a:r>
              <a:rPr lang="hu-HU" sz="5600" dirty="0" err="1" smtClean="0"/>
              <a:t>hőterhelés</a:t>
            </a:r>
            <a:r>
              <a:rPr lang="hu-HU" sz="5600" dirty="0" smtClean="0"/>
              <a:t>: … (kW)</a:t>
            </a:r>
          </a:p>
          <a:p>
            <a:pPr lvl="2"/>
            <a:r>
              <a:rPr lang="hu-HU" sz="5600" dirty="0" smtClean="0"/>
              <a:t>gázkészülék beépítés MSZ CEN/TR1749 szerinti főcsoport: A / B / C</a:t>
            </a:r>
          </a:p>
          <a:p>
            <a:pPr lvl="2"/>
            <a:r>
              <a:rPr lang="hu-HU" sz="5600" dirty="0" smtClean="0"/>
              <a:t>alcsoport:</a:t>
            </a:r>
          </a:p>
          <a:p>
            <a:r>
              <a:rPr lang="hu-HU" sz="5600" dirty="0" smtClean="0"/>
              <a:t>Légellátás biztosításának módja</a:t>
            </a:r>
          </a:p>
          <a:p>
            <a:r>
              <a:rPr lang="hu-HU" sz="5600" dirty="0" smtClean="0"/>
              <a:t>Égéstermék elvezetés</a:t>
            </a:r>
          </a:p>
          <a:p>
            <a:r>
              <a:rPr lang="hu-HU" sz="8400" dirty="0" smtClean="0"/>
              <a:t>Kéménybe kötött B típusú gázkészülék csere esetében </a:t>
            </a:r>
            <a:r>
              <a:rPr lang="hu-HU" sz="8400" dirty="0" smtClean="0">
                <a:solidFill>
                  <a:schemeClr val="accent1"/>
                </a:solidFill>
              </a:rPr>
              <a:t>rendelkezésre áll a kémény használatával összefüggő megfelelő minősítésű kéményseprő-ipari közszolgáltató nyilatkozata, melynek száma:</a:t>
            </a:r>
          </a:p>
          <a:p>
            <a:endParaRPr lang="hu-HU" dirty="0"/>
          </a:p>
        </p:txBody>
      </p:sp>
      <p:sp>
        <p:nvSpPr>
          <p:cNvPr id="4" name="Cím 1"/>
          <p:cNvSpPr>
            <a:spLocks noGrp="1"/>
          </p:cNvSpPr>
          <p:nvPr>
            <p:ph type="title"/>
          </p:nvPr>
        </p:nvSpPr>
        <p:spPr>
          <a:xfrm>
            <a:off x="457200" y="274638"/>
            <a:ext cx="8219256" cy="1143000"/>
          </a:xfrm>
        </p:spPr>
        <p:txBody>
          <a:bodyPr>
            <a:noAutofit/>
          </a:bodyPr>
          <a:lstStyle/>
          <a:p>
            <a:r>
              <a:rPr lang="hu-HU" sz="2000" b="1" dirty="0" smtClean="0"/>
              <a:t>11/2013. (III. 21.) NGM rendelet a gáz csatlakozóvezetékekre, a felhasználói berendezésekre, a telephelyi vezetékekre vonatkozó műszaki biztonsági előírásokról és az ezekkel összefüggő hatósági feladatokról</a:t>
            </a:r>
            <a:endParaRPr lang="hu-HU"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kéményseprő-ipari jogszabályok és a (G)MBSZ kapcsolata</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solidFill>
                  <a:schemeClr val="accent1"/>
                </a:solidFill>
              </a:rPr>
              <a:t>A joganyagok bizonyos területeken nem harmonizálnak egymással</a:t>
            </a:r>
          </a:p>
          <a:p>
            <a:r>
              <a:rPr lang="hu-HU" dirty="0" smtClean="0"/>
              <a:t>A kéményseprő-ipari közszolgáltatásról szóló jogszabályok nem tesznek különbséget a készülék szerves részeként kezelt és az épület részeként kezelt égéstermék-elvezetők között</a:t>
            </a:r>
          </a:p>
          <a:p>
            <a:r>
              <a:rPr lang="hu-HU" dirty="0" smtClean="0"/>
              <a:t>Az egyszerűsített készülékcsere a kéményseprő-ipari közszolgáltatásban nincs nevesítve, azaz ha pontosan ugyanolyan tüzelőberendezés kerül a régi helyére, még akkor is előírja kötelezően a műszaki vizsgálatot.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19256" cy="1143000"/>
          </a:xfrm>
        </p:spPr>
        <p:txBody>
          <a:bodyPr>
            <a:noAutofit/>
          </a:bodyPr>
          <a:lstStyle/>
          <a:p>
            <a:r>
              <a:rPr lang="hu-HU" sz="2300" b="1" dirty="0" smtClean="0"/>
              <a:t>312/2012. (XI. 8.) Korm. rendelet az építésügyi és építésfelügyeleti hatósági eljárásokról és ellenőrzésekről, valamint az építésügyi hatósági szolgáltatásról</a:t>
            </a:r>
            <a:endParaRPr lang="hu-HU" sz="2300" b="1" dirty="0"/>
          </a:p>
        </p:txBody>
      </p:sp>
      <p:sp>
        <p:nvSpPr>
          <p:cNvPr id="3" name="Tartalom helye 2"/>
          <p:cNvSpPr>
            <a:spLocks noGrp="1"/>
          </p:cNvSpPr>
          <p:nvPr>
            <p:ph idx="1"/>
          </p:nvPr>
        </p:nvSpPr>
        <p:spPr>
          <a:xfrm>
            <a:off x="457200" y="1600200"/>
            <a:ext cx="8219256" cy="5069160"/>
          </a:xfrm>
        </p:spPr>
        <p:txBody>
          <a:bodyPr>
            <a:normAutofit fontScale="77500" lnSpcReduction="20000"/>
          </a:bodyPr>
          <a:lstStyle/>
          <a:p>
            <a:r>
              <a:rPr lang="hu-HU" dirty="0" smtClean="0"/>
              <a:t>19. § (6) A határozat az engedély tárgyától függően tartalmaz:</a:t>
            </a:r>
          </a:p>
          <a:p>
            <a:pPr lvl="1"/>
            <a:r>
              <a:rPr lang="hu-HU" dirty="0" smtClean="0"/>
              <a:t>c) figyelmeztetést arra vonatkozóan, hogy a létrehozott építmény csak használatbavételi engedély kiadását vagy tudomásulvételt követően, és – a kéményseprő-ipari közszolgáltatásról szóló törvényben meghatározott esetben – </a:t>
            </a:r>
            <a:r>
              <a:rPr lang="hu-HU" dirty="0" smtClean="0">
                <a:solidFill>
                  <a:schemeClr val="accent1"/>
                </a:solidFill>
              </a:rPr>
              <a:t>szén-monoxid érzékelő berendezés elhelyezése után használható</a:t>
            </a:r>
            <a:r>
              <a:rPr lang="hu-HU" dirty="0" smtClean="0"/>
              <a:t>,</a:t>
            </a:r>
          </a:p>
          <a:p>
            <a:r>
              <a:rPr lang="hu-HU" dirty="0" smtClean="0"/>
              <a:t>1. számú melléklet - Építési engedély nélkül végezhető építési (és bontási) tevékenységek</a:t>
            </a:r>
          </a:p>
          <a:p>
            <a:pPr lvl="1"/>
            <a:r>
              <a:rPr lang="hu-HU" dirty="0" smtClean="0"/>
              <a:t>3.  Meglévő építményben – alapozást nem igénylő – új égéstermék-elvezető kémény létesítése, ha annak megvalósítása nem jár a meglévő építmény tartószerkezetének megbontásával, átalakításával, megerősítésével</a:t>
            </a:r>
          </a:p>
          <a:p>
            <a:pPr lvl="1"/>
            <a:r>
              <a:rPr lang="hu-HU" dirty="0" smtClean="0"/>
              <a:t>4.    Új, önálló (homlokzati falhoz rögzített vagy szabadon álló) égéstermék-elvezető kémény építése melynek magassága a 6,0 m-t nem haladja meg.</a:t>
            </a:r>
          </a:p>
          <a:p>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TIGÁZ-DSO Kft.</a:t>
            </a:r>
            <a:endParaRPr lang="hu-HU" dirty="0"/>
          </a:p>
        </p:txBody>
      </p:sp>
      <p:sp>
        <p:nvSpPr>
          <p:cNvPr id="3" name="Tartalom helye 2"/>
          <p:cNvSpPr>
            <a:spLocks noGrp="1"/>
          </p:cNvSpPr>
          <p:nvPr>
            <p:ph idx="1"/>
          </p:nvPr>
        </p:nvSpPr>
        <p:spPr/>
        <p:txBody>
          <a:bodyPr/>
          <a:lstStyle/>
          <a:p>
            <a:r>
              <a:rPr lang="hu-HU" dirty="0" smtClean="0"/>
              <a:t>TT 4000 Gáz csatlakozó vezetékek és felhasználói berendezések,valamint telephelyi vezetékek létesítése, üzemeltetése</a:t>
            </a:r>
          </a:p>
          <a:p>
            <a:r>
              <a:rPr lang="hu-HU" dirty="0" smtClean="0"/>
              <a:t>Hatályban: 2012. december 17-től</a:t>
            </a:r>
          </a:p>
          <a:p>
            <a:endParaRPr lang="hu-HU" dirty="0" smtClean="0"/>
          </a:p>
          <a:p>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91264" cy="1143000"/>
          </a:xfrm>
        </p:spPr>
        <p:txBody>
          <a:bodyPr>
            <a:normAutofit fontScale="90000"/>
          </a:bodyPr>
          <a:lstStyle/>
          <a:p>
            <a:r>
              <a:rPr lang="hu-HU" dirty="0" smtClean="0"/>
              <a:t>Balesetek/tragédiák tapasztalatai</a:t>
            </a:r>
            <a:endParaRPr lang="hu-HU" dirty="0"/>
          </a:p>
        </p:txBody>
      </p:sp>
      <p:sp>
        <p:nvSpPr>
          <p:cNvPr id="3" name="Tartalom helye 2"/>
          <p:cNvSpPr>
            <a:spLocks noGrp="1"/>
          </p:cNvSpPr>
          <p:nvPr>
            <p:ph idx="1"/>
          </p:nvPr>
        </p:nvSpPr>
        <p:spPr/>
        <p:txBody>
          <a:bodyPr>
            <a:normAutofit fontScale="92500"/>
          </a:bodyPr>
          <a:lstStyle/>
          <a:p>
            <a:r>
              <a:rPr lang="hu-HU" dirty="0" smtClean="0"/>
              <a:t>Több negatív tényező együttes megjelenés</a:t>
            </a:r>
          </a:p>
          <a:p>
            <a:r>
              <a:rPr lang="hu-HU" dirty="0" smtClean="0"/>
              <a:t>Légellátási problémák</a:t>
            </a:r>
          </a:p>
          <a:p>
            <a:pPr lvl="1"/>
            <a:r>
              <a:rPr lang="hu-HU" dirty="0" smtClean="0"/>
              <a:t>utólagos nyílászáró csere</a:t>
            </a:r>
          </a:p>
          <a:p>
            <a:pPr lvl="1"/>
            <a:r>
              <a:rPr lang="hu-HU" dirty="0" smtClean="0"/>
              <a:t>elszívó ventilátor beépítése</a:t>
            </a:r>
          </a:p>
          <a:p>
            <a:r>
              <a:rPr lang="hu-HU" dirty="0" smtClean="0"/>
              <a:t>Alternatív tüzelőberendezés égéstermék-elvezetőjének hatása</a:t>
            </a:r>
          </a:p>
          <a:p>
            <a:r>
              <a:rPr lang="hu-HU" dirty="0" smtClean="0"/>
              <a:t>Karbantartatlan égéstermék-elvezető</a:t>
            </a:r>
          </a:p>
          <a:p>
            <a:r>
              <a:rPr lang="hu-HU" dirty="0" smtClean="0"/>
              <a:t>Karbantartatlan tüzelőberendezés</a:t>
            </a:r>
          </a:p>
          <a:p>
            <a:r>
              <a:rPr lang="hu-HU" dirty="0" smtClean="0"/>
              <a:t>Extrém időjárási körülmények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063277"/>
            <a:ext cx="8219256" cy="997571"/>
          </a:xfrm>
        </p:spPr>
        <p:txBody>
          <a:bodyPr>
            <a:normAutofit/>
          </a:bodyPr>
          <a:lstStyle/>
          <a:p>
            <a:pPr algn="ctr">
              <a:buNone/>
            </a:pPr>
            <a:r>
              <a:rPr lang="hu-HU" dirty="0" smtClean="0"/>
              <a:t>Köszönöm a figyelmet!</a:t>
            </a:r>
            <a:endParaRPr lang="hu-HU" dirty="0"/>
          </a:p>
        </p:txBody>
      </p:sp>
      <p:pic>
        <p:nvPicPr>
          <p:cNvPr id="4" name="Kép 3" descr="IMG-20130217-00375.jpg"/>
          <p:cNvPicPr>
            <a:picLocks noChangeAspect="1"/>
          </p:cNvPicPr>
          <p:nvPr/>
        </p:nvPicPr>
        <p:blipFill>
          <a:blip r:embed="rId2" cstate="print"/>
          <a:stretch>
            <a:fillRect/>
          </a:stretch>
        </p:blipFill>
        <p:spPr>
          <a:xfrm>
            <a:off x="251520" y="2348880"/>
            <a:ext cx="2952328" cy="3936437"/>
          </a:xfrm>
          <a:prstGeom prst="rect">
            <a:avLst/>
          </a:prstGeom>
        </p:spPr>
      </p:pic>
      <p:pic>
        <p:nvPicPr>
          <p:cNvPr id="8" name="Kép 7" descr="szkemeny.png"/>
          <p:cNvPicPr>
            <a:picLocks noChangeAspect="1"/>
          </p:cNvPicPr>
          <p:nvPr/>
        </p:nvPicPr>
        <p:blipFill>
          <a:blip r:embed="rId3" cstate="print"/>
          <a:stretch>
            <a:fillRect/>
          </a:stretch>
        </p:blipFill>
        <p:spPr>
          <a:xfrm>
            <a:off x="3419872" y="3068960"/>
            <a:ext cx="5453288" cy="32403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147248" cy="1143000"/>
          </a:xfrm>
        </p:spPr>
        <p:txBody>
          <a:bodyPr>
            <a:normAutofit/>
          </a:bodyPr>
          <a:lstStyle/>
          <a:p>
            <a:r>
              <a:rPr lang="hu-HU" sz="3200" b="1" dirty="0" smtClean="0"/>
              <a:t>[Folyamatosan] változó jogszabályi környezet</a:t>
            </a:r>
            <a:endParaRPr lang="hu-HU" sz="3200" b="1" dirty="0"/>
          </a:p>
        </p:txBody>
      </p:sp>
      <p:sp>
        <p:nvSpPr>
          <p:cNvPr id="3" name="Tartalom helye 2"/>
          <p:cNvSpPr>
            <a:spLocks noGrp="1"/>
          </p:cNvSpPr>
          <p:nvPr>
            <p:ph idx="1"/>
          </p:nvPr>
        </p:nvSpPr>
        <p:spPr>
          <a:xfrm>
            <a:off x="457200" y="1600200"/>
            <a:ext cx="8219256" cy="4525963"/>
          </a:xfrm>
        </p:spPr>
        <p:txBody>
          <a:bodyPr>
            <a:normAutofit lnSpcReduction="10000"/>
          </a:bodyPr>
          <a:lstStyle/>
          <a:p>
            <a:r>
              <a:rPr lang="hu-HU" sz="2300" dirty="0" smtClean="0">
                <a:solidFill>
                  <a:schemeClr val="accent1"/>
                </a:solidFill>
              </a:rPr>
              <a:t>2012. évi XC. törvény</a:t>
            </a:r>
            <a:r>
              <a:rPr lang="hu-HU" sz="2300" dirty="0" smtClean="0"/>
              <a:t> a kéményseprő-ipari közszolgáltatásról (utolsó módosítás: 2013.10.15.)</a:t>
            </a:r>
          </a:p>
          <a:p>
            <a:r>
              <a:rPr lang="hu-HU" sz="2300" dirty="0" smtClean="0">
                <a:solidFill>
                  <a:schemeClr val="accent1"/>
                </a:solidFill>
              </a:rPr>
              <a:t>347/2012. (XII.11.) Korm. rendelet</a:t>
            </a:r>
            <a:r>
              <a:rPr lang="hu-HU" sz="2300" dirty="0" smtClean="0"/>
              <a:t> a kéményseprő-ipari közszolgáltatásról szóló törvény végrehajtásáról (utolsó módosítás: 2013.11.20.)</a:t>
            </a:r>
          </a:p>
          <a:p>
            <a:r>
              <a:rPr lang="hu-HU" sz="2300" dirty="0" smtClean="0">
                <a:solidFill>
                  <a:schemeClr val="accent1"/>
                </a:solidFill>
              </a:rPr>
              <a:t>63/2012. (XII. 11.) BM rendelet</a:t>
            </a:r>
            <a:r>
              <a:rPr lang="hu-HU" sz="2300" dirty="0" smtClean="0"/>
              <a:t> a kéményseprő-ipari közszolgáltatás ellátásának szakmai szabályairól (utolsó módosítás: 2013.10.15.)</a:t>
            </a:r>
          </a:p>
          <a:p>
            <a:r>
              <a:rPr lang="hu-HU" sz="2300" dirty="0" smtClean="0">
                <a:solidFill>
                  <a:schemeClr val="accent1"/>
                </a:solidFill>
              </a:rPr>
              <a:t>38/2013. (X. 28.) </a:t>
            </a:r>
            <a:r>
              <a:rPr lang="hu-HU" sz="2300" dirty="0" err="1" smtClean="0">
                <a:solidFill>
                  <a:schemeClr val="accent1"/>
                </a:solidFill>
              </a:rPr>
              <a:t>Önkorm</a:t>
            </a:r>
            <a:r>
              <a:rPr lang="hu-HU" sz="2300" dirty="0" smtClean="0">
                <a:solidFill>
                  <a:schemeClr val="accent1"/>
                </a:solidFill>
              </a:rPr>
              <a:t>. rendelet</a:t>
            </a:r>
            <a:r>
              <a:rPr lang="hu-HU" sz="2300" dirty="0" smtClean="0"/>
              <a:t> a kötelező kéményseprő-ipari közszolgáltatásról (Miskolc MJV)</a:t>
            </a:r>
          </a:p>
          <a:p>
            <a:r>
              <a:rPr lang="hu-HU" sz="2300" dirty="0" smtClean="0">
                <a:solidFill>
                  <a:schemeClr val="accent1"/>
                </a:solidFill>
              </a:rPr>
              <a:t>MSZ 845 szabvány:</a:t>
            </a:r>
            <a:r>
              <a:rPr lang="hu-HU" sz="2300" dirty="0" smtClean="0"/>
              <a:t> Égéstermék-elvezető berendezések tervezése, kivitelezése és ellenőrzése (MSZ 845:2012 érvényes: 2012.05.01-től)</a:t>
            </a:r>
          </a:p>
          <a:p>
            <a:endParaRPr lang="hu-HU"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
        <p:nvSpPr>
          <p:cNvPr id="3" name="Tartalom helye 2"/>
          <p:cNvSpPr>
            <a:spLocks noGrp="1"/>
          </p:cNvSpPr>
          <p:nvPr>
            <p:ph idx="1"/>
          </p:nvPr>
        </p:nvSpPr>
        <p:spPr>
          <a:xfrm>
            <a:off x="457200" y="1600200"/>
            <a:ext cx="8219256" cy="4997152"/>
          </a:xfrm>
        </p:spPr>
        <p:txBody>
          <a:bodyPr>
            <a:noAutofit/>
          </a:bodyPr>
          <a:lstStyle/>
          <a:p>
            <a:r>
              <a:rPr lang="hu-HU" sz="2300" dirty="0" smtClean="0">
                <a:solidFill>
                  <a:schemeClr val="accent1"/>
                </a:solidFill>
              </a:rPr>
              <a:t>1. § 2. égéstermék:</a:t>
            </a:r>
            <a:r>
              <a:rPr lang="hu-HU" sz="2300" dirty="0" smtClean="0"/>
              <a:t> tüzelőanyagok elégetésekor keletkező termék, amely lehet gáznemű, folyékony, szilárd vagy ezek keveréke</a:t>
            </a:r>
          </a:p>
          <a:p>
            <a:r>
              <a:rPr lang="hu-HU" sz="2300" dirty="0" smtClean="0">
                <a:solidFill>
                  <a:schemeClr val="accent1"/>
                </a:solidFill>
              </a:rPr>
              <a:t>3. égéstermék-elvezető:</a:t>
            </a:r>
            <a:r>
              <a:rPr lang="hu-HU" sz="2300" dirty="0" smtClean="0"/>
              <a:t> az épített kémény, az épített vagy szerelt, héjból vagy héjakból álló szerkezet, amely egy vagy több járatot képez, és a tüzelőberendezés tűzterében keletkezett égésterméket a szabadba vezeti</a:t>
            </a:r>
          </a:p>
          <a:p>
            <a:r>
              <a:rPr lang="hu-HU" sz="2300" dirty="0" smtClean="0">
                <a:solidFill>
                  <a:schemeClr val="accent1"/>
                </a:solidFill>
              </a:rPr>
              <a:t>9. tüzelőberendezés:</a:t>
            </a:r>
            <a:r>
              <a:rPr lang="hu-HU" sz="2300" dirty="0" smtClean="0"/>
              <a:t> szilárd, cseppfolyós vagy légnemű energiatermelő anyaggal üzemelő berendezés, amelyben a működés során égéstermék keletkezik</a:t>
            </a:r>
          </a:p>
          <a:p>
            <a:r>
              <a:rPr lang="hu-HU" sz="2300" dirty="0" smtClean="0">
                <a:solidFill>
                  <a:schemeClr val="accent1"/>
                </a:solidFill>
              </a:rPr>
              <a:t>10. sormunka:</a:t>
            </a:r>
            <a:r>
              <a:rPr lang="hu-HU" sz="2300" dirty="0" smtClean="0"/>
              <a:t> az a külön megrendelés nélkül, előzetes értesítést követően, rendszeres időközönként végzett közszolgáltatás, amelynek díját további kiszállási díj nem terheli.</a:t>
            </a:r>
          </a:p>
          <a:p>
            <a:endParaRPr lang="hu-HU" sz="2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19256" cy="5069160"/>
          </a:xfrm>
        </p:spPr>
        <p:txBody>
          <a:bodyPr>
            <a:normAutofit fontScale="85000" lnSpcReduction="20000"/>
          </a:bodyPr>
          <a:lstStyle/>
          <a:p>
            <a:r>
              <a:rPr lang="hu-HU" dirty="0" smtClean="0"/>
              <a:t>6. § (1) A közszolgáltatás során a közszolgáltató </a:t>
            </a:r>
            <a:r>
              <a:rPr lang="hu-HU" dirty="0" smtClean="0">
                <a:solidFill>
                  <a:schemeClr val="accent1"/>
                </a:solidFill>
              </a:rPr>
              <a:t>sormunka keretében időszakonként köteles elvégezni</a:t>
            </a:r>
          </a:p>
          <a:p>
            <a:pPr lvl="1"/>
            <a:r>
              <a:rPr lang="hu-HU" dirty="0" smtClean="0"/>
              <a:t>a) az égéstermék-elvezető ellenőrzését, szükség szerinti tisztítását,</a:t>
            </a:r>
          </a:p>
          <a:p>
            <a:pPr lvl="1"/>
            <a:r>
              <a:rPr lang="hu-HU" dirty="0" smtClean="0"/>
              <a:t>b) az égéstermék-elvezető műszaki felülvizsgálatát,</a:t>
            </a:r>
          </a:p>
          <a:p>
            <a:pPr lvl="1"/>
            <a:r>
              <a:rPr lang="hu-HU" dirty="0" smtClean="0"/>
              <a:t>c)–d) Hatályos: 2015.01.01-től</a:t>
            </a:r>
          </a:p>
          <a:p>
            <a:pPr lvl="1"/>
            <a:r>
              <a:rPr lang="hu-HU" dirty="0" smtClean="0"/>
              <a:t>e)a vonatkozó műszaki követelményeknek megfelelő szén-monoxid érzékelő felszerelésére és működtetésére vonatkozó kötelezettség teljesítésének, valamint az érzékelő működőképességének ellenőrzését.</a:t>
            </a:r>
          </a:p>
          <a:p>
            <a:r>
              <a:rPr lang="hu-HU" dirty="0" smtClean="0"/>
              <a:t>(2) A közszolgáltató a </a:t>
            </a:r>
            <a:r>
              <a:rPr lang="hu-HU" dirty="0" smtClean="0">
                <a:solidFill>
                  <a:schemeClr val="accent1"/>
                </a:solidFill>
              </a:rPr>
              <a:t>közszolgáltatás keretében elvégzi az </a:t>
            </a:r>
            <a:r>
              <a:rPr lang="hu-HU" dirty="0" smtClean="0"/>
              <a:t>ingatlan tulajdonosa által megrendelt </a:t>
            </a:r>
            <a:r>
              <a:rPr lang="hu-HU" dirty="0" smtClean="0">
                <a:solidFill>
                  <a:schemeClr val="accent1"/>
                </a:solidFill>
              </a:rPr>
              <a:t>égéstermék-elvezetővel kapcsolatos kötelező műszaki vizsgálatokat.</a:t>
            </a:r>
            <a:endParaRPr lang="hu-HU" dirty="0">
              <a:solidFill>
                <a:schemeClr val="accent1"/>
              </a:solidFill>
            </a:endParaRPr>
          </a:p>
        </p:txBody>
      </p:sp>
      <p:sp>
        <p:nvSpPr>
          <p:cNvPr id="6"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r>
              <a:rPr lang="hu-HU" sz="2300" dirty="0" smtClean="0">
                <a:solidFill>
                  <a:schemeClr val="accent1"/>
                </a:solidFill>
              </a:rPr>
              <a:t>9. § (1) </a:t>
            </a:r>
            <a:r>
              <a:rPr lang="hu-HU" sz="2300" dirty="0" smtClean="0"/>
              <a:t>Az ellátásért felelős önkormányzat által szervezett, e törvényben meghatározott </a:t>
            </a:r>
            <a:r>
              <a:rPr lang="hu-HU" sz="2300" dirty="0" smtClean="0">
                <a:solidFill>
                  <a:schemeClr val="accent1"/>
                </a:solidFill>
              </a:rPr>
              <a:t>közszolgáltatást az ingatlan használója köteles igénybe venni</a:t>
            </a:r>
            <a:r>
              <a:rPr lang="hu-HU" sz="2300" dirty="0" smtClean="0"/>
              <a:t>, ha</a:t>
            </a:r>
          </a:p>
          <a:p>
            <a:pPr lvl="1"/>
            <a:r>
              <a:rPr lang="hu-HU" sz="1900" dirty="0" smtClean="0"/>
              <a:t>a) olyan tüzelőberendezést üzemeltet, amely a </a:t>
            </a:r>
            <a:r>
              <a:rPr lang="hu-HU" sz="1900" dirty="0" smtClean="0">
                <a:solidFill>
                  <a:schemeClr val="accent1"/>
                </a:solidFill>
              </a:rPr>
              <a:t>hozzá tartozó vagy a hozzá csatlakoztatott</a:t>
            </a:r>
            <a:r>
              <a:rPr lang="hu-HU" sz="1900" dirty="0" smtClean="0"/>
              <a:t> égéstermék-elvezetővel van felszerelve, vagy ahhoz csatlakozik, vagy</a:t>
            </a:r>
          </a:p>
          <a:p>
            <a:pPr lvl="1"/>
            <a:r>
              <a:rPr lang="hu-HU" sz="1900" dirty="0" smtClean="0"/>
              <a:t>b) tartalék (biztonsági) égéstermék-elvezetőt tart fenn.</a:t>
            </a:r>
          </a:p>
          <a:p>
            <a:endParaRPr lang="hu-HU" dirty="0"/>
          </a:p>
        </p:txBody>
      </p:sp>
      <p:sp>
        <p:nvSpPr>
          <p:cNvPr id="4"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19256" cy="4997152"/>
          </a:xfrm>
        </p:spPr>
        <p:txBody>
          <a:bodyPr>
            <a:normAutofit fontScale="40000" lnSpcReduction="20000"/>
          </a:bodyPr>
          <a:lstStyle/>
          <a:p>
            <a:r>
              <a:rPr lang="hu-HU" sz="5800" dirty="0" smtClean="0">
                <a:solidFill>
                  <a:schemeClr val="accent1"/>
                </a:solidFill>
              </a:rPr>
              <a:t>9. § (2) Az ingatlan használója köteles</a:t>
            </a:r>
          </a:p>
          <a:p>
            <a:pPr lvl="1"/>
            <a:r>
              <a:rPr lang="hu-HU" sz="5400" dirty="0" smtClean="0"/>
              <a:t>a) </a:t>
            </a:r>
            <a:r>
              <a:rPr lang="hu-HU" sz="5400" dirty="0" err="1" smtClean="0"/>
              <a:t>a</a:t>
            </a:r>
            <a:r>
              <a:rPr lang="hu-HU" sz="5400" dirty="0" smtClean="0"/>
              <a:t> közszolgáltató 6. § (1) és (2) bekezdésében meghatározott feladatainak ellátását lehetővé tenni és az ehhez szükséges feltételeket biztosítani,</a:t>
            </a:r>
          </a:p>
          <a:p>
            <a:pPr lvl="1"/>
            <a:r>
              <a:rPr lang="hu-HU" sz="5400" dirty="0" smtClean="0"/>
              <a:t>c) a 7. § (2) bekezdésében meghatározott esetben az üzemeltetést azonnal befejezni és haladéktalanul intézkedni a szabálytalanság megszüntetésére, </a:t>
            </a:r>
          </a:p>
          <a:p>
            <a:pPr lvl="1"/>
            <a:r>
              <a:rPr lang="hu-HU" sz="5400" dirty="0" smtClean="0"/>
              <a:t>d) a c) pontba nem tartozó szabálytalanságot legkésőbb a következő ellenőrzés időpontjáig megszüntetni,</a:t>
            </a:r>
          </a:p>
          <a:p>
            <a:r>
              <a:rPr lang="hu-HU" sz="5800" dirty="0" smtClean="0">
                <a:solidFill>
                  <a:schemeClr val="accent1"/>
                </a:solidFill>
              </a:rPr>
              <a:t>(3) Az ingatlan tulajdonosa köteles</a:t>
            </a:r>
          </a:p>
          <a:p>
            <a:pPr lvl="1"/>
            <a:r>
              <a:rPr lang="hu-HU" sz="5400" dirty="0" smtClean="0"/>
              <a:t>a) </a:t>
            </a:r>
            <a:r>
              <a:rPr lang="hu-HU" sz="5400" dirty="0" err="1" smtClean="0"/>
              <a:t>a</a:t>
            </a:r>
            <a:r>
              <a:rPr lang="hu-HU" sz="5400" dirty="0" smtClean="0"/>
              <a:t> 6. § (2) bekezdésében meghatározott műszaki vizsgálatokat megrendelni, </a:t>
            </a:r>
          </a:p>
          <a:p>
            <a:pPr lvl="1"/>
            <a:r>
              <a:rPr lang="hu-HU" sz="5400" dirty="0" smtClean="0"/>
              <a:t>d) a (2) bekezdés c)–f) pontjában és az (5) bekezdésben meghatározott feladatok ellátásáról gondoskodni, ha az ingatlan használója ezt az előírt határidőn belül nem teszi meg.</a:t>
            </a:r>
          </a:p>
          <a:p>
            <a:endParaRPr lang="hu-HU" dirty="0" smtClean="0"/>
          </a:p>
        </p:txBody>
      </p:sp>
      <p:sp>
        <p:nvSpPr>
          <p:cNvPr id="4"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19256" cy="5069160"/>
          </a:xfrm>
        </p:spPr>
        <p:txBody>
          <a:bodyPr>
            <a:normAutofit fontScale="40000" lnSpcReduction="20000"/>
          </a:bodyPr>
          <a:lstStyle/>
          <a:p>
            <a:r>
              <a:rPr lang="hu-HU" sz="4800" dirty="0" smtClean="0">
                <a:solidFill>
                  <a:schemeClr val="accent1"/>
                </a:solidFill>
              </a:rPr>
              <a:t>9. § (5) A helyiség légterétől nem független, nyitott égésterű tüzelőberendezés üzemeltetése esetén</a:t>
            </a:r>
          </a:p>
          <a:p>
            <a:pPr lvl="1"/>
            <a:r>
              <a:rPr lang="hu-HU" sz="4500" dirty="0" smtClean="0"/>
              <a:t>a) </a:t>
            </a:r>
            <a:r>
              <a:rPr lang="hu-HU" sz="4500" dirty="0" err="1" smtClean="0"/>
              <a:t>a</a:t>
            </a:r>
            <a:r>
              <a:rPr lang="hu-HU" sz="4500" dirty="0" smtClean="0"/>
              <a:t> bölcsődei, óvodai vagy iskolai ellátás nyújtására szolgáló,</a:t>
            </a:r>
          </a:p>
          <a:p>
            <a:pPr lvl="1"/>
            <a:r>
              <a:rPr lang="hu-HU" sz="4500" dirty="0" smtClean="0"/>
              <a:t>b) a vendégéjszaka eltöltésére használt,</a:t>
            </a:r>
          </a:p>
          <a:p>
            <a:pPr lvl="1"/>
            <a:r>
              <a:rPr lang="hu-HU" sz="4500" dirty="0" smtClean="0"/>
              <a:t>c) a személyes gondoskodás keretébe tartozó szakosított ellátást nyújtó bentlakásos intézmény céljára szolgáló,</a:t>
            </a:r>
          </a:p>
          <a:p>
            <a:pPr lvl="1"/>
            <a:r>
              <a:rPr lang="hu-HU" sz="4500" dirty="0" smtClean="0"/>
              <a:t>d) a fekvőbeteg-gyógyintézeti ellátásra szolgáló,</a:t>
            </a:r>
          </a:p>
          <a:p>
            <a:pPr lvl="1"/>
            <a:r>
              <a:rPr lang="hu-HU" sz="4500" dirty="0" smtClean="0"/>
              <a:t>e) a zenés, táncos rendezvények működésének biztonságosabbá tételéről szóló kormányrendelet hatálya alá tartozó </a:t>
            </a:r>
          </a:p>
          <a:p>
            <a:r>
              <a:rPr lang="hu-HU" sz="4800" dirty="0" smtClean="0">
                <a:solidFill>
                  <a:schemeClr val="accent1"/>
                </a:solidFill>
              </a:rPr>
              <a:t>önálló rendeltetési egység használója a tüzelőberendezés helyiségében a vonatkozó műszaki követelményeknek megfelelő szén-monoxid-érzékelő berendezés felszerelésére és működtetésére köteles, amennyiben a tüzelőberendezés közösségi térben vagy vele légtér-összeköttetésben lévő helyiségekben van.</a:t>
            </a:r>
          </a:p>
          <a:p>
            <a:r>
              <a:rPr lang="hu-HU" sz="4800" dirty="0" smtClean="0">
                <a:solidFill>
                  <a:schemeClr val="accent1"/>
                </a:solidFill>
              </a:rPr>
              <a:t>(6) A helyiség légterétől nem független, nyitott égésterű tüzelőberendezéssel felszerelt, új építésű épület akkor vehető használatba, ha a tüzelőberendezés helyiségében jogszabályban meghatározott műszaki követelményeknek megfelelő szén-monoxid-érzékelő berendezést helyeztek el.</a:t>
            </a:r>
          </a:p>
          <a:p>
            <a:endParaRPr lang="hu-HU" dirty="0"/>
          </a:p>
        </p:txBody>
      </p:sp>
      <p:sp>
        <p:nvSpPr>
          <p:cNvPr id="4"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91264" cy="5069160"/>
          </a:xfrm>
        </p:spPr>
        <p:txBody>
          <a:bodyPr>
            <a:noAutofit/>
          </a:bodyPr>
          <a:lstStyle/>
          <a:p>
            <a:r>
              <a:rPr lang="hu-HU" sz="2300" dirty="0" smtClean="0">
                <a:solidFill>
                  <a:schemeClr val="accent1"/>
                </a:solidFill>
              </a:rPr>
              <a:t>12. § (2) tűzvédelmi hatóság</a:t>
            </a:r>
          </a:p>
          <a:p>
            <a:pPr lvl="1"/>
            <a:r>
              <a:rPr lang="hu-HU" sz="1900" dirty="0" smtClean="0"/>
              <a:t>a) folyamatosan vizsgálja</a:t>
            </a:r>
          </a:p>
          <a:p>
            <a:pPr lvl="2"/>
            <a:r>
              <a:rPr lang="hu-HU" sz="1900" dirty="0" err="1" smtClean="0"/>
              <a:t>aa</a:t>
            </a:r>
            <a:r>
              <a:rPr lang="hu-HU" sz="1900" dirty="0" smtClean="0"/>
              <a:t>) a közszolgáltatás minimális szakmai, személyi és tárgyi feltételeit,</a:t>
            </a:r>
          </a:p>
          <a:p>
            <a:pPr lvl="2"/>
            <a:r>
              <a:rPr lang="hu-HU" sz="1900" dirty="0" smtClean="0"/>
              <a:t>ab) a közszolgáltató tevékenységét,</a:t>
            </a:r>
          </a:p>
          <a:p>
            <a:pPr lvl="1"/>
            <a:r>
              <a:rPr lang="hu-HU" sz="1900" dirty="0" smtClean="0"/>
              <a:t>b) eljár a 7. § (2) bekezdésében meghatározott, hatáskörébe tartozó, élet- és vagyonbiztonság közvetlen veszélyeztetése esetén,</a:t>
            </a:r>
          </a:p>
          <a:p>
            <a:r>
              <a:rPr lang="hu-HU" sz="2300" dirty="0" smtClean="0">
                <a:solidFill>
                  <a:schemeClr val="accent1"/>
                </a:solidFill>
              </a:rPr>
              <a:t>(3) A tűzvédelmi hatóság</a:t>
            </a:r>
          </a:p>
          <a:p>
            <a:pPr lvl="1"/>
            <a:r>
              <a:rPr lang="hu-HU" sz="1900" dirty="0" smtClean="0"/>
              <a:t>a) eljár az égéstermék-elvezető szakszerűségét igazoló szakmai nyilatkozatok kiadására vonatkozó vitás ügyek esetében,</a:t>
            </a:r>
          </a:p>
          <a:p>
            <a:pPr lvl="1"/>
            <a:r>
              <a:rPr lang="hu-HU" sz="1900" dirty="0" smtClean="0"/>
              <a:t>b) felülvizsgálja felügyeleti szervként a panaszos által vitatott, a közszolgáltató által kiadott szakmai nyilatkozatok tartalmát.</a:t>
            </a:r>
          </a:p>
          <a:p>
            <a:endParaRPr lang="hu-HU" sz="2300" dirty="0" smtClean="0"/>
          </a:p>
          <a:p>
            <a:endParaRPr lang="hu-HU" sz="2300" dirty="0"/>
          </a:p>
        </p:txBody>
      </p:sp>
      <p:sp>
        <p:nvSpPr>
          <p:cNvPr id="4" name="Cím 1"/>
          <p:cNvSpPr>
            <a:spLocks noGrp="1"/>
          </p:cNvSpPr>
          <p:nvPr>
            <p:ph type="title"/>
          </p:nvPr>
        </p:nvSpPr>
        <p:spPr>
          <a:xfrm>
            <a:off x="457200" y="274638"/>
            <a:ext cx="8147248" cy="1143000"/>
          </a:xfrm>
        </p:spPr>
        <p:txBody>
          <a:bodyPr>
            <a:normAutofit/>
          </a:bodyPr>
          <a:lstStyle/>
          <a:p>
            <a:r>
              <a:rPr lang="hu-HU" sz="3200" b="1" dirty="0" smtClean="0"/>
              <a:t>2012. évi XC. törvény a kéményseprő-ipari közszolgáltatásról </a:t>
            </a:r>
            <a:endParaRPr lang="hu-HU"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ka">
  <a:themeElements>
    <a:clrScheme name="Tec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333</TotalTime>
  <Words>2554</Words>
  <Application>Microsoft Office PowerPoint</Application>
  <PresentationFormat>Diavetítés a képernyőre (4:3 oldalarány)</PresentationFormat>
  <Paragraphs>203</Paragraphs>
  <Slides>25</Slides>
  <Notes>0</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25</vt:i4>
      </vt:variant>
    </vt:vector>
  </HeadingPairs>
  <TitlesOfParts>
    <vt:vector size="27" baseType="lpstr">
      <vt:lpstr>Technika</vt:lpstr>
      <vt:lpstr>Acrobat Document</vt:lpstr>
      <vt:lpstr>A kéményseprő-ipar megújult jogi és műszaki szabályozása, kapcsolódása a (G)MBSZ-hez</vt:lpstr>
      <vt:lpstr>Bemutatkozik a Borsodi Kéményseprő Kft.</vt:lpstr>
      <vt:lpstr>[Folyamatosan] változó jogszabályi környezet</vt:lpstr>
      <vt:lpstr>2012. évi XC. törvény a kéményseprő-ipari közszolgáltatásról </vt:lpstr>
      <vt:lpstr>2012. évi XC. törvény a kéményseprő-ipari közszolgáltatásról </vt:lpstr>
      <vt:lpstr>2012. évi XC. törvény a kéményseprő-ipari közszolgáltatásról </vt:lpstr>
      <vt:lpstr>2012. évi XC. törvény a kéményseprő-ipari közszolgáltatásról </vt:lpstr>
      <vt:lpstr>2012. évi XC. törvény a kéményseprő-ipari közszolgáltatásról </vt:lpstr>
      <vt:lpstr>2012. évi XC. törvény a kéményseprő-ipari közszolgáltatásról </vt:lpstr>
      <vt:lpstr>2012. évi XC. törvény a kéményseprő-ipari közszolgáltatásról </vt:lpstr>
      <vt:lpstr>347/2012. (XII. 11.) Korm. rendelet a kéményseprő-ipari közszolgáltatásról szóló törvény végrehajtásáról</vt:lpstr>
      <vt:lpstr>347/2012. (XII. 11.) Korm. rendelet a kéményseprő-ipari közszolgáltatásról szóló törvény végrehajtásáról</vt:lpstr>
      <vt:lpstr>63/2012. (XII. 11.) BM rendelet a kéményseprő-ipari közszolgáltatás ellátásának szakmai szabályairól</vt:lpstr>
      <vt:lpstr>63/2012. (XII. 11.) BM rendelet a kéményseprő-ipari közszolgáltatás ellátásának szakmai szabályairól</vt:lpstr>
      <vt:lpstr>63/2012. (XII. 11.) BM rendelet a kéményseprő-ipari közszolgáltatás ellátásának szakmai szabályairól</vt:lpstr>
      <vt:lpstr>16. dia</vt:lpstr>
      <vt:lpstr>17. dia</vt:lpstr>
      <vt:lpstr>11/2013. (III. 21.) NGM rendelet a gáz csatlakozóvezetékekre, a felhasználói berendezésekre, a telephelyi vezetékekre vonatkozó műszaki biztonsági előírásokról és az ezekkel összefüggő hatósági feladatokról</vt:lpstr>
      <vt:lpstr>11/2013. (III. 21.) NGM rendelet a gáz csatlakozóvezetékekre, a felhasználói berendezésekre, a telephelyi vezetékekre vonatkozó műszaki biztonsági előírásokról és az ezekkel összefüggő hatósági feladatokról</vt:lpstr>
      <vt:lpstr>11/2013. (III. 21.) NGM rendelet a gáz csatlakozóvezetékekre, a felhasználói berendezésekre, a telephelyi vezetékekre vonatkozó műszaki biztonsági előírásokról és az ezekkel összefüggő hatósági feladatokról</vt:lpstr>
      <vt:lpstr>A kéményseprő-ipari jogszabályok és a (G)MBSZ kapcsolata</vt:lpstr>
      <vt:lpstr>312/2012. (XI. 8.) Korm. rendelet az építésügyi és építésfelügyeleti hatósági eljárásokról és ellenőrzésekről, valamint az építésügyi hatósági szolgáltatásról</vt:lpstr>
      <vt:lpstr>TIGÁZ-DSO Kft.</vt:lpstr>
      <vt:lpstr>Balesetek/tragédiák tapasztalatai</vt:lpstr>
      <vt:lpstr>25.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kéményseprő-ipar megújult jogi és műszaki szabályozása, kapcsolódása a (G)MBSZ-hez</dc:title>
  <dc:creator>Felhasználó</dc:creator>
  <cp:lastModifiedBy>Felhasználó</cp:lastModifiedBy>
  <cp:revision>37</cp:revision>
  <dcterms:created xsi:type="dcterms:W3CDTF">2013-11-26T03:50:47Z</dcterms:created>
  <dcterms:modified xsi:type="dcterms:W3CDTF">2013-11-26T14:02:44Z</dcterms:modified>
</cp:coreProperties>
</file>