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7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402" r:id="rId2"/>
    <p:sldId id="447" r:id="rId3"/>
    <p:sldId id="579" r:id="rId4"/>
    <p:sldId id="598" r:id="rId5"/>
    <p:sldId id="578" r:id="rId6"/>
    <p:sldId id="483" r:id="rId7"/>
    <p:sldId id="484" r:id="rId8"/>
    <p:sldId id="591" r:id="rId9"/>
    <p:sldId id="485" r:id="rId10"/>
    <p:sldId id="592" r:id="rId11"/>
    <p:sldId id="512" r:id="rId12"/>
    <p:sldId id="513" r:id="rId13"/>
    <p:sldId id="599" r:id="rId14"/>
    <p:sldId id="629" r:id="rId15"/>
    <p:sldId id="587" r:id="rId16"/>
    <p:sldId id="552" r:id="rId17"/>
    <p:sldId id="542" r:id="rId18"/>
    <p:sldId id="608" r:id="rId19"/>
    <p:sldId id="537" r:id="rId20"/>
    <p:sldId id="536" r:id="rId21"/>
    <p:sldId id="499" r:id="rId22"/>
    <p:sldId id="602" r:id="rId23"/>
    <p:sldId id="603" r:id="rId24"/>
    <p:sldId id="582" r:id="rId25"/>
    <p:sldId id="630" r:id="rId26"/>
    <p:sldId id="507" r:id="rId27"/>
    <p:sldId id="588" r:id="rId28"/>
    <p:sldId id="589" r:id="rId29"/>
    <p:sldId id="590" r:id="rId30"/>
    <p:sldId id="628" r:id="rId31"/>
    <p:sldId id="593" r:id="rId32"/>
    <p:sldId id="594" r:id="rId33"/>
    <p:sldId id="569" r:id="rId34"/>
    <p:sldId id="627" r:id="rId35"/>
    <p:sldId id="595" r:id="rId36"/>
    <p:sldId id="568" r:id="rId37"/>
    <p:sldId id="576" r:id="rId38"/>
    <p:sldId id="570" r:id="rId39"/>
    <p:sldId id="610" r:id="rId40"/>
    <p:sldId id="609" r:id="rId41"/>
    <p:sldId id="611" r:id="rId42"/>
    <p:sldId id="614" r:id="rId43"/>
    <p:sldId id="613" r:id="rId44"/>
    <p:sldId id="596" r:id="rId45"/>
    <p:sldId id="615" r:id="rId46"/>
    <p:sldId id="616" r:id="rId47"/>
    <p:sldId id="622" r:id="rId48"/>
    <p:sldId id="612" r:id="rId49"/>
    <p:sldId id="617" r:id="rId50"/>
    <p:sldId id="618" r:id="rId51"/>
    <p:sldId id="619" r:id="rId52"/>
    <p:sldId id="620" r:id="rId53"/>
    <p:sldId id="621" r:id="rId54"/>
    <p:sldId id="605" r:id="rId55"/>
    <p:sldId id="623" r:id="rId56"/>
    <p:sldId id="624" r:id="rId57"/>
    <p:sldId id="625" r:id="rId58"/>
    <p:sldId id="626" r:id="rId59"/>
    <p:sldId id="575" r:id="rId60"/>
    <p:sldId id="567" r:id="rId61"/>
    <p:sldId id="566" r:id="rId62"/>
  </p:sldIdLst>
  <p:sldSz cx="9144000" cy="6858000" type="screen4x3"/>
  <p:notesSz cx="6811963" cy="99425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400"/>
    <a:srgbClr val="0000FF"/>
    <a:srgbClr val="990033"/>
    <a:srgbClr val="CC0000"/>
    <a:srgbClr val="000000"/>
    <a:srgbClr val="339966"/>
    <a:srgbClr val="FF0066"/>
    <a:srgbClr val="CC00FF"/>
    <a:srgbClr val="99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853" autoAdjust="0"/>
    <p:restoredTop sz="94660"/>
  </p:normalViewPr>
  <p:slideViewPr>
    <p:cSldViewPr>
      <p:cViewPr>
        <p:scale>
          <a:sx n="66" d="100"/>
          <a:sy n="66" d="100"/>
        </p:scale>
        <p:origin x="-174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01600" h="101600"/>
            </a:sp3d>
          </c:spPr>
          <c:invertIfNegative val="0"/>
          <c:dLbls>
            <c:txPr>
              <a:bodyPr/>
              <a:lstStyle/>
              <a:p>
                <a:pPr>
                  <a:defRPr sz="24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Munka1!$B$2:$B$13</c:f>
              <c:numCache>
                <c:formatCode>0</c:formatCode>
                <c:ptCount val="12"/>
                <c:pt idx="0">
                  <c:v>18</c:v>
                </c:pt>
                <c:pt idx="1">
                  <c:v>24</c:v>
                </c:pt>
                <c:pt idx="2">
                  <c:v>26</c:v>
                </c:pt>
                <c:pt idx="3">
                  <c:v>34</c:v>
                </c:pt>
                <c:pt idx="4">
                  <c:v>43</c:v>
                </c:pt>
                <c:pt idx="5">
                  <c:v>55</c:v>
                </c:pt>
                <c:pt idx="6">
                  <c:v>61</c:v>
                </c:pt>
                <c:pt idx="7">
                  <c:v>79</c:v>
                </c:pt>
                <c:pt idx="8">
                  <c:v>90</c:v>
                </c:pt>
                <c:pt idx="9">
                  <c:v>95</c:v>
                </c:pt>
                <c:pt idx="10">
                  <c:v>107</c:v>
                </c:pt>
                <c:pt idx="11">
                  <c:v>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5744128"/>
        <c:axId val="115750016"/>
      </c:barChart>
      <c:catAx>
        <c:axId val="11574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5750016"/>
        <c:crosses val="autoZero"/>
        <c:auto val="1"/>
        <c:lblAlgn val="ctr"/>
        <c:lblOffset val="100"/>
        <c:noMultiLvlLbl val="0"/>
      </c:catAx>
      <c:valAx>
        <c:axId val="11575001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115744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téli csúcs</c:v>
                </c:pt>
              </c:strCache>
            </c:strRef>
          </c:tx>
          <c:spPr>
            <a:pattFill prst="smCheck">
              <a:fgClr>
                <a:srgbClr val="0000FF"/>
              </a:fgClr>
              <a:bgClr>
                <a:schemeClr val="bg1"/>
              </a:bgClr>
            </a:pattFill>
            <a:ln w="12700">
              <a:solidFill>
                <a:srgbClr val="0000FF"/>
              </a:solidFill>
            </a:ln>
            <a:scene3d>
              <a:camera prst="orthographicFront"/>
              <a:lightRig rig="threePt" dir="t"/>
            </a:scene3d>
            <a:sp3d>
              <a:bevelT w="101600" h="101600"/>
            </a:sp3d>
          </c:spPr>
          <c:invertIfNegative val="0"/>
          <c:dLbls>
            <c:spPr>
              <a:solidFill>
                <a:srgbClr val="FFFFCC"/>
              </a:solidFill>
            </c:spPr>
            <c:txPr>
              <a:bodyPr rot="-5400000" vert="horz"/>
              <a:lstStyle/>
              <a:p>
                <a:pPr>
                  <a:defRPr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Munka1!$A$2:$A$10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2015*</c:v>
                </c:pt>
              </c:strCache>
            </c:strRef>
          </c:cat>
          <c:val>
            <c:numRef>
              <c:f>Munka1!$B$2:$B$10</c:f>
              <c:numCache>
                <c:formatCode>General</c:formatCode>
                <c:ptCount val="9"/>
                <c:pt idx="0">
                  <c:v>6605</c:v>
                </c:pt>
                <c:pt idx="1">
                  <c:v>6388</c:v>
                </c:pt>
                <c:pt idx="2">
                  <c:v>6380</c:v>
                </c:pt>
                <c:pt idx="3">
                  <c:v>6560</c:v>
                </c:pt>
                <c:pt idx="4">
                  <c:v>6492</c:v>
                </c:pt>
                <c:pt idx="5">
                  <c:v>6463</c:v>
                </c:pt>
                <c:pt idx="6">
                  <c:v>6307</c:v>
                </c:pt>
                <c:pt idx="7">
                  <c:v>6461</c:v>
                </c:pt>
                <c:pt idx="8">
                  <c:v>6447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nyári csúcs</c:v>
                </c:pt>
              </c:strCache>
            </c:strRef>
          </c:tx>
          <c:spPr>
            <a:pattFill prst="smCheck">
              <a:fgClr>
                <a:srgbClr val="FF0000"/>
              </a:fgClr>
              <a:bgClr>
                <a:schemeClr val="bg1"/>
              </a:bgClr>
            </a:pattFill>
            <a:ln w="127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01600" h="101600"/>
            </a:sp3d>
          </c:spPr>
          <c:invertIfNegative val="0"/>
          <c:dLbls>
            <c:spPr>
              <a:solidFill>
                <a:srgbClr val="FFFFCC"/>
              </a:solidFill>
            </c:spPr>
            <c:txPr>
              <a:bodyPr rot="-5400000" vert="horz"/>
              <a:lstStyle/>
              <a:p>
                <a:pPr>
                  <a:defRPr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Munka1!$A$2:$A$10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2015*</c:v>
                </c:pt>
              </c:strCache>
            </c:strRef>
          </c:cat>
          <c:val>
            <c:numRef>
              <c:f>Munka1!$C$2:$C$10</c:f>
              <c:numCache>
                <c:formatCode>General</c:formatCode>
                <c:ptCount val="9"/>
                <c:pt idx="0">
                  <c:v>6320</c:v>
                </c:pt>
                <c:pt idx="1">
                  <c:v>6252</c:v>
                </c:pt>
                <c:pt idx="2">
                  <c:v>5894</c:v>
                </c:pt>
                <c:pt idx="3">
                  <c:v>6232</c:v>
                </c:pt>
                <c:pt idx="4">
                  <c:v>6212</c:v>
                </c:pt>
                <c:pt idx="5">
                  <c:v>6288</c:v>
                </c:pt>
                <c:pt idx="6">
                  <c:v>6193</c:v>
                </c:pt>
                <c:pt idx="7">
                  <c:v>6050</c:v>
                </c:pt>
                <c:pt idx="8">
                  <c:v>6456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"/>
        <c:axId val="133214208"/>
        <c:axId val="133215744"/>
      </c:barChart>
      <c:catAx>
        <c:axId val="1332142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3215744"/>
        <c:crosses val="autoZero"/>
        <c:auto val="1"/>
        <c:lblAlgn val="ctr"/>
        <c:lblOffset val="100"/>
        <c:noMultiLvlLbl val="0"/>
      </c:catAx>
      <c:valAx>
        <c:axId val="133215744"/>
        <c:scaling>
          <c:orientation val="minMax"/>
          <c:max val="7000"/>
          <c:min val="5000"/>
        </c:scaling>
        <c:delete val="0"/>
        <c:axPos val="l"/>
        <c:majorGridlines/>
        <c:numFmt formatCode="General" sourceLinked="1"/>
        <c:majorTickMark val="out"/>
        <c:minorTickMark val="out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3214208"/>
        <c:crosses val="autoZero"/>
        <c:crossBetween val="between"/>
        <c:majorUnit val="500"/>
        <c:minorUnit val="100"/>
      </c:valAx>
      <c:spPr>
        <a:solidFill>
          <a:srgbClr val="FFFFCC"/>
        </a:solidFill>
        <a:ln w="19050">
          <a:solidFill>
            <a:schemeClr val="tx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20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277777777777777E-2"/>
          <c:y val="3.560364109476457E-2"/>
          <c:w val="0.96944444444444444"/>
          <c:h val="0.899394712501823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 rot="-5400000" vert="horz"/>
              <a:lstStyle/>
              <a:p>
                <a:pPr>
                  <a:defRPr sz="28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Munka1!$A$2:$A$11</c:f>
              <c:strCache>
                <c:ptCount val="10"/>
                <c:pt idx="0">
                  <c:v>BT</c:v>
                </c:pt>
                <c:pt idx="1">
                  <c:v>hiányok</c:v>
                </c:pt>
                <c:pt idx="2">
                  <c:v>RT</c:v>
                </c:pt>
                <c:pt idx="3">
                  <c:v>javítások</c:v>
                </c:pt>
                <c:pt idx="4">
                  <c:v>TIT</c:v>
                </c:pt>
                <c:pt idx="5">
                  <c:v>rendszer</c:v>
                </c:pt>
                <c:pt idx="6">
                  <c:v>biztonság</c:v>
                </c:pt>
                <c:pt idx="7">
                  <c:v>terhelés</c:v>
                </c:pt>
                <c:pt idx="8">
                  <c:v>várható</c:v>
                </c:pt>
                <c:pt idx="9">
                  <c:v>import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8500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Sorozat 2</c:v>
                </c:pt>
              </c:strCache>
            </c:strRef>
          </c:tx>
          <c:spPr>
            <a:noFill/>
          </c:spPr>
          <c:invertIfNegative val="0"/>
          <c:cat>
            <c:strRef>
              <c:f>Munka1!$A$2:$A$11</c:f>
              <c:strCache>
                <c:ptCount val="10"/>
                <c:pt idx="0">
                  <c:v>BT</c:v>
                </c:pt>
                <c:pt idx="1">
                  <c:v>hiányok</c:v>
                </c:pt>
                <c:pt idx="2">
                  <c:v>RT</c:v>
                </c:pt>
                <c:pt idx="3">
                  <c:v>javítások</c:v>
                </c:pt>
                <c:pt idx="4">
                  <c:v>TIT</c:v>
                </c:pt>
                <c:pt idx="5">
                  <c:v>rendszer</c:v>
                </c:pt>
                <c:pt idx="6">
                  <c:v>biztonság</c:v>
                </c:pt>
                <c:pt idx="7">
                  <c:v>terhelés</c:v>
                </c:pt>
                <c:pt idx="8">
                  <c:v>várható</c:v>
                </c:pt>
                <c:pt idx="9">
                  <c:v>import</c:v>
                </c:pt>
              </c:strCache>
            </c:strRef>
          </c:cat>
          <c:val>
            <c:numRef>
              <c:f>Munka1!$C$2:$C$11</c:f>
              <c:numCache>
                <c:formatCode>General</c:formatCode>
                <c:ptCount val="10"/>
                <c:pt idx="1">
                  <c:v>6500</c:v>
                </c:pt>
                <c:pt idx="3">
                  <c:v>6000</c:v>
                </c:pt>
                <c:pt idx="5">
                  <c:v>5200</c:v>
                </c:pt>
                <c:pt idx="6">
                  <c:v>4770</c:v>
                </c:pt>
                <c:pt idx="9">
                  <c:v>4770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VH</c:v>
                </c:pt>
              </c:strCache>
            </c:strRef>
          </c:tx>
          <c:spPr>
            <a:solidFill>
              <a:srgbClr val="D60093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Munka1!$A$2:$A$11</c:f>
              <c:strCache>
                <c:ptCount val="10"/>
                <c:pt idx="0">
                  <c:v>BT</c:v>
                </c:pt>
                <c:pt idx="1">
                  <c:v>hiányok</c:v>
                </c:pt>
                <c:pt idx="2">
                  <c:v>RT</c:v>
                </c:pt>
                <c:pt idx="3">
                  <c:v>javítások</c:v>
                </c:pt>
                <c:pt idx="4">
                  <c:v>TIT</c:v>
                </c:pt>
                <c:pt idx="5">
                  <c:v>rendszer</c:v>
                </c:pt>
                <c:pt idx="6">
                  <c:v>biztonság</c:v>
                </c:pt>
                <c:pt idx="7">
                  <c:v>terhelés</c:v>
                </c:pt>
                <c:pt idx="8">
                  <c:v>várható</c:v>
                </c:pt>
                <c:pt idx="9">
                  <c:v>import</c:v>
                </c:pt>
              </c:strCache>
            </c:strRef>
          </c:cat>
          <c:val>
            <c:numRef>
              <c:f>Munka1!$D$2:$D$11</c:f>
              <c:numCache>
                <c:formatCode>General</c:formatCode>
                <c:ptCount val="10"/>
                <c:pt idx="1">
                  <c:v>700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ÁH</c:v>
                </c:pt>
              </c:strCache>
            </c:strRef>
          </c:tx>
          <c:spPr>
            <a:solidFill>
              <a:srgbClr val="FF0066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Munka1!$A$2:$A$11</c:f>
              <c:strCache>
                <c:ptCount val="10"/>
                <c:pt idx="0">
                  <c:v>BT</c:v>
                </c:pt>
                <c:pt idx="1">
                  <c:v>hiányok</c:v>
                </c:pt>
                <c:pt idx="2">
                  <c:v>RT</c:v>
                </c:pt>
                <c:pt idx="3">
                  <c:v>javítások</c:v>
                </c:pt>
                <c:pt idx="4">
                  <c:v>TIT</c:v>
                </c:pt>
                <c:pt idx="5">
                  <c:v>rendszer</c:v>
                </c:pt>
                <c:pt idx="6">
                  <c:v>biztonság</c:v>
                </c:pt>
                <c:pt idx="7">
                  <c:v>terhelés</c:v>
                </c:pt>
                <c:pt idx="8">
                  <c:v>várható</c:v>
                </c:pt>
                <c:pt idx="9">
                  <c:v>import</c:v>
                </c:pt>
              </c:strCache>
            </c:strRef>
          </c:cat>
          <c:val>
            <c:numRef>
              <c:f>Munka1!$E$2:$E$11</c:f>
              <c:numCache>
                <c:formatCode>General</c:formatCode>
                <c:ptCount val="10"/>
                <c:pt idx="1">
                  <c:v>1300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Oszlop1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 rot="-5400000" vert="horz"/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Munka1!$A$2:$A$11</c:f>
              <c:strCache>
                <c:ptCount val="10"/>
                <c:pt idx="0">
                  <c:v>BT</c:v>
                </c:pt>
                <c:pt idx="1">
                  <c:v>hiányok</c:v>
                </c:pt>
                <c:pt idx="2">
                  <c:v>RT</c:v>
                </c:pt>
                <c:pt idx="3">
                  <c:v>javítások</c:v>
                </c:pt>
                <c:pt idx="4">
                  <c:v>TIT</c:v>
                </c:pt>
                <c:pt idx="5">
                  <c:v>rendszer</c:v>
                </c:pt>
                <c:pt idx="6">
                  <c:v>biztonság</c:v>
                </c:pt>
                <c:pt idx="7">
                  <c:v>terhelés</c:v>
                </c:pt>
                <c:pt idx="8">
                  <c:v>várható</c:v>
                </c:pt>
                <c:pt idx="9">
                  <c:v>import</c:v>
                </c:pt>
              </c:strCache>
            </c:strRef>
          </c:cat>
          <c:val>
            <c:numRef>
              <c:f>Munka1!$F$2:$F$11</c:f>
              <c:numCache>
                <c:formatCode>General</c:formatCode>
                <c:ptCount val="10"/>
                <c:pt idx="2">
                  <c:v>6500</c:v>
                </c:pt>
              </c:numCache>
            </c:numRef>
          </c:val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TMK</c:v>
                </c:pt>
              </c:strCache>
            </c:strRef>
          </c:tx>
          <c:spPr>
            <a:solidFill>
              <a:srgbClr val="AC75D5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cat>
            <c:strRef>
              <c:f>Munka1!$A$2:$A$11</c:f>
              <c:strCache>
                <c:ptCount val="10"/>
                <c:pt idx="0">
                  <c:v>BT</c:v>
                </c:pt>
                <c:pt idx="1">
                  <c:v>hiányok</c:v>
                </c:pt>
                <c:pt idx="2">
                  <c:v>RT</c:v>
                </c:pt>
                <c:pt idx="3">
                  <c:v>javítások</c:v>
                </c:pt>
                <c:pt idx="4">
                  <c:v>TIT</c:v>
                </c:pt>
                <c:pt idx="5">
                  <c:v>rendszer</c:v>
                </c:pt>
                <c:pt idx="6">
                  <c:v>biztonság</c:v>
                </c:pt>
                <c:pt idx="7">
                  <c:v>terhelés</c:v>
                </c:pt>
                <c:pt idx="8">
                  <c:v>várható</c:v>
                </c:pt>
                <c:pt idx="9">
                  <c:v>import</c:v>
                </c:pt>
              </c:strCache>
            </c:strRef>
          </c:cat>
          <c:val>
            <c:numRef>
              <c:f>Munka1!$G$2:$G$11</c:f>
              <c:numCache>
                <c:formatCode>General</c:formatCode>
                <c:ptCount val="10"/>
                <c:pt idx="3">
                  <c:v>350</c:v>
                </c:pt>
              </c:numCache>
            </c:numRef>
          </c:val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KK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cat>
            <c:strRef>
              <c:f>Munka1!$A$2:$A$11</c:f>
              <c:strCache>
                <c:ptCount val="10"/>
                <c:pt idx="0">
                  <c:v>BT</c:v>
                </c:pt>
                <c:pt idx="1">
                  <c:v>hiányok</c:v>
                </c:pt>
                <c:pt idx="2">
                  <c:v>RT</c:v>
                </c:pt>
                <c:pt idx="3">
                  <c:v>javítások</c:v>
                </c:pt>
                <c:pt idx="4">
                  <c:v>TIT</c:v>
                </c:pt>
                <c:pt idx="5">
                  <c:v>rendszer</c:v>
                </c:pt>
                <c:pt idx="6">
                  <c:v>biztonság</c:v>
                </c:pt>
                <c:pt idx="7">
                  <c:v>terhelés</c:v>
                </c:pt>
                <c:pt idx="8">
                  <c:v>várható</c:v>
                </c:pt>
                <c:pt idx="9">
                  <c:v>import</c:v>
                </c:pt>
              </c:strCache>
            </c:strRef>
          </c:cat>
          <c:val>
            <c:numRef>
              <c:f>Munka1!$H$2:$H$11</c:f>
              <c:numCache>
                <c:formatCode>General</c:formatCode>
                <c:ptCount val="10"/>
                <c:pt idx="3">
                  <c:v>150</c:v>
                </c:pt>
              </c:numCache>
            </c:numRef>
          </c:val>
        </c:ser>
        <c:ser>
          <c:idx val="7"/>
          <c:order val="7"/>
          <c:tx>
            <c:strRef>
              <c:f>Munka1!$I$1</c:f>
              <c:strCache>
                <c:ptCount val="1"/>
                <c:pt idx="0">
                  <c:v>Oszlop4</c:v>
                </c:pt>
              </c:strCache>
            </c:strRef>
          </c:tx>
          <c:spPr>
            <a:solidFill>
              <a:srgbClr val="0000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 rot="-5400000" vert="horz"/>
              <a:lstStyle/>
              <a:p>
                <a:pPr>
                  <a:defRPr sz="24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Munka1!$A$2:$A$11</c:f>
              <c:strCache>
                <c:ptCount val="10"/>
                <c:pt idx="0">
                  <c:v>BT</c:v>
                </c:pt>
                <c:pt idx="1">
                  <c:v>hiányok</c:v>
                </c:pt>
                <c:pt idx="2">
                  <c:v>RT</c:v>
                </c:pt>
                <c:pt idx="3">
                  <c:v>javítások</c:v>
                </c:pt>
                <c:pt idx="4">
                  <c:v>TIT</c:v>
                </c:pt>
                <c:pt idx="5">
                  <c:v>rendszer</c:v>
                </c:pt>
                <c:pt idx="6">
                  <c:v>biztonság</c:v>
                </c:pt>
                <c:pt idx="7">
                  <c:v>terhelés</c:v>
                </c:pt>
                <c:pt idx="8">
                  <c:v>várható</c:v>
                </c:pt>
                <c:pt idx="9">
                  <c:v>import</c:v>
                </c:pt>
              </c:strCache>
            </c:strRef>
          </c:cat>
          <c:val>
            <c:numRef>
              <c:f>Munka1!$I$2:$I$11</c:f>
              <c:numCache>
                <c:formatCode>General</c:formatCode>
                <c:ptCount val="10"/>
                <c:pt idx="4">
                  <c:v>6000</c:v>
                </c:pt>
              </c:numCache>
            </c:numRef>
          </c:val>
        </c:ser>
        <c:ser>
          <c:idx val="8"/>
          <c:order val="8"/>
          <c:tx>
            <c:strRef>
              <c:f>Munka1!$J$1</c:f>
              <c:strCache>
                <c:ptCount val="1"/>
                <c:pt idx="0">
                  <c:v>primer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Munka1!$A$2:$A$11</c:f>
              <c:strCache>
                <c:ptCount val="10"/>
                <c:pt idx="0">
                  <c:v>BT</c:v>
                </c:pt>
                <c:pt idx="1">
                  <c:v>hiányok</c:v>
                </c:pt>
                <c:pt idx="2">
                  <c:v>RT</c:v>
                </c:pt>
                <c:pt idx="3">
                  <c:v>javítások</c:v>
                </c:pt>
                <c:pt idx="4">
                  <c:v>TIT</c:v>
                </c:pt>
                <c:pt idx="5">
                  <c:v>rendszer</c:v>
                </c:pt>
                <c:pt idx="6">
                  <c:v>biztonság</c:v>
                </c:pt>
                <c:pt idx="7">
                  <c:v>terhelés</c:v>
                </c:pt>
                <c:pt idx="8">
                  <c:v>várható</c:v>
                </c:pt>
                <c:pt idx="9">
                  <c:v>import</c:v>
                </c:pt>
              </c:strCache>
            </c:strRef>
          </c:cat>
          <c:val>
            <c:numRef>
              <c:f>Munka1!$J$2:$J$11</c:f>
              <c:numCache>
                <c:formatCode>General</c:formatCode>
                <c:ptCount val="10"/>
                <c:pt idx="5">
                  <c:v>28</c:v>
                </c:pt>
              </c:numCache>
            </c:numRef>
          </c:val>
        </c:ser>
        <c:ser>
          <c:idx val="9"/>
          <c:order val="9"/>
          <c:tx>
            <c:strRef>
              <c:f>Munka1!$K$1</c:f>
              <c:strCache>
                <c:ptCount val="1"/>
                <c:pt idx="0">
                  <c:v>szekunder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cat>
            <c:strRef>
              <c:f>Munka1!$A$2:$A$11</c:f>
              <c:strCache>
                <c:ptCount val="10"/>
                <c:pt idx="0">
                  <c:v>BT</c:v>
                </c:pt>
                <c:pt idx="1">
                  <c:v>hiányok</c:v>
                </c:pt>
                <c:pt idx="2">
                  <c:v>RT</c:v>
                </c:pt>
                <c:pt idx="3">
                  <c:v>javítások</c:v>
                </c:pt>
                <c:pt idx="4">
                  <c:v>TIT</c:v>
                </c:pt>
                <c:pt idx="5">
                  <c:v>rendszer</c:v>
                </c:pt>
                <c:pt idx="6">
                  <c:v>biztonság</c:v>
                </c:pt>
                <c:pt idx="7">
                  <c:v>terhelés</c:v>
                </c:pt>
                <c:pt idx="8">
                  <c:v>várható</c:v>
                </c:pt>
                <c:pt idx="9">
                  <c:v>import</c:v>
                </c:pt>
              </c:strCache>
            </c:strRef>
          </c:cat>
          <c:val>
            <c:numRef>
              <c:f>Munka1!$K$2:$K$11</c:f>
              <c:numCache>
                <c:formatCode>General</c:formatCode>
                <c:ptCount val="10"/>
                <c:pt idx="5">
                  <c:v>272</c:v>
                </c:pt>
              </c:numCache>
            </c:numRef>
          </c:val>
        </c:ser>
        <c:ser>
          <c:idx val="10"/>
          <c:order val="10"/>
          <c:tx>
            <c:strRef>
              <c:f>Munka1!$L$1</c:f>
              <c:strCache>
                <c:ptCount val="1"/>
                <c:pt idx="0">
                  <c:v>perces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cat>
            <c:strRef>
              <c:f>Munka1!$A$2:$A$11</c:f>
              <c:strCache>
                <c:ptCount val="10"/>
                <c:pt idx="0">
                  <c:v>BT</c:v>
                </c:pt>
                <c:pt idx="1">
                  <c:v>hiányok</c:v>
                </c:pt>
                <c:pt idx="2">
                  <c:v>RT</c:v>
                </c:pt>
                <c:pt idx="3">
                  <c:v>javítások</c:v>
                </c:pt>
                <c:pt idx="4">
                  <c:v>TIT</c:v>
                </c:pt>
                <c:pt idx="5">
                  <c:v>rendszer</c:v>
                </c:pt>
                <c:pt idx="6">
                  <c:v>biztonság</c:v>
                </c:pt>
                <c:pt idx="7">
                  <c:v>terhelés</c:v>
                </c:pt>
                <c:pt idx="8">
                  <c:v>várható</c:v>
                </c:pt>
                <c:pt idx="9">
                  <c:v>import</c:v>
                </c:pt>
              </c:strCache>
            </c:strRef>
          </c:cat>
          <c:val>
            <c:numRef>
              <c:f>Munka1!$L$2:$L$11</c:f>
              <c:numCache>
                <c:formatCode>General</c:formatCode>
                <c:ptCount val="10"/>
                <c:pt idx="5">
                  <c:v>500</c:v>
                </c:pt>
              </c:numCache>
            </c:numRef>
          </c:val>
        </c:ser>
        <c:ser>
          <c:idx val="11"/>
          <c:order val="11"/>
          <c:tx>
            <c:strRef>
              <c:f>Munka1!$M$1</c:f>
              <c:strCache>
                <c:ptCount val="1"/>
                <c:pt idx="0">
                  <c:v>tartalék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Munka1!$A$2:$A$11</c:f>
              <c:strCache>
                <c:ptCount val="10"/>
                <c:pt idx="0">
                  <c:v>BT</c:v>
                </c:pt>
                <c:pt idx="1">
                  <c:v>hiányok</c:v>
                </c:pt>
                <c:pt idx="2">
                  <c:v>RT</c:v>
                </c:pt>
                <c:pt idx="3">
                  <c:v>javítások</c:v>
                </c:pt>
                <c:pt idx="4">
                  <c:v>TIT</c:v>
                </c:pt>
                <c:pt idx="5">
                  <c:v>rendszer</c:v>
                </c:pt>
                <c:pt idx="6">
                  <c:v>biztonság</c:v>
                </c:pt>
                <c:pt idx="7">
                  <c:v>terhelés</c:v>
                </c:pt>
                <c:pt idx="8">
                  <c:v>várható</c:v>
                </c:pt>
                <c:pt idx="9">
                  <c:v>import</c:v>
                </c:pt>
              </c:strCache>
            </c:strRef>
          </c:cat>
          <c:val>
            <c:numRef>
              <c:f>Munka1!$M$2:$M$11</c:f>
              <c:numCache>
                <c:formatCode>General</c:formatCode>
                <c:ptCount val="10"/>
                <c:pt idx="6">
                  <c:v>430</c:v>
                </c:pt>
              </c:numCache>
            </c:numRef>
          </c:val>
        </c:ser>
        <c:ser>
          <c:idx val="12"/>
          <c:order val="12"/>
          <c:tx>
            <c:strRef>
              <c:f>Munka1!$N$1</c:f>
              <c:strCache>
                <c:ptCount val="1"/>
                <c:pt idx="0">
                  <c:v>terhelés</c:v>
                </c:pt>
              </c:strCache>
            </c:strRef>
          </c:tx>
          <c:spPr>
            <a:solidFill>
              <a:srgbClr val="00CC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 rot="-5400000" vert="horz"/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Munka1!$A$2:$A$11</c:f>
              <c:strCache>
                <c:ptCount val="10"/>
                <c:pt idx="0">
                  <c:v>BT</c:v>
                </c:pt>
                <c:pt idx="1">
                  <c:v>hiányok</c:v>
                </c:pt>
                <c:pt idx="2">
                  <c:v>RT</c:v>
                </c:pt>
                <c:pt idx="3">
                  <c:v>javítások</c:v>
                </c:pt>
                <c:pt idx="4">
                  <c:v>TIT</c:v>
                </c:pt>
                <c:pt idx="5">
                  <c:v>rendszer</c:v>
                </c:pt>
                <c:pt idx="6">
                  <c:v>biztonság</c:v>
                </c:pt>
                <c:pt idx="7">
                  <c:v>terhelés</c:v>
                </c:pt>
                <c:pt idx="8">
                  <c:v>várható</c:v>
                </c:pt>
                <c:pt idx="9">
                  <c:v>import</c:v>
                </c:pt>
              </c:strCache>
            </c:strRef>
          </c:cat>
          <c:val>
            <c:numRef>
              <c:f>Munka1!$N$2:$N$11</c:f>
              <c:numCache>
                <c:formatCode>General</c:formatCode>
                <c:ptCount val="10"/>
                <c:pt idx="7">
                  <c:v>4770</c:v>
                </c:pt>
              </c:numCache>
            </c:numRef>
          </c:val>
        </c:ser>
        <c:ser>
          <c:idx val="13"/>
          <c:order val="13"/>
          <c:tx>
            <c:strRef>
              <c:f>Munka1!$O$1</c:f>
              <c:strCache>
                <c:ptCount val="1"/>
                <c:pt idx="0">
                  <c:v>Oszlop2</c:v>
                </c:pt>
              </c:strCache>
            </c:strRef>
          </c:tx>
          <c:spPr>
            <a:pattFill prst="dkUpDiag">
              <a:fgClr>
                <a:srgbClr val="00CC00"/>
              </a:fgClr>
              <a:bgClr>
                <a:srgbClr val="CCFF99"/>
              </a:bgClr>
            </a:patt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 rot="-5400000" vert="horz"/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Munka1!$A$2:$A$11</c:f>
              <c:strCache>
                <c:ptCount val="10"/>
                <c:pt idx="0">
                  <c:v>BT</c:v>
                </c:pt>
                <c:pt idx="1">
                  <c:v>hiányok</c:v>
                </c:pt>
                <c:pt idx="2">
                  <c:v>RT</c:v>
                </c:pt>
                <c:pt idx="3">
                  <c:v>javítások</c:v>
                </c:pt>
                <c:pt idx="4">
                  <c:v>TIT</c:v>
                </c:pt>
                <c:pt idx="5">
                  <c:v>rendszer</c:v>
                </c:pt>
                <c:pt idx="6">
                  <c:v>biztonság</c:v>
                </c:pt>
                <c:pt idx="7">
                  <c:v>terhelés</c:v>
                </c:pt>
                <c:pt idx="8">
                  <c:v>várható</c:v>
                </c:pt>
                <c:pt idx="9">
                  <c:v>import</c:v>
                </c:pt>
              </c:strCache>
            </c:strRef>
          </c:cat>
          <c:val>
            <c:numRef>
              <c:f>Munka1!$O$2:$O$11</c:f>
              <c:numCache>
                <c:formatCode>General</c:formatCode>
                <c:ptCount val="10"/>
                <c:pt idx="8">
                  <c:v>6500</c:v>
                </c:pt>
              </c:numCache>
            </c:numRef>
          </c:val>
        </c:ser>
        <c:ser>
          <c:idx val="14"/>
          <c:order val="14"/>
          <c:tx>
            <c:strRef>
              <c:f>Munka1!$P$1</c:f>
              <c:strCache>
                <c:ptCount val="1"/>
                <c:pt idx="0">
                  <c:v>Oszlop3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 rot="-5400000" vert="horz"/>
              <a:lstStyle/>
              <a:p>
                <a:pPr>
                  <a:defRPr sz="24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Munka1!$A$2:$A$11</c:f>
              <c:strCache>
                <c:ptCount val="10"/>
                <c:pt idx="0">
                  <c:v>BT</c:v>
                </c:pt>
                <c:pt idx="1">
                  <c:v>hiányok</c:v>
                </c:pt>
                <c:pt idx="2">
                  <c:v>RT</c:v>
                </c:pt>
                <c:pt idx="3">
                  <c:v>javítások</c:v>
                </c:pt>
                <c:pt idx="4">
                  <c:v>TIT</c:v>
                </c:pt>
                <c:pt idx="5">
                  <c:v>rendszer</c:v>
                </c:pt>
                <c:pt idx="6">
                  <c:v>biztonság</c:v>
                </c:pt>
                <c:pt idx="7">
                  <c:v>terhelés</c:v>
                </c:pt>
                <c:pt idx="8">
                  <c:v>várható</c:v>
                </c:pt>
                <c:pt idx="9">
                  <c:v>import</c:v>
                </c:pt>
              </c:strCache>
            </c:strRef>
          </c:cat>
          <c:val>
            <c:numRef>
              <c:f>Munka1!$P$2:$P$11</c:f>
              <c:numCache>
                <c:formatCode>General</c:formatCode>
                <c:ptCount val="10"/>
                <c:pt idx="9">
                  <c:v>1730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3425792"/>
        <c:axId val="135606656"/>
      </c:barChart>
      <c:catAx>
        <c:axId val="1334257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22225"/>
        </c:spPr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5606656"/>
        <c:crosses val="autoZero"/>
        <c:auto val="1"/>
        <c:lblAlgn val="ctr"/>
        <c:lblOffset val="100"/>
        <c:noMultiLvlLbl val="0"/>
      </c:catAx>
      <c:valAx>
        <c:axId val="135606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3425792"/>
        <c:crosses val="autoZero"/>
        <c:crossBetween val="between"/>
      </c:valAx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egendEntry>
        <c:idx val="7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ayout>
        <c:manualLayout>
          <c:xMode val="edge"/>
          <c:yMode val="edge"/>
          <c:x val="1.9444444444444445E-2"/>
          <c:y val="1.3395136124115605E-2"/>
          <c:w val="0.95138888888888884"/>
          <c:h val="6.1964106660441387E-2"/>
        </c:manualLayout>
      </c:layout>
      <c:overlay val="0"/>
      <c:txPr>
        <a:bodyPr/>
        <a:lstStyle/>
        <a:p>
          <a:pPr>
            <a:defRPr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203748819307612E-2"/>
          <c:y val="2.721220310343531E-2"/>
          <c:w val="0.897348085886711"/>
          <c:h val="0.717919932565045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Paks</c:v>
                </c:pt>
              </c:strCache>
            </c:strRef>
          </c:tx>
          <c:spPr>
            <a:solidFill>
              <a:srgbClr val="990099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Munka1!$B$2:$B$61</c:f>
              <c:numCache>
                <c:formatCode>General</c:formatCode>
                <c:ptCount val="60"/>
                <c:pt idx="27">
                  <c:v>500</c:v>
                </c:pt>
                <c:pt idx="28">
                  <c:v>500</c:v>
                </c:pt>
                <c:pt idx="31">
                  <c:v>500</c:v>
                </c:pt>
                <c:pt idx="32">
                  <c:v>500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Dunamenti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Munka1!$C$2:$C$61</c:f>
              <c:numCache>
                <c:formatCode>General</c:formatCode>
                <c:ptCount val="60"/>
                <c:pt idx="4">
                  <c:v>407</c:v>
                </c:pt>
                <c:pt idx="16">
                  <c:v>241</c:v>
                </c:pt>
                <c:pt idx="22">
                  <c:v>145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Mátra</c:v>
                </c:pt>
              </c:strCache>
            </c:strRef>
          </c:tx>
          <c:spPr>
            <a:solidFill>
              <a:srgbClr val="FF6600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Munka1!$D$2:$D$61</c:f>
              <c:numCache>
                <c:formatCode>General</c:formatCode>
                <c:ptCount val="60"/>
                <c:pt idx="8">
                  <c:v>66</c:v>
                </c:pt>
                <c:pt idx="43">
                  <c:v>684</c:v>
                </c:pt>
                <c:pt idx="45">
                  <c:v>200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Tisza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Munka1!$E$2:$E$61</c:f>
              <c:numCache>
                <c:formatCode>General</c:formatCode>
                <c:ptCount val="60"/>
                <c:pt idx="36">
                  <c:v>450</c:v>
                </c:pt>
                <c:pt idx="37">
                  <c:v>450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Csepel</c:v>
                </c:pt>
              </c:strCache>
            </c:strRef>
          </c:tx>
          <c:spPr>
            <a:solidFill>
              <a:srgbClr val="CC00FF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Munka1!$F$2:$F$61</c:f>
              <c:numCache>
                <c:formatCode>General</c:formatCode>
                <c:ptCount val="60"/>
                <c:pt idx="14">
                  <c:v>410</c:v>
                </c:pt>
              </c:numCache>
            </c:numRef>
          </c:val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Gönyű</c:v>
                </c:pt>
              </c:strCache>
            </c:strRef>
          </c:tx>
          <c:spPr>
            <a:solidFill>
              <a:srgbClr val="FF7DB2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Munka1!$G$2:$G$61</c:f>
              <c:numCache>
                <c:formatCode>General</c:formatCode>
                <c:ptCount val="60"/>
                <c:pt idx="4">
                  <c:v>433</c:v>
                </c:pt>
              </c:numCache>
            </c:numRef>
          </c:val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Kelenföld</c:v>
                </c:pt>
              </c:strCache>
            </c:strRef>
          </c:tx>
          <c:spPr>
            <a:solidFill>
              <a:srgbClr val="339966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Munka1!$H$2:$H$61</c:f>
              <c:numCache>
                <c:formatCode>General</c:formatCode>
                <c:ptCount val="60"/>
                <c:pt idx="16">
                  <c:v>178</c:v>
                </c:pt>
              </c:numCache>
            </c:numRef>
          </c:val>
        </c:ser>
        <c:ser>
          <c:idx val="7"/>
          <c:order val="7"/>
          <c:tx>
            <c:strRef>
              <c:f>Munka1!$I$1</c:f>
              <c:strCache>
                <c:ptCount val="1"/>
                <c:pt idx="0">
                  <c:v>Újpest</c:v>
                </c:pt>
              </c:strCache>
            </c:strRef>
          </c:tx>
          <c:spPr>
            <a:solidFill>
              <a:srgbClr val="993300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Munka1!$I$2:$I$61</c:f>
              <c:numCache>
                <c:formatCode>General</c:formatCode>
                <c:ptCount val="60"/>
                <c:pt idx="12">
                  <c:v>110</c:v>
                </c:pt>
              </c:numCache>
            </c:numRef>
          </c:val>
        </c:ser>
        <c:ser>
          <c:idx val="8"/>
          <c:order val="8"/>
          <c:tx>
            <c:strRef>
              <c:f>Munka1!$J$1</c:f>
              <c:strCache>
                <c:ptCount val="1"/>
                <c:pt idx="0">
                  <c:v>Kispest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Munka1!$J$2:$J$61</c:f>
              <c:numCache>
                <c:formatCode>General</c:formatCode>
                <c:ptCount val="60"/>
                <c:pt idx="10">
                  <c:v>114</c:v>
                </c:pt>
              </c:numCache>
            </c:numRef>
          </c:val>
        </c:ser>
        <c:ser>
          <c:idx val="9"/>
          <c:order val="9"/>
          <c:tx>
            <c:strRef>
              <c:f>Munka1!$K$1</c:f>
              <c:strCache>
                <c:ptCount val="1"/>
                <c:pt idx="0">
                  <c:v>Oroszlány</c:v>
                </c:pt>
              </c:strCache>
            </c:strRef>
          </c:tx>
          <c:spPr>
            <a:solidFill>
              <a:schemeClr val="tx1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Munka1!$K$2:$K$61</c:f>
              <c:numCache>
                <c:formatCode>General</c:formatCode>
                <c:ptCount val="60"/>
                <c:pt idx="51">
                  <c:v>240</c:v>
                </c:pt>
              </c:numCache>
            </c:numRef>
          </c:val>
        </c:ser>
        <c:ser>
          <c:idx val="10"/>
          <c:order val="10"/>
          <c:tx>
            <c:strRef>
              <c:f>Munka1!$L$1</c:f>
              <c:strCache>
                <c:ptCount val="1"/>
                <c:pt idx="0">
                  <c:v>Bakony</c:v>
                </c:pt>
              </c:strCache>
            </c:strRef>
          </c:tx>
          <c:spPr>
            <a:solidFill>
              <a:srgbClr val="FF0066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Munka1!$L$2:$L$61</c:f>
              <c:numCache>
                <c:formatCode>General</c:formatCode>
                <c:ptCount val="60"/>
                <c:pt idx="4">
                  <c:v>116</c:v>
                </c:pt>
                <c:pt idx="57">
                  <c:v>102</c:v>
                </c:pt>
              </c:numCache>
            </c:numRef>
          </c:val>
        </c:ser>
        <c:ser>
          <c:idx val="11"/>
          <c:order val="11"/>
          <c:tx>
            <c:strRef>
              <c:f>Munka1!$M$1</c:f>
              <c:strCache>
                <c:ptCount val="1"/>
                <c:pt idx="0">
                  <c:v>Lőrinci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Munka1!$M$2:$M$61</c:f>
              <c:numCache>
                <c:formatCode>General</c:formatCode>
                <c:ptCount val="60"/>
                <c:pt idx="16">
                  <c:v>170</c:v>
                </c:pt>
              </c:numCache>
            </c:numRef>
          </c:val>
        </c:ser>
        <c:ser>
          <c:idx val="12"/>
          <c:order val="12"/>
          <c:tx>
            <c:strRef>
              <c:f>Munka1!$N$1</c:f>
              <c:strCache>
                <c:ptCount val="1"/>
                <c:pt idx="0">
                  <c:v>Litér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Munka1!$N$2:$N$61</c:f>
              <c:numCache>
                <c:formatCode>General</c:formatCode>
                <c:ptCount val="60"/>
                <c:pt idx="16">
                  <c:v>120</c:v>
                </c:pt>
              </c:numCache>
            </c:numRef>
          </c:val>
        </c:ser>
        <c:ser>
          <c:idx val="13"/>
          <c:order val="13"/>
          <c:tx>
            <c:strRef>
              <c:f>Munka1!$O$1</c:f>
              <c:strCache>
                <c:ptCount val="1"/>
                <c:pt idx="0">
                  <c:v>Sajószöged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Munka1!$O$2:$O$61</c:f>
              <c:numCache>
                <c:formatCode>General</c:formatCode>
                <c:ptCount val="60"/>
                <c:pt idx="16">
                  <c:v>120</c:v>
                </c:pt>
              </c:numCache>
            </c:numRef>
          </c:val>
        </c:ser>
        <c:ser>
          <c:idx val="14"/>
          <c:order val="14"/>
          <c:tx>
            <c:strRef>
              <c:f>Munka1!$P$1</c:f>
              <c:strCache>
                <c:ptCount val="1"/>
                <c:pt idx="0">
                  <c:v>DKCE</c:v>
                </c:pt>
              </c:strCache>
            </c:strRef>
          </c:tx>
          <c:spPr>
            <a:solidFill>
              <a:srgbClr val="990033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Munka1!$P$2:$P$61</c:f>
              <c:numCache>
                <c:formatCode>General</c:formatCode>
                <c:ptCount val="60"/>
                <c:pt idx="14">
                  <c:v>95</c:v>
                </c:pt>
              </c:numCache>
            </c:numRef>
          </c:val>
        </c:ser>
        <c:ser>
          <c:idx val="15"/>
          <c:order val="15"/>
          <c:tx>
            <c:strRef>
              <c:f>Munka1!$Q$1</c:f>
              <c:strCache>
                <c:ptCount val="1"/>
                <c:pt idx="0">
                  <c:v>ISD Power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Munka1!$Q$2:$Q$61</c:f>
              <c:numCache>
                <c:formatCode>General</c:formatCode>
                <c:ptCount val="60"/>
                <c:pt idx="59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37120384"/>
        <c:axId val="137138560"/>
      </c:barChart>
      <c:catAx>
        <c:axId val="13712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7138560"/>
        <c:crosses val="autoZero"/>
        <c:auto val="1"/>
        <c:lblAlgn val="ctr"/>
        <c:lblOffset val="100"/>
        <c:tickLblSkip val="4"/>
        <c:noMultiLvlLbl val="0"/>
      </c:catAx>
      <c:valAx>
        <c:axId val="137138560"/>
        <c:scaling>
          <c:orientation val="minMax"/>
          <c:max val="1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out"/>
        <c:tickLblPos val="nextTo"/>
        <c:spPr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7120384"/>
        <c:crosses val="autoZero"/>
        <c:crossBetween val="between"/>
        <c:majorUnit val="200"/>
        <c:minorUnit val="100"/>
      </c:valAx>
      <c:spPr>
        <a:solidFill>
          <a:srgbClr val="FFFFCC"/>
        </a:solidFill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4.2765862069757445E-2"/>
          <c:y val="0.82620100027229881"/>
          <c:w val="0.92141261170304156"/>
          <c:h val="0.16155037384027854"/>
        </c:manualLayout>
      </c:layout>
      <c:overlay val="0"/>
      <c:txPr>
        <a:bodyPr/>
        <a:lstStyle/>
        <a:p>
          <a:pPr>
            <a:defRPr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203748819307612E-2"/>
          <c:y val="3.7419391342954134E-2"/>
          <c:w val="0.897348085886711"/>
          <c:h val="0.717919932565045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Paks</c:v>
                </c:pt>
              </c:strCache>
            </c:strRef>
          </c:tx>
          <c:spPr>
            <a:solidFill>
              <a:srgbClr val="990099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Munka1!$B$2:$B$61</c:f>
              <c:numCache>
                <c:formatCode>General</c:formatCode>
                <c:ptCount val="60"/>
                <c:pt idx="32">
                  <c:v>500</c:v>
                </c:pt>
                <c:pt idx="33">
                  <c:v>500</c:v>
                </c:pt>
                <c:pt idx="36">
                  <c:v>500</c:v>
                </c:pt>
                <c:pt idx="37">
                  <c:v>500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Dunamenti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Munka1!$C$2:$C$61</c:f>
              <c:numCache>
                <c:formatCode>General</c:formatCode>
                <c:ptCount val="60"/>
                <c:pt idx="9">
                  <c:v>407</c:v>
                </c:pt>
                <c:pt idx="21">
                  <c:v>241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Mátra</c:v>
                </c:pt>
              </c:strCache>
            </c:strRef>
          </c:tx>
          <c:spPr>
            <a:solidFill>
              <a:srgbClr val="FF6600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Munka1!$D$2:$D$61</c:f>
              <c:numCache>
                <c:formatCode>General</c:formatCode>
                <c:ptCount val="60"/>
                <c:pt idx="13">
                  <c:v>66</c:v>
                </c:pt>
                <c:pt idx="48">
                  <c:v>684</c:v>
                </c:pt>
                <c:pt idx="50">
                  <c:v>200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Tisza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Munka1!$E$2:$E$61</c:f>
              <c:numCache>
                <c:formatCode>General</c:formatCode>
                <c:ptCount val="60"/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Csepel</c:v>
                </c:pt>
              </c:strCache>
            </c:strRef>
          </c:tx>
          <c:spPr>
            <a:solidFill>
              <a:srgbClr val="CC00FF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Munka1!$F$2:$F$61</c:f>
              <c:numCache>
                <c:formatCode>General</c:formatCode>
                <c:ptCount val="60"/>
                <c:pt idx="19">
                  <c:v>410</c:v>
                </c:pt>
              </c:numCache>
            </c:numRef>
          </c:val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Gönyű</c:v>
                </c:pt>
              </c:strCache>
            </c:strRef>
          </c:tx>
          <c:spPr>
            <a:solidFill>
              <a:srgbClr val="FF7DB2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Munka1!$G$2:$G$61</c:f>
              <c:numCache>
                <c:formatCode>General</c:formatCode>
                <c:ptCount val="60"/>
                <c:pt idx="9">
                  <c:v>433</c:v>
                </c:pt>
              </c:numCache>
            </c:numRef>
          </c:val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Kelenföld</c:v>
                </c:pt>
              </c:strCache>
            </c:strRef>
          </c:tx>
          <c:spPr>
            <a:solidFill>
              <a:srgbClr val="339966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Munka1!$H$2:$H$61</c:f>
              <c:numCache>
                <c:formatCode>General</c:formatCode>
                <c:ptCount val="60"/>
                <c:pt idx="21">
                  <c:v>178</c:v>
                </c:pt>
              </c:numCache>
            </c:numRef>
          </c:val>
        </c:ser>
        <c:ser>
          <c:idx val="7"/>
          <c:order val="7"/>
          <c:tx>
            <c:strRef>
              <c:f>Munka1!$I$1</c:f>
              <c:strCache>
                <c:ptCount val="1"/>
                <c:pt idx="0">
                  <c:v>Újpest</c:v>
                </c:pt>
              </c:strCache>
            </c:strRef>
          </c:tx>
          <c:spPr>
            <a:solidFill>
              <a:srgbClr val="993300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Munka1!$I$2:$I$61</c:f>
              <c:numCache>
                <c:formatCode>General</c:formatCode>
                <c:ptCount val="60"/>
                <c:pt idx="17">
                  <c:v>110</c:v>
                </c:pt>
              </c:numCache>
            </c:numRef>
          </c:val>
        </c:ser>
        <c:ser>
          <c:idx val="8"/>
          <c:order val="8"/>
          <c:tx>
            <c:strRef>
              <c:f>Munka1!$J$1</c:f>
              <c:strCache>
                <c:ptCount val="1"/>
                <c:pt idx="0">
                  <c:v>Kispest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Munka1!$J$2:$J$61</c:f>
              <c:numCache>
                <c:formatCode>General</c:formatCode>
                <c:ptCount val="60"/>
                <c:pt idx="15">
                  <c:v>114</c:v>
                </c:pt>
              </c:numCache>
            </c:numRef>
          </c:val>
        </c:ser>
        <c:ser>
          <c:idx val="9"/>
          <c:order val="9"/>
          <c:tx>
            <c:strRef>
              <c:f>Munka1!$K$1</c:f>
              <c:strCache>
                <c:ptCount val="1"/>
                <c:pt idx="0">
                  <c:v>Oroszlány</c:v>
                </c:pt>
              </c:strCache>
            </c:strRef>
          </c:tx>
          <c:spPr>
            <a:solidFill>
              <a:schemeClr val="tx1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Munka1!$K$2:$K$61</c:f>
              <c:numCache>
                <c:formatCode>General</c:formatCode>
                <c:ptCount val="60"/>
                <c:pt idx="56">
                  <c:v>240</c:v>
                </c:pt>
              </c:numCache>
            </c:numRef>
          </c:val>
        </c:ser>
        <c:ser>
          <c:idx val="10"/>
          <c:order val="10"/>
          <c:tx>
            <c:strRef>
              <c:f>Munka1!$L$1</c:f>
              <c:strCache>
                <c:ptCount val="1"/>
                <c:pt idx="0">
                  <c:v>Bakony</c:v>
                </c:pt>
              </c:strCache>
            </c:strRef>
          </c:tx>
          <c:spPr>
            <a:solidFill>
              <a:srgbClr val="FF0066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Munka1!$L$2:$L$61</c:f>
              <c:numCache>
                <c:formatCode>General</c:formatCode>
                <c:ptCount val="60"/>
                <c:pt idx="9">
                  <c:v>116</c:v>
                </c:pt>
              </c:numCache>
            </c:numRef>
          </c:val>
        </c:ser>
        <c:ser>
          <c:idx val="11"/>
          <c:order val="11"/>
          <c:tx>
            <c:strRef>
              <c:f>Munka1!$M$1</c:f>
              <c:strCache>
                <c:ptCount val="1"/>
                <c:pt idx="0">
                  <c:v>Lőrinci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Munka1!$M$2:$M$61</c:f>
              <c:numCache>
                <c:formatCode>General</c:formatCode>
                <c:ptCount val="60"/>
                <c:pt idx="21">
                  <c:v>170</c:v>
                </c:pt>
              </c:numCache>
            </c:numRef>
          </c:val>
        </c:ser>
        <c:ser>
          <c:idx val="12"/>
          <c:order val="12"/>
          <c:tx>
            <c:strRef>
              <c:f>Munka1!$N$1</c:f>
              <c:strCache>
                <c:ptCount val="1"/>
                <c:pt idx="0">
                  <c:v>Litér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Munka1!$N$2:$N$61</c:f>
              <c:numCache>
                <c:formatCode>General</c:formatCode>
                <c:ptCount val="60"/>
                <c:pt idx="21">
                  <c:v>120</c:v>
                </c:pt>
              </c:numCache>
            </c:numRef>
          </c:val>
        </c:ser>
        <c:ser>
          <c:idx val="13"/>
          <c:order val="13"/>
          <c:tx>
            <c:strRef>
              <c:f>Munka1!$O$1</c:f>
              <c:strCache>
                <c:ptCount val="1"/>
                <c:pt idx="0">
                  <c:v>Sajószöged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Munka1!$O$2:$O$61</c:f>
              <c:numCache>
                <c:formatCode>General</c:formatCode>
                <c:ptCount val="60"/>
                <c:pt idx="21">
                  <c:v>120</c:v>
                </c:pt>
              </c:numCache>
            </c:numRef>
          </c:val>
        </c:ser>
        <c:ser>
          <c:idx val="14"/>
          <c:order val="14"/>
          <c:tx>
            <c:strRef>
              <c:f>Munka1!$P$1</c:f>
              <c:strCache>
                <c:ptCount val="1"/>
                <c:pt idx="0">
                  <c:v>DKCE</c:v>
                </c:pt>
              </c:strCache>
            </c:strRef>
          </c:tx>
          <c:spPr>
            <a:solidFill>
              <a:srgbClr val="990033"/>
            </a:solidFill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Munka1!$P$2:$P$61</c:f>
              <c:numCache>
                <c:formatCode>General</c:formatCode>
                <c:ptCount val="60"/>
                <c:pt idx="19">
                  <c:v>95</c:v>
                </c:pt>
              </c:numCache>
            </c:numRef>
          </c:val>
        </c:ser>
        <c:ser>
          <c:idx val="15"/>
          <c:order val="15"/>
          <c:tx>
            <c:strRef>
              <c:f>Munka1!$Q$1</c:f>
              <c:strCache>
                <c:ptCount val="1"/>
                <c:pt idx="0">
                  <c:v>ISD Power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invertIfNegative val="0"/>
          <c:cat>
            <c:numRef>
              <c:f>Munka1!$A$2:$A$61</c:f>
              <c:numCache>
                <c:formatCode>General</c:formatCode>
                <c:ptCount val="6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</c:numCache>
            </c:numRef>
          </c:cat>
          <c:val>
            <c:numRef>
              <c:f>Munka1!$Q$2:$Q$61</c:f>
              <c:numCache>
                <c:formatCode>General</c:formatCode>
                <c:ptCount val="6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37178496"/>
        <c:axId val="137196672"/>
      </c:barChart>
      <c:catAx>
        <c:axId val="13717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7196672"/>
        <c:crosses val="autoZero"/>
        <c:auto val="1"/>
        <c:lblAlgn val="ctr"/>
        <c:lblOffset val="100"/>
        <c:tickLblSkip val="4"/>
        <c:noMultiLvlLbl val="0"/>
      </c:catAx>
      <c:valAx>
        <c:axId val="137196672"/>
        <c:scaling>
          <c:orientation val="minMax"/>
          <c:max val="1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out"/>
        <c:tickLblPos val="nextTo"/>
        <c:spPr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7178496"/>
        <c:crosses val="autoZero"/>
        <c:crossBetween val="between"/>
        <c:majorUnit val="200"/>
        <c:minorUnit val="100"/>
      </c:valAx>
      <c:spPr>
        <a:solidFill>
          <a:srgbClr val="FFFFCC"/>
        </a:solidFill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4.2765862069757445E-2"/>
          <c:y val="0.82620100027229881"/>
          <c:w val="0.92141261170304156"/>
          <c:h val="0.16155037384027854"/>
        </c:manualLayout>
      </c:layout>
      <c:overlay val="0"/>
      <c:txPr>
        <a:bodyPr/>
        <a:lstStyle/>
        <a:p>
          <a:pPr>
            <a:defRPr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547406321794969E-2"/>
          <c:y val="3.914916419840464E-2"/>
          <c:w val="0.91786633618296687"/>
          <c:h val="0.82453277736938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szén</c:v>
                </c:pt>
              </c:strCache>
            </c:strRef>
          </c:tx>
          <c:spPr>
            <a:solidFill>
              <a:srgbClr val="CC66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 rot="-5400000" vert="horz"/>
              <a:lstStyle/>
              <a:p>
                <a:pPr>
                  <a:defRPr sz="1400" b="1">
                    <a:solidFill>
                      <a:srgbClr val="A251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Munka1!$B$2:$B$16</c:f>
              <c:numCache>
                <c:formatCode>0.0</c:formatCode>
                <c:ptCount val="15"/>
                <c:pt idx="0">
                  <c:v>114.7</c:v>
                </c:pt>
                <c:pt idx="1">
                  <c:v>111.5</c:v>
                </c:pt>
                <c:pt idx="2">
                  <c:v>107.9</c:v>
                </c:pt>
                <c:pt idx="3">
                  <c:v>112.3</c:v>
                </c:pt>
                <c:pt idx="4">
                  <c:v>103</c:v>
                </c:pt>
                <c:pt idx="5">
                  <c:v>83.5</c:v>
                </c:pt>
                <c:pt idx="6">
                  <c:v>79.5</c:v>
                </c:pt>
                <c:pt idx="7">
                  <c:v>83.8</c:v>
                </c:pt>
                <c:pt idx="8">
                  <c:v>82.2</c:v>
                </c:pt>
                <c:pt idx="9">
                  <c:v>71.099999999999994</c:v>
                </c:pt>
                <c:pt idx="10">
                  <c:v>70.5</c:v>
                </c:pt>
                <c:pt idx="11">
                  <c:v>71.2</c:v>
                </c:pt>
                <c:pt idx="12">
                  <c:v>66.5</c:v>
                </c:pt>
                <c:pt idx="13">
                  <c:v>68.400000000000006</c:v>
                </c:pt>
                <c:pt idx="14">
                  <c:v>64.599999999999994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földgáz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7"/>
              <c:spPr>
                <a:solidFill>
                  <a:srgbClr val="FFFFCC"/>
                </a:solidFill>
              </c:spPr>
              <c:txPr>
                <a:bodyPr rot="-5400000" vert="horz" anchor="b" anchorCtr="0"/>
                <a:lstStyle/>
                <a:p>
                  <a:pPr>
                    <a:defRPr sz="14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solidFill>
                  <a:srgbClr val="FFFFCC"/>
                </a:solidFill>
              </c:spPr>
              <c:txPr>
                <a:bodyPr rot="-5400000" vert="horz" anchor="b" anchorCtr="0"/>
                <a:lstStyle/>
                <a:p>
                  <a:pPr>
                    <a:defRPr sz="14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5400000" vert="horz" anchor="b" anchorCtr="0"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Munka1!$C$2:$C$16</c:f>
              <c:numCache>
                <c:formatCode>0.0</c:formatCode>
                <c:ptCount val="15"/>
                <c:pt idx="0">
                  <c:v>77</c:v>
                </c:pt>
                <c:pt idx="1">
                  <c:v>94.6</c:v>
                </c:pt>
                <c:pt idx="2">
                  <c:v>106.5</c:v>
                </c:pt>
                <c:pt idx="3">
                  <c:v>130</c:v>
                </c:pt>
                <c:pt idx="4">
                  <c:v>129.19999999999999</c:v>
                </c:pt>
                <c:pt idx="5">
                  <c:v>132.19999999999999</c:v>
                </c:pt>
                <c:pt idx="6">
                  <c:v>137.69999999999999</c:v>
                </c:pt>
                <c:pt idx="7">
                  <c:v>152.4</c:v>
                </c:pt>
                <c:pt idx="8">
                  <c:v>148.69999999999999</c:v>
                </c:pt>
                <c:pt idx="9">
                  <c:v>105.7</c:v>
                </c:pt>
                <c:pt idx="10">
                  <c:v>112.6</c:v>
                </c:pt>
                <c:pt idx="11">
                  <c:v>100.6</c:v>
                </c:pt>
                <c:pt idx="12">
                  <c:v>74.599999999999994</c:v>
                </c:pt>
                <c:pt idx="13">
                  <c:v>59.7</c:v>
                </c:pt>
                <c:pt idx="14">
                  <c:v>47.4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olajtermékek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 rot="-5400000" vert="horz"/>
              <a:lstStyle/>
              <a:p>
                <a:pPr>
                  <a:defRPr sz="13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Munka1!$D$2:$D$16</c:f>
              <c:numCache>
                <c:formatCode>0.0</c:formatCode>
                <c:ptCount val="15"/>
                <c:pt idx="0">
                  <c:v>43</c:v>
                </c:pt>
                <c:pt idx="1">
                  <c:v>43.3</c:v>
                </c:pt>
                <c:pt idx="2">
                  <c:v>22.8</c:v>
                </c:pt>
                <c:pt idx="3">
                  <c:v>19.3</c:v>
                </c:pt>
                <c:pt idx="4">
                  <c:v>10.199999999999999</c:v>
                </c:pt>
                <c:pt idx="5">
                  <c:v>6.6</c:v>
                </c:pt>
                <c:pt idx="6">
                  <c:v>5.9</c:v>
                </c:pt>
                <c:pt idx="7">
                  <c:v>6</c:v>
                </c:pt>
                <c:pt idx="8">
                  <c:v>3.9</c:v>
                </c:pt>
                <c:pt idx="9">
                  <c:v>7.4</c:v>
                </c:pt>
                <c:pt idx="10">
                  <c:v>4.5</c:v>
                </c:pt>
                <c:pt idx="11">
                  <c:v>1.3</c:v>
                </c:pt>
                <c:pt idx="12">
                  <c:v>2</c:v>
                </c:pt>
                <c:pt idx="13">
                  <c:v>0.8</c:v>
                </c:pt>
                <c:pt idx="14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"/>
        <c:axId val="137423488"/>
        <c:axId val="137449856"/>
      </c:barChart>
      <c:catAx>
        <c:axId val="13742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7449856"/>
        <c:crosses val="autoZero"/>
        <c:auto val="1"/>
        <c:lblAlgn val="ctr"/>
        <c:lblOffset val="100"/>
        <c:noMultiLvlLbl val="0"/>
      </c:catAx>
      <c:valAx>
        <c:axId val="137449856"/>
        <c:scaling>
          <c:orientation val="minMax"/>
          <c:max val="160"/>
        </c:scaling>
        <c:delete val="0"/>
        <c:axPos val="l"/>
        <c:majorGridlines>
          <c:spPr>
            <a:ln w="6350">
              <a:prstDash val="dash"/>
            </a:ln>
          </c:spPr>
        </c:majorGridlines>
        <c:numFmt formatCode="0" sourceLinked="0"/>
        <c:majorTickMark val="out"/>
        <c:minorTickMark val="out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7423488"/>
        <c:crosses val="autoZero"/>
        <c:crossBetween val="between"/>
        <c:minorUnit val="10"/>
      </c:valAx>
      <c:spPr>
        <a:solidFill>
          <a:srgbClr val="FFFFCC"/>
        </a:solidFill>
        <a:ln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20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674456745848276"/>
          <c:y val="0.9313031511930675"/>
          <c:w val="0.56571074673012145"/>
          <c:h val="5.6293140325986389E-2"/>
        </c:manualLayout>
      </c:layout>
      <c:overlay val="0"/>
      <c:txPr>
        <a:bodyPr/>
        <a:lstStyle/>
        <a:p>
          <a:pPr>
            <a:defRPr sz="20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24540682414698"/>
          <c:y val="6.6653957247311407E-2"/>
          <c:w val="0.85736723534558212"/>
          <c:h val="0.78687269207569743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csúcsterhelés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Munka1!$A$2:$A$52</c:f>
              <c:numCache>
                <c:formatCode>General</c:formatCode>
                <c:ptCount val="5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</c:numCache>
            </c:numRef>
          </c:cat>
          <c:val>
            <c:numRef>
              <c:f>Munka1!$B$2:$B$52</c:f>
              <c:numCache>
                <c:formatCode>General</c:formatCode>
                <c:ptCount val="51"/>
                <c:pt idx="0">
                  <c:v>5107</c:v>
                </c:pt>
                <c:pt idx="1">
                  <c:v>5173</c:v>
                </c:pt>
                <c:pt idx="2">
                  <c:v>5439</c:v>
                </c:pt>
                <c:pt idx="3">
                  <c:v>5878</c:v>
                </c:pt>
                <c:pt idx="4">
                  <c:v>5833</c:v>
                </c:pt>
                <c:pt idx="5">
                  <c:v>5865</c:v>
                </c:pt>
                <c:pt idx="6">
                  <c:v>6240</c:v>
                </c:pt>
                <c:pt idx="7">
                  <c:v>6440</c:v>
                </c:pt>
                <c:pt idx="8">
                  <c:v>6523</c:v>
                </c:pt>
                <c:pt idx="9">
                  <c:v>6550</c:v>
                </c:pt>
                <c:pt idx="10">
                  <c:v>6534</c:v>
                </c:pt>
                <c:pt idx="11">
                  <c:v>6252</c:v>
                </c:pt>
                <c:pt idx="12">
                  <c:v>5641</c:v>
                </c:pt>
                <c:pt idx="13">
                  <c:v>5612</c:v>
                </c:pt>
                <c:pt idx="14">
                  <c:v>5550</c:v>
                </c:pt>
                <c:pt idx="15">
                  <c:v>5731</c:v>
                </c:pt>
                <c:pt idx="16">
                  <c:v>5794</c:v>
                </c:pt>
                <c:pt idx="17">
                  <c:v>5731</c:v>
                </c:pt>
                <c:pt idx="18">
                  <c:v>5817</c:v>
                </c:pt>
                <c:pt idx="19">
                  <c:v>5802</c:v>
                </c:pt>
                <c:pt idx="20">
                  <c:v>5742</c:v>
                </c:pt>
                <c:pt idx="21">
                  <c:v>5865</c:v>
                </c:pt>
                <c:pt idx="22">
                  <c:v>5980</c:v>
                </c:pt>
                <c:pt idx="23">
                  <c:v>6140</c:v>
                </c:pt>
                <c:pt idx="24">
                  <c:v>6357</c:v>
                </c:pt>
                <c:pt idx="25">
                  <c:v>6409</c:v>
                </c:pt>
                <c:pt idx="26">
                  <c:v>6432</c:v>
                </c:pt>
                <c:pt idx="27">
                  <c:v>6605</c:v>
                </c:pt>
                <c:pt idx="28">
                  <c:v>6388</c:v>
                </c:pt>
                <c:pt idx="29">
                  <c:v>6380</c:v>
                </c:pt>
                <c:pt idx="30">
                  <c:v>6560</c:v>
                </c:pt>
                <c:pt idx="31">
                  <c:v>6492</c:v>
                </c:pt>
                <c:pt idx="32">
                  <c:v>6463</c:v>
                </c:pt>
                <c:pt idx="33">
                  <c:v>6307</c:v>
                </c:pt>
                <c:pt idx="34">
                  <c:v>6461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beépített (BT)</c:v>
                </c:pt>
              </c:strCache>
            </c:strRef>
          </c:tx>
          <c:spPr>
            <a:ln w="4445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Munka1!$A$2:$A$52</c:f>
              <c:numCache>
                <c:formatCode>General</c:formatCode>
                <c:ptCount val="5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</c:numCache>
            </c:numRef>
          </c:cat>
          <c:val>
            <c:numRef>
              <c:f>Munka1!$C$2:$C$52</c:f>
              <c:numCache>
                <c:formatCode>General</c:formatCode>
                <c:ptCount val="51"/>
                <c:pt idx="0">
                  <c:v>5392</c:v>
                </c:pt>
                <c:pt idx="1">
                  <c:v>5395</c:v>
                </c:pt>
                <c:pt idx="2">
                  <c:v>5454</c:v>
                </c:pt>
                <c:pt idx="3">
                  <c:v>5864</c:v>
                </c:pt>
                <c:pt idx="4">
                  <c:v>6220</c:v>
                </c:pt>
                <c:pt idx="5">
                  <c:v>6220</c:v>
                </c:pt>
                <c:pt idx="6">
                  <c:v>6680</c:v>
                </c:pt>
                <c:pt idx="7">
                  <c:v>6927</c:v>
                </c:pt>
                <c:pt idx="8">
                  <c:v>7172</c:v>
                </c:pt>
                <c:pt idx="9">
                  <c:v>7168</c:v>
                </c:pt>
                <c:pt idx="10">
                  <c:v>7184</c:v>
                </c:pt>
                <c:pt idx="11">
                  <c:v>7193</c:v>
                </c:pt>
                <c:pt idx="12">
                  <c:v>7278</c:v>
                </c:pt>
                <c:pt idx="13">
                  <c:v>7404</c:v>
                </c:pt>
                <c:pt idx="14">
                  <c:v>7317</c:v>
                </c:pt>
                <c:pt idx="15">
                  <c:v>7403</c:v>
                </c:pt>
                <c:pt idx="16">
                  <c:v>7536</c:v>
                </c:pt>
                <c:pt idx="17">
                  <c:v>7534</c:v>
                </c:pt>
                <c:pt idx="18">
                  <c:v>7847</c:v>
                </c:pt>
                <c:pt idx="19">
                  <c:v>7842</c:v>
                </c:pt>
                <c:pt idx="20">
                  <c:v>8282</c:v>
                </c:pt>
                <c:pt idx="21">
                  <c:v>8392</c:v>
                </c:pt>
                <c:pt idx="22">
                  <c:v>8311</c:v>
                </c:pt>
                <c:pt idx="23">
                  <c:v>8466</c:v>
                </c:pt>
                <c:pt idx="24">
                  <c:v>8777</c:v>
                </c:pt>
                <c:pt idx="25">
                  <c:v>8595</c:v>
                </c:pt>
                <c:pt idx="26">
                  <c:v>8691</c:v>
                </c:pt>
                <c:pt idx="27">
                  <c:v>8986</c:v>
                </c:pt>
                <c:pt idx="28">
                  <c:v>9133</c:v>
                </c:pt>
                <c:pt idx="29">
                  <c:v>9173</c:v>
                </c:pt>
                <c:pt idx="30">
                  <c:v>9260</c:v>
                </c:pt>
                <c:pt idx="31">
                  <c:v>9324</c:v>
                </c:pt>
                <c:pt idx="32">
                  <c:v>10165</c:v>
                </c:pt>
                <c:pt idx="33">
                  <c:v>9111</c:v>
                </c:pt>
                <c:pt idx="34">
                  <c:v>8936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BT+import</c:v>
                </c:pt>
              </c:strCache>
            </c:strRef>
          </c:tx>
          <c:spPr>
            <a:ln w="50800">
              <a:solidFill>
                <a:srgbClr val="660066"/>
              </a:solidFill>
            </a:ln>
          </c:spPr>
          <c:marker>
            <c:symbol val="none"/>
          </c:marker>
          <c:cat>
            <c:numRef>
              <c:f>Munka1!$A$2:$A$52</c:f>
              <c:numCache>
                <c:formatCode>General</c:formatCode>
                <c:ptCount val="5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</c:numCache>
            </c:numRef>
          </c:cat>
          <c:val>
            <c:numRef>
              <c:f>Munka1!$D$2:$D$52</c:f>
              <c:numCache>
                <c:formatCode>General</c:formatCode>
                <c:ptCount val="51"/>
                <c:pt idx="0">
                  <c:v>6614</c:v>
                </c:pt>
                <c:pt idx="1">
                  <c:v>6627</c:v>
                </c:pt>
                <c:pt idx="2">
                  <c:v>6937</c:v>
                </c:pt>
                <c:pt idx="3">
                  <c:v>7319</c:v>
                </c:pt>
                <c:pt idx="4">
                  <c:v>7706</c:v>
                </c:pt>
                <c:pt idx="5">
                  <c:v>7771</c:v>
                </c:pt>
                <c:pt idx="6">
                  <c:v>8162</c:v>
                </c:pt>
                <c:pt idx="7">
                  <c:v>8635</c:v>
                </c:pt>
                <c:pt idx="8">
                  <c:v>8952</c:v>
                </c:pt>
                <c:pt idx="9">
                  <c:v>9018</c:v>
                </c:pt>
                <c:pt idx="10">
                  <c:v>8793</c:v>
                </c:pt>
                <c:pt idx="11">
                  <c:v>8131</c:v>
                </c:pt>
                <c:pt idx="12">
                  <c:v>7496</c:v>
                </c:pt>
                <c:pt idx="13">
                  <c:v>7499</c:v>
                </c:pt>
                <c:pt idx="14">
                  <c:v>7646</c:v>
                </c:pt>
                <c:pt idx="15">
                  <c:v>7614</c:v>
                </c:pt>
                <c:pt idx="16">
                  <c:v>7921</c:v>
                </c:pt>
                <c:pt idx="17">
                  <c:v>7723</c:v>
                </c:pt>
                <c:pt idx="18">
                  <c:v>7765</c:v>
                </c:pt>
                <c:pt idx="19">
                  <c:v>8093</c:v>
                </c:pt>
                <c:pt idx="20">
                  <c:v>8589</c:v>
                </c:pt>
                <c:pt idx="21">
                  <c:v>8587</c:v>
                </c:pt>
                <c:pt idx="22">
                  <c:v>8683</c:v>
                </c:pt>
                <c:pt idx="23">
                  <c:v>9407</c:v>
                </c:pt>
                <c:pt idx="24">
                  <c:v>9593</c:v>
                </c:pt>
                <c:pt idx="25">
                  <c:v>9526</c:v>
                </c:pt>
                <c:pt idx="26">
                  <c:v>9551</c:v>
                </c:pt>
                <c:pt idx="27">
                  <c:v>9097</c:v>
                </c:pt>
                <c:pt idx="28">
                  <c:v>9180</c:v>
                </c:pt>
                <c:pt idx="29">
                  <c:v>9682</c:v>
                </c:pt>
                <c:pt idx="30">
                  <c:v>10250</c:v>
                </c:pt>
                <c:pt idx="31">
                  <c:v>10286</c:v>
                </c:pt>
                <c:pt idx="32">
                  <c:v>11459</c:v>
                </c:pt>
                <c:pt idx="33">
                  <c:v>11046</c:v>
                </c:pt>
                <c:pt idx="34">
                  <c:v>10804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Oszlop1</c:v>
                </c:pt>
              </c:strCache>
            </c:strRef>
          </c:tx>
          <c:spPr>
            <a:ln w="635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Munka1!$A$2:$A$52</c:f>
              <c:numCache>
                <c:formatCode>General</c:formatCode>
                <c:ptCount val="5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</c:numCache>
            </c:numRef>
          </c:cat>
          <c:val>
            <c:numRef>
              <c:f>Munka1!$E$2:$E$52</c:f>
              <c:numCache>
                <c:formatCode>General</c:formatCode>
                <c:ptCount val="51"/>
                <c:pt idx="34" formatCode="0">
                  <c:v>6461</c:v>
                </c:pt>
                <c:pt idx="35" formatCode="0">
                  <c:v>6500</c:v>
                </c:pt>
                <c:pt idx="36" formatCode="0">
                  <c:v>6560</c:v>
                </c:pt>
                <c:pt idx="37" formatCode="0">
                  <c:v>6620</c:v>
                </c:pt>
                <c:pt idx="38" formatCode="0">
                  <c:v>6680</c:v>
                </c:pt>
                <c:pt idx="39" formatCode="0">
                  <c:v>6740</c:v>
                </c:pt>
                <c:pt idx="40" formatCode="0">
                  <c:v>6800</c:v>
                </c:pt>
                <c:pt idx="41" formatCode="0">
                  <c:v>6850</c:v>
                </c:pt>
                <c:pt idx="42" formatCode="0">
                  <c:v>6900</c:v>
                </c:pt>
                <c:pt idx="43" formatCode="0">
                  <c:v>6950</c:v>
                </c:pt>
                <c:pt idx="44" formatCode="0">
                  <c:v>7000</c:v>
                </c:pt>
                <c:pt idx="45" formatCode="0">
                  <c:v>7050</c:v>
                </c:pt>
                <c:pt idx="46" formatCode="0">
                  <c:v>7100</c:v>
                </c:pt>
                <c:pt idx="47" formatCode="0">
                  <c:v>7150</c:v>
                </c:pt>
                <c:pt idx="48" formatCode="0">
                  <c:v>7200</c:v>
                </c:pt>
                <c:pt idx="49" formatCode="0">
                  <c:v>7250</c:v>
                </c:pt>
                <c:pt idx="50" formatCode="0">
                  <c:v>7300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Oszlop2</c:v>
                </c:pt>
              </c:strCache>
            </c:strRef>
          </c:tx>
          <c:spPr>
            <a:ln w="63500">
              <a:solidFill>
                <a:srgbClr val="0000FF"/>
              </a:solidFill>
              <a:prstDash val="sysDot"/>
            </a:ln>
          </c:spPr>
          <c:marker>
            <c:symbol val="none"/>
          </c:marker>
          <c:cat>
            <c:numRef>
              <c:f>Munka1!$A$2:$A$52</c:f>
              <c:numCache>
                <c:formatCode>General</c:formatCode>
                <c:ptCount val="5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</c:numCache>
            </c:numRef>
          </c:cat>
          <c:val>
            <c:numRef>
              <c:f>Munka1!$F$2:$F$52</c:f>
              <c:numCache>
                <c:formatCode>General</c:formatCode>
                <c:ptCount val="51"/>
                <c:pt idx="34">
                  <c:v>8936</c:v>
                </c:pt>
                <c:pt idx="35">
                  <c:v>8586</c:v>
                </c:pt>
                <c:pt idx="36">
                  <c:v>8450</c:v>
                </c:pt>
                <c:pt idx="37">
                  <c:v>8400</c:v>
                </c:pt>
                <c:pt idx="38">
                  <c:v>8350</c:v>
                </c:pt>
                <c:pt idx="39">
                  <c:v>8300</c:v>
                </c:pt>
                <c:pt idx="40">
                  <c:v>8250</c:v>
                </c:pt>
                <c:pt idx="41">
                  <c:v>8300</c:v>
                </c:pt>
                <c:pt idx="42">
                  <c:v>8350</c:v>
                </c:pt>
                <c:pt idx="43">
                  <c:v>8400</c:v>
                </c:pt>
                <c:pt idx="44">
                  <c:v>8450</c:v>
                </c:pt>
                <c:pt idx="45">
                  <c:v>8500</c:v>
                </c:pt>
                <c:pt idx="46">
                  <c:v>9600</c:v>
                </c:pt>
                <c:pt idx="47">
                  <c:v>9700</c:v>
                </c:pt>
                <c:pt idx="48">
                  <c:v>10900</c:v>
                </c:pt>
                <c:pt idx="49">
                  <c:v>11000</c:v>
                </c:pt>
                <c:pt idx="50">
                  <c:v>11000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Oszlop3</c:v>
                </c:pt>
              </c:strCache>
            </c:strRef>
          </c:tx>
          <c:spPr>
            <a:ln w="63500">
              <a:solidFill>
                <a:srgbClr val="4A206A"/>
              </a:solidFill>
              <a:prstDash val="sysDot"/>
            </a:ln>
          </c:spPr>
          <c:marker>
            <c:symbol val="none"/>
          </c:marker>
          <c:cat>
            <c:numRef>
              <c:f>Munka1!$A$2:$A$52</c:f>
              <c:numCache>
                <c:formatCode>General</c:formatCode>
                <c:ptCount val="5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</c:numCache>
            </c:numRef>
          </c:cat>
          <c:val>
            <c:numRef>
              <c:f>Munka1!$G$2:$G$52</c:f>
              <c:numCache>
                <c:formatCode>General</c:formatCode>
                <c:ptCount val="51"/>
                <c:pt idx="34">
                  <c:v>10804</c:v>
                </c:pt>
                <c:pt idx="35">
                  <c:v>10336</c:v>
                </c:pt>
                <c:pt idx="36">
                  <c:v>10200</c:v>
                </c:pt>
                <c:pt idx="37">
                  <c:v>10100</c:v>
                </c:pt>
                <c:pt idx="38">
                  <c:v>10050</c:v>
                </c:pt>
                <c:pt idx="39">
                  <c:v>10000</c:v>
                </c:pt>
                <c:pt idx="40">
                  <c:v>10000</c:v>
                </c:pt>
                <c:pt idx="41">
                  <c:v>10000</c:v>
                </c:pt>
                <c:pt idx="42">
                  <c:v>10000</c:v>
                </c:pt>
                <c:pt idx="43">
                  <c:v>10000</c:v>
                </c:pt>
                <c:pt idx="44">
                  <c:v>10000</c:v>
                </c:pt>
                <c:pt idx="45">
                  <c:v>10000</c:v>
                </c:pt>
                <c:pt idx="46">
                  <c:v>10100</c:v>
                </c:pt>
                <c:pt idx="47">
                  <c:v>10300</c:v>
                </c:pt>
                <c:pt idx="48">
                  <c:v>10900</c:v>
                </c:pt>
                <c:pt idx="49">
                  <c:v>11000</c:v>
                </c:pt>
                <c:pt idx="50">
                  <c:v>11000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529600"/>
        <c:axId val="137539584"/>
      </c:lineChart>
      <c:catAx>
        <c:axId val="137529600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753958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37539584"/>
        <c:scaling>
          <c:orientation val="minMax"/>
          <c:max val="12000"/>
          <c:min val="4000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out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7529600"/>
        <c:crosses val="autoZero"/>
        <c:crossBetween val="midCat"/>
        <c:majorUnit val="1000"/>
        <c:minorUnit val="500"/>
      </c:valAx>
      <c:spPr>
        <a:solidFill>
          <a:srgbClr val="FFFFCC"/>
        </a:solidFill>
        <a:ln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1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 b="1">
                <a:solidFill>
                  <a:srgbClr val="660066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8.9502296587926522E-2"/>
          <c:y val="0.93359078080787772"/>
          <c:w val="0.79699070428696406"/>
          <c:h val="5.4731673916348318E-2"/>
        </c:manualLayout>
      </c:layout>
      <c:overlay val="0"/>
      <c:txPr>
        <a:bodyPr/>
        <a:lstStyle/>
        <a:p>
          <a:pPr>
            <a:defRPr sz="2000" b="1">
              <a:solidFill>
                <a:schemeClr val="tx1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A8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Munka1!$A$2:$A$6</c:f>
              <c:strCache>
                <c:ptCount val="5"/>
                <c:pt idx="0">
                  <c:v>megújulók</c:v>
                </c:pt>
                <c:pt idx="1">
                  <c:v>olaj, egyéb</c:v>
                </c:pt>
                <c:pt idx="2">
                  <c:v>földgáz</c:v>
                </c:pt>
                <c:pt idx="3">
                  <c:v>szén</c:v>
                </c:pt>
                <c:pt idx="4">
                  <c:v>atom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700</c:v>
                </c:pt>
                <c:pt idx="1">
                  <c:v>600</c:v>
                </c:pt>
                <c:pt idx="2">
                  <c:v>4100</c:v>
                </c:pt>
                <c:pt idx="3">
                  <c:v>1100</c:v>
                </c:pt>
                <c:pt idx="4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7717248"/>
        <c:axId val="137718784"/>
      </c:barChart>
      <c:catAx>
        <c:axId val="13771724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7718784"/>
        <c:crosses val="autoZero"/>
        <c:auto val="1"/>
        <c:lblAlgn val="ctr"/>
        <c:lblOffset val="100"/>
        <c:noMultiLvlLbl val="0"/>
      </c:catAx>
      <c:valAx>
        <c:axId val="137718784"/>
        <c:scaling>
          <c:orientation val="minMax"/>
          <c:max val="4500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7717248"/>
        <c:crosses val="autoZero"/>
        <c:crossBetween val="between"/>
        <c:majorUnit val="500"/>
        <c:min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52928912897998"/>
          <c:y val="2.2991396247580308E-2"/>
          <c:w val="0.77765672571848943"/>
          <c:h val="0.898684470817713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A8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469409776712103E-2"/>
                  <c:y val="-2.0901269315982099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Munka1!$A$2:$A$6</c:f>
              <c:strCache>
                <c:ptCount val="5"/>
                <c:pt idx="0">
                  <c:v>megújulók</c:v>
                </c:pt>
                <c:pt idx="1">
                  <c:v>olaj, egyéb</c:v>
                </c:pt>
                <c:pt idx="2">
                  <c:v>földgáz</c:v>
                </c:pt>
                <c:pt idx="3">
                  <c:v>szén</c:v>
                </c:pt>
                <c:pt idx="4">
                  <c:v>atom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600</c:v>
                </c:pt>
                <c:pt idx="1">
                  <c:v>300</c:v>
                </c:pt>
                <c:pt idx="2">
                  <c:v>2100</c:v>
                </c:pt>
                <c:pt idx="4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6692736"/>
        <c:axId val="146706816"/>
      </c:barChart>
      <c:catAx>
        <c:axId val="14669273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6706816"/>
        <c:crosses val="autoZero"/>
        <c:auto val="1"/>
        <c:lblAlgn val="ctr"/>
        <c:lblOffset val="100"/>
        <c:noMultiLvlLbl val="0"/>
      </c:catAx>
      <c:valAx>
        <c:axId val="146706816"/>
        <c:scaling>
          <c:orientation val="minMax"/>
          <c:max val="4500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6692736"/>
        <c:crosses val="autoZero"/>
        <c:crossBetween val="between"/>
        <c:majorUnit val="500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26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26"/>
              <c:numFmt formatCode="#,##0.00" sourceLinked="0"/>
              <c:spPr/>
              <c:txPr>
                <a:bodyPr rot="-5400000" vert="horz"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 rot="-5400000" vert="horz"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Munka1!$A$2:$A$29</c:f>
              <c:strCache>
                <c:ptCount val="28"/>
                <c:pt idx="0">
                  <c:v>DK</c:v>
                </c:pt>
                <c:pt idx="1">
                  <c:v>DE</c:v>
                </c:pt>
                <c:pt idx="2">
                  <c:v>IT</c:v>
                </c:pt>
                <c:pt idx="3">
                  <c:v>IR</c:v>
                </c:pt>
                <c:pt idx="4">
                  <c:v>CY</c:v>
                </c:pt>
                <c:pt idx="5">
                  <c:v>PT</c:v>
                </c:pt>
                <c:pt idx="6">
                  <c:v>ES</c:v>
                </c:pt>
                <c:pt idx="7">
                  <c:v>B</c:v>
                </c:pt>
                <c:pt idx="8">
                  <c:v>A</c:v>
                </c:pt>
                <c:pt idx="9">
                  <c:v>SV</c:v>
                </c:pt>
                <c:pt idx="10">
                  <c:v>GB</c:v>
                </c:pt>
                <c:pt idx="11">
                  <c:v>NL</c:v>
                </c:pt>
                <c:pt idx="12">
                  <c:v>GR</c:v>
                </c:pt>
                <c:pt idx="13">
                  <c:v>LU</c:v>
                </c:pt>
                <c:pt idx="14">
                  <c:v>SLO</c:v>
                </c:pt>
                <c:pt idx="15">
                  <c:v>FR</c:v>
                </c:pt>
                <c:pt idx="16">
                  <c:v>FI</c:v>
                </c:pt>
                <c:pt idx="17">
                  <c:v>SK</c:v>
                </c:pt>
                <c:pt idx="18">
                  <c:v>M</c:v>
                </c:pt>
                <c:pt idx="19">
                  <c:v>PL</c:v>
                </c:pt>
                <c:pt idx="20">
                  <c:v>LV</c:v>
                </c:pt>
                <c:pt idx="21">
                  <c:v>LT</c:v>
                </c:pt>
                <c:pt idx="22">
                  <c:v>HR</c:v>
                </c:pt>
                <c:pt idx="23">
                  <c:v>EE</c:v>
                </c:pt>
                <c:pt idx="24">
                  <c:v>RO</c:v>
                </c:pt>
                <c:pt idx="25">
                  <c:v>CZ</c:v>
                </c:pt>
                <c:pt idx="26">
                  <c:v>HU</c:v>
                </c:pt>
                <c:pt idx="27">
                  <c:v>BG</c:v>
                </c:pt>
              </c:strCache>
            </c:strRef>
          </c:cat>
          <c:val>
            <c:numRef>
              <c:f>Munka1!$B$2:$B$29</c:f>
              <c:numCache>
                <c:formatCode>General</c:formatCode>
                <c:ptCount val="28"/>
                <c:pt idx="0">
                  <c:v>30.42</c:v>
                </c:pt>
                <c:pt idx="1">
                  <c:v>29.81</c:v>
                </c:pt>
                <c:pt idx="2">
                  <c:v>24.46</c:v>
                </c:pt>
                <c:pt idx="3">
                  <c:v>24.07</c:v>
                </c:pt>
                <c:pt idx="4">
                  <c:v>22.91</c:v>
                </c:pt>
                <c:pt idx="5">
                  <c:v>21.75</c:v>
                </c:pt>
                <c:pt idx="6">
                  <c:v>21.65</c:v>
                </c:pt>
                <c:pt idx="7">
                  <c:v>20.97</c:v>
                </c:pt>
                <c:pt idx="8">
                  <c:v>20.21</c:v>
                </c:pt>
                <c:pt idx="9">
                  <c:v>19.649999999999999</c:v>
                </c:pt>
                <c:pt idx="10">
                  <c:v>19.18</c:v>
                </c:pt>
                <c:pt idx="11">
                  <c:v>18.21</c:v>
                </c:pt>
                <c:pt idx="12">
                  <c:v>17.670000000000002</c:v>
                </c:pt>
                <c:pt idx="13">
                  <c:v>17.38</c:v>
                </c:pt>
                <c:pt idx="14">
                  <c:v>16.3</c:v>
                </c:pt>
                <c:pt idx="15">
                  <c:v>15.85</c:v>
                </c:pt>
                <c:pt idx="16">
                  <c:v>15.63</c:v>
                </c:pt>
                <c:pt idx="17">
                  <c:v>15.07</c:v>
                </c:pt>
                <c:pt idx="18">
                  <c:v>14.74</c:v>
                </c:pt>
                <c:pt idx="19">
                  <c:v>14.21</c:v>
                </c:pt>
                <c:pt idx="20">
                  <c:v>13.65</c:v>
                </c:pt>
                <c:pt idx="21">
                  <c:v>13.3</c:v>
                </c:pt>
                <c:pt idx="22">
                  <c:v>13.12</c:v>
                </c:pt>
                <c:pt idx="23">
                  <c:v>13.07</c:v>
                </c:pt>
                <c:pt idx="24">
                  <c:v>12.9</c:v>
                </c:pt>
                <c:pt idx="25">
                  <c:v>12.83</c:v>
                </c:pt>
                <c:pt idx="26">
                  <c:v>12.02</c:v>
                </c:pt>
                <c:pt idx="27">
                  <c:v>8.32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6450688"/>
        <c:axId val="146460672"/>
      </c:barChart>
      <c:catAx>
        <c:axId val="146450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6460672"/>
        <c:crosses val="autoZero"/>
        <c:auto val="1"/>
        <c:lblAlgn val="ctr"/>
        <c:lblOffset val="100"/>
        <c:noMultiLvlLbl val="0"/>
      </c:catAx>
      <c:valAx>
        <c:axId val="146460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645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552165354330756E-2"/>
          <c:y val="3.500688578460448E-2"/>
          <c:w val="0.88617005686789163"/>
          <c:h val="0.752784140879062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energiadíj</c:v>
                </c:pt>
              </c:strCache>
            </c:strRef>
          </c:tx>
          <c:spPr>
            <a:solidFill>
              <a:srgbClr val="FF0000"/>
            </a:solidFill>
            <a:ln w="158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Munka1!$A$2:$A$5</c:f>
              <c:strCache>
                <c:ptCount val="4"/>
                <c:pt idx="0">
                  <c:v>2012.     januártól</c:v>
                </c:pt>
                <c:pt idx="1">
                  <c:v>2013.     januártól</c:v>
                </c:pt>
                <c:pt idx="2">
                  <c:v>2013. novembertől</c:v>
                </c:pt>
                <c:pt idx="3">
                  <c:v>2014. szeptembertől 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21.52</c:v>
                </c:pt>
                <c:pt idx="1">
                  <c:v>19.71</c:v>
                </c:pt>
                <c:pt idx="2">
                  <c:v>16.7</c:v>
                </c:pt>
                <c:pt idx="3">
                  <c:v>14.9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rendszerhasználat</c:v>
                </c:pt>
              </c:strCache>
            </c:strRef>
          </c:tx>
          <c:spPr>
            <a:solidFill>
              <a:srgbClr val="0000FF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Munka1!$A$2:$A$5</c:f>
              <c:strCache>
                <c:ptCount val="4"/>
                <c:pt idx="0">
                  <c:v>2012.     januártól</c:v>
                </c:pt>
                <c:pt idx="1">
                  <c:v>2013.     januártól</c:v>
                </c:pt>
                <c:pt idx="2">
                  <c:v>2013. novembertől</c:v>
                </c:pt>
                <c:pt idx="3">
                  <c:v>2014. szeptembertől 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16.610000000000003</c:v>
                </c:pt>
                <c:pt idx="1">
                  <c:v>14.47</c:v>
                </c:pt>
                <c:pt idx="2">
                  <c:v>14.07</c:v>
                </c:pt>
                <c:pt idx="3">
                  <c:v>14.11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ÁFA </c:v>
                </c:pt>
              </c:strCache>
            </c:strRef>
          </c:tx>
          <c:spPr>
            <a:solidFill>
              <a:srgbClr val="7030A0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Munka1!$A$2:$A$5</c:f>
              <c:strCache>
                <c:ptCount val="4"/>
                <c:pt idx="0">
                  <c:v>2012.     januártól</c:v>
                </c:pt>
                <c:pt idx="1">
                  <c:v>2013.     januártól</c:v>
                </c:pt>
                <c:pt idx="2">
                  <c:v>2013. novembertől</c:v>
                </c:pt>
                <c:pt idx="3">
                  <c:v>2014. szeptembertől 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10.3</c:v>
                </c:pt>
                <c:pt idx="1">
                  <c:v>9.2299999999999986</c:v>
                </c:pt>
                <c:pt idx="2">
                  <c:v>8.31</c:v>
                </c:pt>
                <c:pt idx="3">
                  <c:v>7.83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külön illeték</c:v>
                </c:pt>
              </c:strCache>
            </c:strRef>
          </c:tx>
          <c:spPr>
            <a:solidFill>
              <a:srgbClr val="00A800"/>
            </a:solidFill>
            <a:ln w="158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"/>
            </a:sp3d>
          </c:spPr>
          <c:invertIfNegative val="0"/>
          <c:cat>
            <c:strRef>
              <c:f>Munka1!$A$2:$A$5</c:f>
              <c:strCache>
                <c:ptCount val="4"/>
                <c:pt idx="0">
                  <c:v>2012.     januártól</c:v>
                </c:pt>
                <c:pt idx="1">
                  <c:v>2013.     januártól</c:v>
                </c:pt>
                <c:pt idx="2">
                  <c:v>2013. novembertől</c:v>
                </c:pt>
                <c:pt idx="3">
                  <c:v>2014. szeptembertől </c:v>
                </c:pt>
              </c:strCache>
            </c:strRef>
          </c:cat>
          <c:val>
            <c:numRef>
              <c:f>Munka1!$E$2:$E$5</c:f>
              <c:numCache>
                <c:formatCode>General</c:formatCode>
                <c:ptCount val="4"/>
                <c:pt idx="0">
                  <c:v>1.46</c:v>
                </c:pt>
                <c:pt idx="1">
                  <c:v>1.46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6387712"/>
        <c:axId val="146389248"/>
      </c:barChart>
      <c:catAx>
        <c:axId val="14638771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6389248"/>
        <c:crosses val="autoZero"/>
        <c:auto val="1"/>
        <c:lblAlgn val="ctr"/>
        <c:lblOffset val="100"/>
        <c:noMultiLvlLbl val="0"/>
      </c:catAx>
      <c:valAx>
        <c:axId val="146389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6387712"/>
        <c:crosses val="autoZero"/>
        <c:crossBetween val="between"/>
      </c:valAx>
      <c:spPr>
        <a:solidFill>
          <a:srgbClr val="FFFF99"/>
        </a:solidFill>
        <a:ln w="19050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000" b="1">
                <a:solidFill>
                  <a:srgbClr val="009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2.4587832756874595E-2"/>
          <c:y val="0.92693381465649494"/>
          <c:w val="0.94936673702921881"/>
          <c:h val="6.0078641114269936E-2"/>
        </c:manualLayout>
      </c:layout>
      <c:overlay val="0"/>
      <c:txPr>
        <a:bodyPr/>
        <a:lstStyle/>
        <a:p>
          <a:pPr>
            <a:defRPr sz="20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lignit (régi, 31%)</c:v>
                </c:pt>
              </c:strCache>
            </c:strRef>
          </c:tx>
          <c:spPr>
            <a:ln w="571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Munka1!$B$2:$B$8</c:f>
              <c:numCache>
                <c:formatCode>General</c:formatCode>
                <c:ptCount val="7"/>
                <c:pt idx="0">
                  <c:v>35</c:v>
                </c:pt>
                <c:pt idx="1">
                  <c:v>37</c:v>
                </c:pt>
                <c:pt idx="2">
                  <c:v>37</c:v>
                </c:pt>
                <c:pt idx="3">
                  <c:v>30</c:v>
                </c:pt>
                <c:pt idx="4">
                  <c:v>26</c:v>
                </c:pt>
                <c:pt idx="5">
                  <c:v>28</c:v>
                </c:pt>
                <c:pt idx="6">
                  <c:v>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szén (régi, 36%)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Munka1!$C$2:$C$8</c:f>
              <c:numCache>
                <c:formatCode>General</c:formatCode>
                <c:ptCount val="7"/>
                <c:pt idx="0">
                  <c:v>40</c:v>
                </c:pt>
                <c:pt idx="1">
                  <c:v>44</c:v>
                </c:pt>
                <c:pt idx="2">
                  <c:v>50</c:v>
                </c:pt>
                <c:pt idx="3">
                  <c:v>40</c:v>
                </c:pt>
                <c:pt idx="4">
                  <c:v>32</c:v>
                </c:pt>
                <c:pt idx="5">
                  <c:v>31</c:v>
                </c:pt>
                <c:pt idx="6">
                  <c:v>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gáz (új, 60%)</c:v>
                </c:pt>
              </c:strCache>
            </c:strRef>
          </c:tx>
          <c:spPr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Munka1!$D$2:$D$8</c:f>
              <c:numCache>
                <c:formatCode>General</c:formatCode>
                <c:ptCount val="7"/>
                <c:pt idx="0">
                  <c:v>41</c:v>
                </c:pt>
                <c:pt idx="1">
                  <c:v>41</c:v>
                </c:pt>
                <c:pt idx="2">
                  <c:v>49</c:v>
                </c:pt>
                <c:pt idx="3">
                  <c:v>53</c:v>
                </c:pt>
                <c:pt idx="4">
                  <c:v>49</c:v>
                </c:pt>
                <c:pt idx="5">
                  <c:v>43</c:v>
                </c:pt>
                <c:pt idx="6">
                  <c:v>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660608"/>
        <c:axId val="130678784"/>
      </c:lineChart>
      <c:catAx>
        <c:axId val="130660608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0678784"/>
        <c:crosses val="autoZero"/>
        <c:auto val="1"/>
        <c:lblAlgn val="ctr"/>
        <c:lblOffset val="100"/>
        <c:noMultiLvlLbl val="0"/>
      </c:catAx>
      <c:valAx>
        <c:axId val="130678784"/>
        <c:scaling>
          <c:orientation val="minMax"/>
          <c:min val="2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0660608"/>
        <c:crosses val="autoZero"/>
        <c:crossBetween val="between"/>
      </c:valAx>
      <c:spPr>
        <a:solidFill>
          <a:srgbClr val="FFFFCC"/>
        </a:solidFill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6.7388004247251221E-2"/>
          <c:y val="0.91976021182831535"/>
          <c:w val="0.89991958999091171"/>
          <c:h val="6.6130244787616185E-2"/>
        </c:manualLayout>
      </c:layout>
      <c:overlay val="0"/>
      <c:txPr>
        <a:bodyPr/>
        <a:lstStyle/>
        <a:p>
          <a:pPr>
            <a:defRPr sz="20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egyetemes szolgáltatás</c:v>
                </c:pt>
              </c:strCache>
            </c:strRef>
          </c:tx>
          <c:spPr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 rot="-5400000" vert="horz"/>
              <a:lstStyle/>
              <a:p>
                <a:pPr>
                  <a:defRPr sz="2000" b="1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Munka1!$B$2:$B$11</c:f>
              <c:numCache>
                <c:formatCode>General</c:formatCode>
                <c:ptCount val="10"/>
                <c:pt idx="3">
                  <c:v>12.82</c:v>
                </c:pt>
                <c:pt idx="4">
                  <c:v>13.93</c:v>
                </c:pt>
                <c:pt idx="5">
                  <c:v>13.850000000000001</c:v>
                </c:pt>
                <c:pt idx="6">
                  <c:v>12.89</c:v>
                </c:pt>
                <c:pt idx="7">
                  <c:v>11.860000000000001</c:v>
                </c:pt>
                <c:pt idx="8">
                  <c:v>11.47</c:v>
                </c:pt>
                <c:pt idx="9">
                  <c:v>11.19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háztartási fogyasztás</c:v>
                </c:pt>
              </c:strCache>
            </c:strRef>
          </c:tx>
          <c:spPr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 rot="-5400000" vert="horz"/>
              <a:lstStyle/>
              <a:p>
                <a:pPr>
                  <a:defRPr sz="2000" b="1">
                    <a:solidFill>
                      <a:srgbClr val="FFFF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Munka1!$C$2:$C$11</c:f>
              <c:numCache>
                <c:formatCode>General</c:formatCode>
                <c:ptCount val="10"/>
                <c:pt idx="0">
                  <c:v>11.12</c:v>
                </c:pt>
                <c:pt idx="1">
                  <c:v>11.25</c:v>
                </c:pt>
                <c:pt idx="2">
                  <c:v>10.49</c:v>
                </c:pt>
                <c:pt idx="3">
                  <c:v>11.46</c:v>
                </c:pt>
                <c:pt idx="4">
                  <c:v>11.239999999999998</c:v>
                </c:pt>
                <c:pt idx="5">
                  <c:v>11.03</c:v>
                </c:pt>
                <c:pt idx="6">
                  <c:v>10.89</c:v>
                </c:pt>
                <c:pt idx="7">
                  <c:v>10.62</c:v>
                </c:pt>
                <c:pt idx="8">
                  <c:v>10.58</c:v>
                </c:pt>
                <c:pt idx="9">
                  <c:v>10.11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"/>
        <c:axId val="148219392"/>
        <c:axId val="148220928"/>
      </c:barChart>
      <c:catAx>
        <c:axId val="14821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8220928"/>
        <c:crosses val="autoZero"/>
        <c:auto val="1"/>
        <c:lblAlgn val="ctr"/>
        <c:lblOffset val="100"/>
        <c:noMultiLvlLbl val="0"/>
      </c:catAx>
      <c:valAx>
        <c:axId val="148220928"/>
        <c:scaling>
          <c:orientation val="minMax"/>
          <c:max val="15"/>
          <c:min val="5"/>
        </c:scaling>
        <c:delete val="0"/>
        <c:axPos val="l"/>
        <c:majorGridlines>
          <c:spPr>
            <a:ln w="6350">
              <a:solidFill>
                <a:schemeClr val="bg1">
                  <a:lumMod val="50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out"/>
        <c:tickLblPos val="nextTo"/>
        <c:spPr>
          <a:ln w="19050">
            <a:solidFill>
              <a:prstClr val="black"/>
            </a:solidFill>
          </a:ln>
        </c:spPr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8219392"/>
        <c:crosses val="autoZero"/>
        <c:crossBetween val="between"/>
        <c:majorUnit val="1"/>
        <c:minorUnit val="0.5"/>
      </c:valAx>
      <c:spPr>
        <a:solidFill>
          <a:srgbClr val="FFFFCC"/>
        </a:solidFill>
        <a:ln w="12700"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0013243366492321"/>
          <c:y val="3.7015777396475866E-2"/>
          <c:w val="0.79973513267015406"/>
          <c:h val="6.1231708136681662E-2"/>
        </c:manualLayout>
      </c:layout>
      <c:overlay val="0"/>
      <c:txPr>
        <a:bodyPr/>
        <a:lstStyle/>
        <a:p>
          <a:pPr>
            <a:defRPr sz="20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228972996901293E-2"/>
          <c:y val="3.3453298611111112E-2"/>
          <c:w val="0.87929293935369646"/>
          <c:h val="0.81895190972222209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villamosenergia-fogyasztás</c:v>
                </c:pt>
              </c:strCache>
            </c:strRef>
          </c:tx>
          <c:spPr>
            <a:ln w="762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Munka1!$A$2:$A$16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Munka1!$B$2:$B$16</c:f>
              <c:numCache>
                <c:formatCode>General</c:formatCode>
                <c:ptCount val="15"/>
                <c:pt idx="0">
                  <c:v>100</c:v>
                </c:pt>
                <c:pt idx="1">
                  <c:v>103</c:v>
                </c:pt>
                <c:pt idx="2">
                  <c:v>104</c:v>
                </c:pt>
                <c:pt idx="3">
                  <c:v>106</c:v>
                </c:pt>
                <c:pt idx="4">
                  <c:v>109</c:v>
                </c:pt>
                <c:pt idx="5">
                  <c:v>110</c:v>
                </c:pt>
                <c:pt idx="6">
                  <c:v>112</c:v>
                </c:pt>
                <c:pt idx="7">
                  <c:v>113</c:v>
                </c:pt>
                <c:pt idx="8">
                  <c:v>113.5</c:v>
                </c:pt>
                <c:pt idx="9">
                  <c:v>107</c:v>
                </c:pt>
                <c:pt idx="10">
                  <c:v>112</c:v>
                </c:pt>
                <c:pt idx="11">
                  <c:v>110</c:v>
                </c:pt>
                <c:pt idx="12">
                  <c:v>111</c:v>
                </c:pt>
                <c:pt idx="13">
                  <c:v>109</c:v>
                </c:pt>
                <c:pt idx="14">
                  <c:v>107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reál GDP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Munka1!$A$2:$A$16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Munka1!$C$2:$C$16</c:f>
              <c:numCache>
                <c:formatCode>General</c:formatCode>
                <c:ptCount val="15"/>
                <c:pt idx="0">
                  <c:v>100</c:v>
                </c:pt>
                <c:pt idx="1">
                  <c:v>102</c:v>
                </c:pt>
                <c:pt idx="2">
                  <c:v>103</c:v>
                </c:pt>
                <c:pt idx="3">
                  <c:v>105</c:v>
                </c:pt>
                <c:pt idx="4">
                  <c:v>108</c:v>
                </c:pt>
                <c:pt idx="5">
                  <c:v>110</c:v>
                </c:pt>
                <c:pt idx="6">
                  <c:v>114</c:v>
                </c:pt>
                <c:pt idx="7">
                  <c:v>117</c:v>
                </c:pt>
                <c:pt idx="8">
                  <c:v>118</c:v>
                </c:pt>
                <c:pt idx="9">
                  <c:v>113</c:v>
                </c:pt>
                <c:pt idx="10">
                  <c:v>115</c:v>
                </c:pt>
                <c:pt idx="11">
                  <c:v>117</c:v>
                </c:pt>
                <c:pt idx="12">
                  <c:v>116</c:v>
                </c:pt>
                <c:pt idx="13">
                  <c:v>116.5</c:v>
                </c:pt>
                <c:pt idx="14">
                  <c:v>118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17760"/>
        <c:axId val="148131840"/>
      </c:lineChart>
      <c:catAx>
        <c:axId val="14811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8131840"/>
        <c:crosses val="autoZero"/>
        <c:auto val="1"/>
        <c:lblAlgn val="ctr"/>
        <c:lblOffset val="100"/>
        <c:noMultiLvlLbl val="0"/>
      </c:catAx>
      <c:valAx>
        <c:axId val="148131840"/>
        <c:scaling>
          <c:orientation val="minMax"/>
          <c:max val="120"/>
          <c:min val="10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out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8117760"/>
        <c:crosses val="autoZero"/>
        <c:crossBetween val="midCat"/>
        <c:majorUnit val="5"/>
      </c:valAx>
      <c:spPr>
        <a:solidFill>
          <a:srgbClr val="FFFFCC"/>
        </a:solidFill>
        <a:ln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7645528995130586"/>
          <c:y val="0.92964531250000026"/>
          <c:w val="0.53563512616201869"/>
          <c:h val="5.7125520833333346E-2"/>
        </c:manualLayout>
      </c:layout>
      <c:overlay val="0"/>
      <c:txPr>
        <a:bodyPr/>
        <a:lstStyle/>
        <a:p>
          <a:pPr>
            <a:defRPr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atom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Munka1!$B$2:$B$6</c:f>
              <c:numCache>
                <c:formatCode>#,##0</c:formatCode>
                <c:ptCount val="5"/>
                <c:pt idx="0">
                  <c:v>134379</c:v>
                </c:pt>
                <c:pt idx="1">
                  <c:v>126389</c:v>
                </c:pt>
                <c:pt idx="2">
                  <c:v>125877</c:v>
                </c:pt>
                <c:pt idx="3">
                  <c:v>125745</c:v>
                </c:pt>
                <c:pt idx="4">
                  <c:v>126685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hő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Munka1!$C$2:$C$6</c:f>
              <c:numCache>
                <c:formatCode>#,##0</c:formatCode>
                <c:ptCount val="5"/>
                <c:pt idx="0">
                  <c:v>451988</c:v>
                </c:pt>
                <c:pt idx="1">
                  <c:v>446953</c:v>
                </c:pt>
                <c:pt idx="2">
                  <c:v>452601</c:v>
                </c:pt>
                <c:pt idx="3">
                  <c:v>467541</c:v>
                </c:pt>
                <c:pt idx="4">
                  <c:v>463439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víz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Munka1!$D$2:$D$6</c:f>
              <c:numCache>
                <c:formatCode>#,##0</c:formatCode>
                <c:ptCount val="5"/>
                <c:pt idx="0">
                  <c:v>197270</c:v>
                </c:pt>
                <c:pt idx="1">
                  <c:v>196348</c:v>
                </c:pt>
                <c:pt idx="2">
                  <c:v>197767</c:v>
                </c:pt>
                <c:pt idx="3">
                  <c:v>199528</c:v>
                </c:pt>
                <c:pt idx="4">
                  <c:v>202208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megújuló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Munka1!$E$2:$E$6</c:f>
              <c:numCache>
                <c:formatCode>#,##0</c:formatCode>
                <c:ptCount val="5"/>
                <c:pt idx="0">
                  <c:v>125417</c:v>
                </c:pt>
                <c:pt idx="1">
                  <c:v>152811</c:v>
                </c:pt>
                <c:pt idx="2">
                  <c:v>169925</c:v>
                </c:pt>
                <c:pt idx="3">
                  <c:v>210177</c:v>
                </c:pt>
                <c:pt idx="4">
                  <c:v>229116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Munka1!$A$2:$A$6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Munka1!$F$2:$F$6</c:f>
              <c:numCache>
                <c:formatCode>#,##0</c:formatCode>
                <c:ptCount val="5"/>
                <c:pt idx="0">
                  <c:v>6576</c:v>
                </c:pt>
                <c:pt idx="1">
                  <c:v>5639</c:v>
                </c:pt>
                <c:pt idx="2">
                  <c:v>5724</c:v>
                </c:pt>
                <c:pt idx="3">
                  <c:v>1493</c:v>
                </c:pt>
                <c:pt idx="4">
                  <c:v>2073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46881152"/>
        <c:axId val="146899328"/>
      </c:barChart>
      <c:catAx>
        <c:axId val="14688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6899328"/>
        <c:crosses val="autoZero"/>
        <c:auto val="1"/>
        <c:lblAlgn val="ctr"/>
        <c:lblOffset val="100"/>
        <c:noMultiLvlLbl val="0"/>
      </c:catAx>
      <c:valAx>
        <c:axId val="14689932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68811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pattFill prst="lgCheck">
              <a:fgClr>
                <a:srgbClr val="0000FF"/>
              </a:fgClr>
              <a:bgClr>
                <a:schemeClr val="accent4">
                  <a:lumMod val="40000"/>
                  <a:lumOff val="60000"/>
                </a:schemeClr>
              </a:bgClr>
            </a:pattFill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txPr>
              <a:bodyPr/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Munka1!$B$2:$B$6</c:f>
              <c:numCache>
                <c:formatCode>#,##0</c:formatCode>
                <c:ptCount val="5"/>
                <c:pt idx="0">
                  <c:v>557280</c:v>
                </c:pt>
                <c:pt idx="1">
                  <c:v>532599</c:v>
                </c:pt>
                <c:pt idx="2">
                  <c:v>555195</c:v>
                </c:pt>
                <c:pt idx="3">
                  <c:v>528622</c:v>
                </c:pt>
                <c:pt idx="4">
                  <c:v>522043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8271872"/>
        <c:axId val="148273408"/>
      </c:barChart>
      <c:catAx>
        <c:axId val="14827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8273408"/>
        <c:crosses val="autoZero"/>
        <c:auto val="1"/>
        <c:lblAlgn val="ctr"/>
        <c:lblOffset val="100"/>
        <c:noMultiLvlLbl val="0"/>
      </c:catAx>
      <c:valAx>
        <c:axId val="148273408"/>
        <c:scaling>
          <c:orientation val="minMax"/>
          <c:max val="600000"/>
          <c:min val="4000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8271872"/>
        <c:crosses val="autoZero"/>
        <c:crossBetween val="between"/>
        <c:majorUnit val="5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582758461932743E-2"/>
          <c:y val="4.0585875984251965E-2"/>
          <c:w val="0.89835536410949746"/>
          <c:h val="0.86121720877500851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szél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Munka1!$A$2:$A$19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Munka1!$B$2:$B$19</c:f>
              <c:numCache>
                <c:formatCode>General</c:formatCode>
                <c:ptCount val="18"/>
                <c:pt idx="0">
                  <c:v>0</c:v>
                </c:pt>
                <c:pt idx="1">
                  <c:v>3</c:v>
                </c:pt>
                <c:pt idx="2">
                  <c:v>9</c:v>
                </c:pt>
                <c:pt idx="3">
                  <c:v>18</c:v>
                </c:pt>
                <c:pt idx="4">
                  <c:v>30</c:v>
                </c:pt>
                <c:pt idx="5">
                  <c:v>40</c:v>
                </c:pt>
                <c:pt idx="6">
                  <c:v>51</c:v>
                </c:pt>
                <c:pt idx="7">
                  <c:v>75</c:v>
                </c:pt>
                <c:pt idx="8">
                  <c:v>90</c:v>
                </c:pt>
                <c:pt idx="9">
                  <c:v>121</c:v>
                </c:pt>
                <c:pt idx="10">
                  <c:v>170</c:v>
                </c:pt>
                <c:pt idx="11">
                  <c:v>221</c:v>
                </c:pt>
                <c:pt idx="12">
                  <c:v>266</c:v>
                </c:pt>
                <c:pt idx="13">
                  <c:v>331</c:v>
                </c:pt>
                <c:pt idx="14">
                  <c:v>410</c:v>
                </c:pt>
                <c:pt idx="15">
                  <c:v>513</c:v>
                </c:pt>
                <c:pt idx="16">
                  <c:v>629</c:v>
                </c:pt>
                <c:pt idx="17">
                  <c:v>694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nap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Munka1!$A$2:$A$19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Munka1!$C$2:$C$19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0.6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</c:v>
                </c:pt>
                <c:pt idx="10">
                  <c:v>8</c:v>
                </c:pt>
                <c:pt idx="11">
                  <c:v>13</c:v>
                </c:pt>
                <c:pt idx="12">
                  <c:v>19</c:v>
                </c:pt>
                <c:pt idx="13">
                  <c:v>31</c:v>
                </c:pt>
                <c:pt idx="14">
                  <c:v>56</c:v>
                </c:pt>
                <c:pt idx="15">
                  <c:v>96</c:v>
                </c:pt>
                <c:pt idx="16">
                  <c:v>135</c:v>
                </c:pt>
                <c:pt idx="17">
                  <c:v>185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atom</c:v>
                </c:pt>
              </c:strCache>
            </c:strRef>
          </c:tx>
          <c:spPr>
            <a:ln w="635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Munka1!$A$2:$A$19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Munka1!$D$2:$D$19</c:f>
              <c:numCache>
                <c:formatCode>General</c:formatCode>
                <c:ptCount val="18"/>
                <c:pt idx="0">
                  <c:v>0</c:v>
                </c:pt>
                <c:pt idx="1">
                  <c:v>40</c:v>
                </c:pt>
                <c:pt idx="2">
                  <c:v>110</c:v>
                </c:pt>
                <c:pt idx="3">
                  <c:v>180</c:v>
                </c:pt>
                <c:pt idx="4">
                  <c:v>250</c:v>
                </c:pt>
                <c:pt idx="5">
                  <c:v>289</c:v>
                </c:pt>
                <c:pt idx="6">
                  <c:v>241</c:v>
                </c:pt>
                <c:pt idx="7">
                  <c:v>355</c:v>
                </c:pt>
                <c:pt idx="8">
                  <c:v>372</c:v>
                </c:pt>
                <c:pt idx="9">
                  <c:v>397</c:v>
                </c:pt>
                <c:pt idx="10">
                  <c:v>348</c:v>
                </c:pt>
                <c:pt idx="11">
                  <c:v>330</c:v>
                </c:pt>
                <c:pt idx="12">
                  <c:v>294</c:v>
                </c:pt>
                <c:pt idx="13">
                  <c:v>366</c:v>
                </c:pt>
                <c:pt idx="14">
                  <c:v>256</c:v>
                </c:pt>
                <c:pt idx="15">
                  <c:v>92</c:v>
                </c:pt>
                <c:pt idx="16">
                  <c:v>100</c:v>
                </c:pt>
                <c:pt idx="17">
                  <c:v>147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974592"/>
        <c:axId val="146976128"/>
      </c:lineChart>
      <c:catAx>
        <c:axId val="14697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6976128"/>
        <c:crosses val="autoZero"/>
        <c:auto val="1"/>
        <c:lblAlgn val="ctr"/>
        <c:lblOffset val="100"/>
        <c:noMultiLvlLbl val="0"/>
      </c:catAx>
      <c:valAx>
        <c:axId val="146976128"/>
        <c:scaling>
          <c:orientation val="minMax"/>
          <c:max val="90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6974592"/>
        <c:crosses val="autoZero"/>
        <c:crossBetween val="between"/>
        <c:majorUnit val="100"/>
      </c:valAx>
      <c:spPr>
        <a:solidFill>
          <a:srgbClr val="FFFFCC"/>
        </a:solidFill>
        <a:ln>
          <a:solidFill>
            <a:schemeClr val="tx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4844830705607243"/>
          <c:y val="4.3719132963935661E-2"/>
          <c:w val="0.35325610215731307"/>
          <c:h val="0.10197672381047744"/>
        </c:manualLayout>
      </c:layout>
      <c:overlay val="0"/>
      <c:txPr>
        <a:bodyPr/>
        <a:lstStyle/>
        <a:p>
          <a:pPr>
            <a:defRPr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582758461932743E-2"/>
          <c:y val="4.0585875984251965E-2"/>
          <c:w val="0.89835536410949746"/>
          <c:h val="0.86121720877500851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szél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Munka1!$A$2:$A$19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Munka1!$B$2:$B$19</c:f>
              <c:numCache>
                <c:formatCode>General</c:formatCode>
                <c:ptCount val="18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16</c:v>
                </c:pt>
                <c:pt idx="5">
                  <c:v>22</c:v>
                </c:pt>
                <c:pt idx="6">
                  <c:v>29</c:v>
                </c:pt>
                <c:pt idx="7">
                  <c:v>37</c:v>
                </c:pt>
                <c:pt idx="8">
                  <c:v>55</c:v>
                </c:pt>
                <c:pt idx="9">
                  <c:v>75</c:v>
                </c:pt>
                <c:pt idx="10">
                  <c:v>95</c:v>
                </c:pt>
                <c:pt idx="11">
                  <c:v>108</c:v>
                </c:pt>
                <c:pt idx="12">
                  <c:v>125</c:v>
                </c:pt>
                <c:pt idx="13">
                  <c:v>141</c:v>
                </c:pt>
                <c:pt idx="14">
                  <c:v>165</c:v>
                </c:pt>
                <c:pt idx="15">
                  <c:v>198</c:v>
                </c:pt>
                <c:pt idx="16">
                  <c:v>227</c:v>
                </c:pt>
                <c:pt idx="17">
                  <c:v>242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nap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Munka1!$A$2:$A$19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Munka1!$C$2:$C$19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0.3</c:v>
                </c:pt>
                <c:pt idx="7">
                  <c:v>0.7</c:v>
                </c:pt>
                <c:pt idx="8">
                  <c:v>1.5</c:v>
                </c:pt>
                <c:pt idx="9">
                  <c:v>2.5</c:v>
                </c:pt>
                <c:pt idx="10">
                  <c:v>8</c:v>
                </c:pt>
                <c:pt idx="11">
                  <c:v>10</c:v>
                </c:pt>
                <c:pt idx="12">
                  <c:v>14</c:v>
                </c:pt>
                <c:pt idx="13">
                  <c:v>23</c:v>
                </c:pt>
                <c:pt idx="14">
                  <c:v>47</c:v>
                </c:pt>
                <c:pt idx="15">
                  <c:v>71</c:v>
                </c:pt>
                <c:pt idx="16">
                  <c:v>85</c:v>
                </c:pt>
                <c:pt idx="17">
                  <c:v>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atom</c:v>
                </c:pt>
              </c:strCache>
            </c:strRef>
          </c:tx>
          <c:spPr>
            <a:ln w="635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Munka1!$A$2:$A$19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Munka1!$D$2:$D$19</c:f>
              <c:numCache>
                <c:formatCode>General</c:formatCode>
                <c:ptCount val="18"/>
                <c:pt idx="0">
                  <c:v>0</c:v>
                </c:pt>
                <c:pt idx="1">
                  <c:v>-5</c:v>
                </c:pt>
                <c:pt idx="2">
                  <c:v>2</c:v>
                </c:pt>
                <c:pt idx="3">
                  <c:v>6</c:v>
                </c:pt>
                <c:pt idx="4">
                  <c:v>45</c:v>
                </c:pt>
                <c:pt idx="5">
                  <c:v>57</c:v>
                </c:pt>
                <c:pt idx="6">
                  <c:v>65</c:v>
                </c:pt>
                <c:pt idx="7">
                  <c:v>72</c:v>
                </c:pt>
                <c:pt idx="8">
                  <c:v>66</c:v>
                </c:pt>
                <c:pt idx="9">
                  <c:v>60</c:v>
                </c:pt>
                <c:pt idx="10">
                  <c:v>5</c:v>
                </c:pt>
                <c:pt idx="11">
                  <c:v>7</c:v>
                </c:pt>
                <c:pt idx="12">
                  <c:v>-32</c:v>
                </c:pt>
                <c:pt idx="13">
                  <c:v>-9</c:v>
                </c:pt>
                <c:pt idx="14">
                  <c:v>-15</c:v>
                </c:pt>
                <c:pt idx="15">
                  <c:v>-36</c:v>
                </c:pt>
                <c:pt idx="16">
                  <c:v>-40</c:v>
                </c:pt>
                <c:pt idx="17">
                  <c:v>-47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358272"/>
        <c:axId val="148359808"/>
      </c:lineChart>
      <c:catAx>
        <c:axId val="14835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8359808"/>
        <c:crosses val="autoZero"/>
        <c:auto val="1"/>
        <c:lblAlgn val="ctr"/>
        <c:lblOffset val="100"/>
        <c:noMultiLvlLbl val="0"/>
      </c:catAx>
      <c:valAx>
        <c:axId val="148359808"/>
        <c:scaling>
          <c:orientation val="minMax"/>
          <c:max val="350"/>
          <c:min val="-5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8358272"/>
        <c:crosses val="autoZero"/>
        <c:crossBetween val="between"/>
        <c:majorUnit val="50"/>
      </c:valAx>
      <c:spPr>
        <a:solidFill>
          <a:srgbClr val="FFFFCC"/>
        </a:solidFill>
        <a:ln>
          <a:solidFill>
            <a:schemeClr val="tx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4844830705607243"/>
          <c:y val="4.3719132963935661E-2"/>
          <c:w val="0.35325610215731307"/>
          <c:h val="0.10197672381047744"/>
        </c:manualLayout>
      </c:layout>
      <c:overlay val="0"/>
      <c:txPr>
        <a:bodyPr/>
        <a:lstStyle/>
        <a:p>
          <a:pPr>
            <a:defRPr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megújuló</c:v>
                </c:pt>
              </c:strCache>
            </c:strRef>
          </c:tx>
          <c:spPr>
            <a:solidFill>
              <a:srgbClr val="00B400"/>
            </a:solidFill>
            <a:ln>
              <a:solidFill>
                <a:schemeClr val="bg1"/>
              </a:solidFill>
            </a:ln>
          </c:spPr>
          <c:cat>
            <c:numRef>
              <c:f>Munka1!$A$2:$A$32</c:f>
              <c:numCache>
                <c:formatCode>0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Munka1!$B$2:$B$32</c:f>
              <c:numCache>
                <c:formatCode>0.0</c:formatCode>
                <c:ptCount val="31"/>
                <c:pt idx="0">
                  <c:v>37.9</c:v>
                </c:pt>
                <c:pt idx="1">
                  <c:v>39</c:v>
                </c:pt>
                <c:pt idx="2">
                  <c:v>46.1</c:v>
                </c:pt>
                <c:pt idx="3">
                  <c:v>45.5</c:v>
                </c:pt>
                <c:pt idx="4">
                  <c:v>46.7</c:v>
                </c:pt>
                <c:pt idx="5">
                  <c:v>62.5</c:v>
                </c:pt>
                <c:pt idx="6">
                  <c:v>71.7</c:v>
                </c:pt>
                <c:pt idx="7">
                  <c:v>88.3</c:v>
                </c:pt>
                <c:pt idx="8">
                  <c:v>95.3</c:v>
                </c:pt>
                <c:pt idx="9">
                  <c:v>94.8</c:v>
                </c:pt>
                <c:pt idx="10">
                  <c:v>104.8</c:v>
                </c:pt>
                <c:pt idx="11" formatCode="General">
                  <c:v>123.8</c:v>
                </c:pt>
                <c:pt idx="12" formatCode="General">
                  <c:v>143.6</c:v>
                </c:pt>
                <c:pt idx="13" formatCode="General">
                  <c:v>151.69999999999999</c:v>
                </c:pt>
                <c:pt idx="14">
                  <c:v>157.935</c:v>
                </c:pt>
                <c:pt idx="15">
                  <c:v>164.17000000000002</c:v>
                </c:pt>
                <c:pt idx="16">
                  <c:v>170.40500000000003</c:v>
                </c:pt>
                <c:pt idx="17">
                  <c:v>176.64000000000001</c:v>
                </c:pt>
                <c:pt idx="18">
                  <c:v>182.87500000000006</c:v>
                </c:pt>
                <c:pt idx="19">
                  <c:v>189.11000000000004</c:v>
                </c:pt>
                <c:pt idx="20">
                  <c:v>195.34500000000008</c:v>
                </c:pt>
                <c:pt idx="21">
                  <c:v>201.58000000000013</c:v>
                </c:pt>
                <c:pt idx="22">
                  <c:v>207.81500000000011</c:v>
                </c:pt>
                <c:pt idx="23">
                  <c:v>214.05000000000015</c:v>
                </c:pt>
                <c:pt idx="24">
                  <c:v>220.28500000000014</c:v>
                </c:pt>
                <c:pt idx="25">
                  <c:v>226.52000000000018</c:v>
                </c:pt>
                <c:pt idx="26">
                  <c:v>232.75500000000017</c:v>
                </c:pt>
                <c:pt idx="27">
                  <c:v>238.99000000000021</c:v>
                </c:pt>
                <c:pt idx="28">
                  <c:v>245.22500000000019</c:v>
                </c:pt>
                <c:pt idx="29">
                  <c:v>251.46000000000021</c:v>
                </c:pt>
                <c:pt idx="30">
                  <c:v>257.69500000000022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atom</c:v>
                </c:pt>
              </c:strCache>
            </c:strRef>
          </c:tx>
          <c:spPr>
            <a:solidFill>
              <a:srgbClr val="7602BE"/>
            </a:solidFill>
            <a:ln>
              <a:solidFill>
                <a:schemeClr val="bg1"/>
              </a:solidFill>
            </a:ln>
          </c:spPr>
          <c:cat>
            <c:numRef>
              <c:f>Munka1!$A$2:$A$32</c:f>
              <c:numCache>
                <c:formatCode>0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Munka1!$C$2:$C$32</c:f>
              <c:numCache>
                <c:formatCode>0.0</c:formatCode>
                <c:ptCount val="31"/>
                <c:pt idx="0">
                  <c:v>169.6</c:v>
                </c:pt>
                <c:pt idx="1">
                  <c:v>168</c:v>
                </c:pt>
                <c:pt idx="2">
                  <c:v>159</c:v>
                </c:pt>
                <c:pt idx="3">
                  <c:v>159</c:v>
                </c:pt>
                <c:pt idx="4">
                  <c:v>162</c:v>
                </c:pt>
                <c:pt idx="5">
                  <c:v>150</c:v>
                </c:pt>
                <c:pt idx="6">
                  <c:v>148</c:v>
                </c:pt>
                <c:pt idx="7">
                  <c:v>140</c:v>
                </c:pt>
                <c:pt idx="8">
                  <c:v>140</c:v>
                </c:pt>
                <c:pt idx="9">
                  <c:v>135</c:v>
                </c:pt>
                <c:pt idx="10">
                  <c:v>140.6</c:v>
                </c:pt>
                <c:pt idx="11" formatCode="General">
                  <c:v>115</c:v>
                </c:pt>
                <c:pt idx="12" formatCode="General">
                  <c:v>105</c:v>
                </c:pt>
                <c:pt idx="13" formatCode="General">
                  <c:v>97.3</c:v>
                </c:pt>
                <c:pt idx="14" formatCode="General">
                  <c:v>97.3</c:v>
                </c:pt>
                <c:pt idx="15" formatCode="General">
                  <c:v>97.3</c:v>
                </c:pt>
                <c:pt idx="16">
                  <c:v>85.137</c:v>
                </c:pt>
                <c:pt idx="17">
                  <c:v>72.974000000000004</c:v>
                </c:pt>
                <c:pt idx="18">
                  <c:v>60.811</c:v>
                </c:pt>
                <c:pt idx="19">
                  <c:v>48.64800000000001</c:v>
                </c:pt>
                <c:pt idx="20">
                  <c:v>36.485000000000014</c:v>
                </c:pt>
                <c:pt idx="21">
                  <c:v>24.322000000000013</c:v>
                </c:pt>
                <c:pt idx="22">
                  <c:v>12.159000000000015</c:v>
                </c:pt>
                <c:pt idx="23">
                  <c:v>-3.999999999987125E-3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lignit</c:v>
                </c:pt>
              </c:strCache>
            </c:strRef>
          </c:tx>
          <c:spPr>
            <a:solidFill>
              <a:srgbClr val="FF6600"/>
            </a:solidFill>
            <a:ln w="9525">
              <a:solidFill>
                <a:schemeClr val="bg1"/>
              </a:solidFill>
            </a:ln>
          </c:spPr>
          <c:cat>
            <c:numRef>
              <c:f>Munka1!$A$2:$A$32</c:f>
              <c:numCache>
                <c:formatCode>0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Munka1!$D$2:$D$32</c:f>
              <c:numCache>
                <c:formatCode>0.0</c:formatCode>
                <c:ptCount val="31"/>
                <c:pt idx="0">
                  <c:v>148.30000000000001</c:v>
                </c:pt>
                <c:pt idx="1">
                  <c:v>148</c:v>
                </c:pt>
                <c:pt idx="2">
                  <c:v>149</c:v>
                </c:pt>
                <c:pt idx="3">
                  <c:v>148</c:v>
                </c:pt>
                <c:pt idx="4">
                  <c:v>149</c:v>
                </c:pt>
                <c:pt idx="5">
                  <c:v>145</c:v>
                </c:pt>
                <c:pt idx="6">
                  <c:v>148</c:v>
                </c:pt>
                <c:pt idx="7">
                  <c:v>149</c:v>
                </c:pt>
                <c:pt idx="8">
                  <c:v>150</c:v>
                </c:pt>
                <c:pt idx="9">
                  <c:v>149</c:v>
                </c:pt>
                <c:pt idx="10">
                  <c:v>145.9</c:v>
                </c:pt>
                <c:pt idx="11" formatCode="General">
                  <c:v>154</c:v>
                </c:pt>
                <c:pt idx="12" formatCode="General">
                  <c:v>162</c:v>
                </c:pt>
                <c:pt idx="13" formatCode="General">
                  <c:v>162</c:v>
                </c:pt>
                <c:pt idx="14" formatCode="General">
                  <c:v>162</c:v>
                </c:pt>
                <c:pt idx="15" formatCode="General">
                  <c:v>161</c:v>
                </c:pt>
                <c:pt idx="16">
                  <c:v>161</c:v>
                </c:pt>
                <c:pt idx="17">
                  <c:v>158</c:v>
                </c:pt>
                <c:pt idx="18">
                  <c:v>156</c:v>
                </c:pt>
                <c:pt idx="19">
                  <c:v>154</c:v>
                </c:pt>
                <c:pt idx="20">
                  <c:v>150</c:v>
                </c:pt>
                <c:pt idx="21">
                  <c:v>141.18</c:v>
                </c:pt>
                <c:pt idx="22">
                  <c:v>132.36000000000001</c:v>
                </c:pt>
                <c:pt idx="23">
                  <c:v>123.54000000000002</c:v>
                </c:pt>
                <c:pt idx="24">
                  <c:v>114.72000000000003</c:v>
                </c:pt>
                <c:pt idx="25">
                  <c:v>105.90000000000003</c:v>
                </c:pt>
                <c:pt idx="26">
                  <c:v>97.080000000000041</c:v>
                </c:pt>
                <c:pt idx="27">
                  <c:v>88.260000000000062</c:v>
                </c:pt>
                <c:pt idx="28">
                  <c:v>79.440000000000069</c:v>
                </c:pt>
                <c:pt idx="29">
                  <c:v>70.620000000000047</c:v>
                </c:pt>
                <c:pt idx="30">
                  <c:v>61.800000000000054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feketeszén</c:v>
                </c:pt>
              </c:strCache>
            </c:strRef>
          </c:tx>
          <c:spPr>
            <a:solidFill>
              <a:schemeClr val="tx1"/>
            </a:solidFill>
            <a:ln w="9525">
              <a:solidFill>
                <a:schemeClr val="bg1"/>
              </a:solidFill>
            </a:ln>
          </c:spPr>
          <c:cat>
            <c:numRef>
              <c:f>Munka1!$A$2:$A$32</c:f>
              <c:numCache>
                <c:formatCode>0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Munka1!$E$2:$E$32</c:f>
              <c:numCache>
                <c:formatCode>0.0</c:formatCode>
                <c:ptCount val="31"/>
                <c:pt idx="0">
                  <c:v>143.1</c:v>
                </c:pt>
                <c:pt idx="1">
                  <c:v>146</c:v>
                </c:pt>
                <c:pt idx="2">
                  <c:v>144.6</c:v>
                </c:pt>
                <c:pt idx="3">
                  <c:v>149</c:v>
                </c:pt>
                <c:pt idx="4">
                  <c:v>148.80000000000001</c:v>
                </c:pt>
                <c:pt idx="5">
                  <c:v>148</c:v>
                </c:pt>
                <c:pt idx="6">
                  <c:v>145.6</c:v>
                </c:pt>
                <c:pt idx="7">
                  <c:v>142.30000000000001</c:v>
                </c:pt>
                <c:pt idx="8">
                  <c:v>130.80000000000001</c:v>
                </c:pt>
                <c:pt idx="9">
                  <c:v>107.8</c:v>
                </c:pt>
                <c:pt idx="10">
                  <c:v>117</c:v>
                </c:pt>
                <c:pt idx="11" formatCode="General">
                  <c:v>112</c:v>
                </c:pt>
                <c:pt idx="12" formatCode="General">
                  <c:v>117</c:v>
                </c:pt>
                <c:pt idx="13" formatCode="General">
                  <c:v>124</c:v>
                </c:pt>
                <c:pt idx="14">
                  <c:v>110</c:v>
                </c:pt>
                <c:pt idx="15">
                  <c:v>94</c:v>
                </c:pt>
                <c:pt idx="16">
                  <c:v>87.29</c:v>
                </c:pt>
                <c:pt idx="17">
                  <c:v>80.580000000000013</c:v>
                </c:pt>
                <c:pt idx="18">
                  <c:v>73.870000000000019</c:v>
                </c:pt>
                <c:pt idx="19">
                  <c:v>67.160000000000011</c:v>
                </c:pt>
                <c:pt idx="20">
                  <c:v>60.450000000000024</c:v>
                </c:pt>
                <c:pt idx="21">
                  <c:v>53.740000000000023</c:v>
                </c:pt>
                <c:pt idx="22">
                  <c:v>48</c:v>
                </c:pt>
                <c:pt idx="23">
                  <c:v>44</c:v>
                </c:pt>
                <c:pt idx="24">
                  <c:v>44</c:v>
                </c:pt>
                <c:pt idx="25">
                  <c:v>44</c:v>
                </c:pt>
                <c:pt idx="26">
                  <c:v>40.24</c:v>
                </c:pt>
                <c:pt idx="27">
                  <c:v>36.480000000000004</c:v>
                </c:pt>
                <c:pt idx="28">
                  <c:v>32.720000000000013</c:v>
                </c:pt>
                <c:pt idx="29">
                  <c:v>28.960000000000004</c:v>
                </c:pt>
                <c:pt idx="30">
                  <c:v>25.20000000000001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földgáz</c:v>
                </c:pt>
              </c:strCache>
            </c:strRef>
          </c:tx>
          <c:spPr>
            <a:solidFill>
              <a:srgbClr val="FFFF00"/>
            </a:solidFill>
            <a:ln w="9525">
              <a:solidFill>
                <a:schemeClr val="bg1"/>
              </a:solidFill>
            </a:ln>
          </c:spPr>
          <c:cat>
            <c:numRef>
              <c:f>Munka1!$A$2:$A$32</c:f>
              <c:numCache>
                <c:formatCode>0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Munka1!$F$2:$F$32</c:f>
              <c:numCache>
                <c:formatCode>0.0</c:formatCode>
                <c:ptCount val="31"/>
                <c:pt idx="0">
                  <c:v>49.2</c:v>
                </c:pt>
                <c:pt idx="1">
                  <c:v>56</c:v>
                </c:pt>
                <c:pt idx="2">
                  <c:v>58</c:v>
                </c:pt>
                <c:pt idx="3">
                  <c:v>74</c:v>
                </c:pt>
                <c:pt idx="4">
                  <c:v>76</c:v>
                </c:pt>
                <c:pt idx="5">
                  <c:v>82.3</c:v>
                </c:pt>
                <c:pt idx="6">
                  <c:v>83.3</c:v>
                </c:pt>
                <c:pt idx="7">
                  <c:v>88</c:v>
                </c:pt>
                <c:pt idx="8">
                  <c:v>90.6</c:v>
                </c:pt>
                <c:pt idx="9">
                  <c:v>76.8</c:v>
                </c:pt>
                <c:pt idx="10">
                  <c:v>89.3</c:v>
                </c:pt>
                <c:pt idx="11" formatCode="General">
                  <c:v>75.3</c:v>
                </c:pt>
                <c:pt idx="12" formatCode="General">
                  <c:v>71</c:v>
                </c:pt>
                <c:pt idx="13" formatCode="General">
                  <c:v>66.8</c:v>
                </c:pt>
                <c:pt idx="14">
                  <c:v>70.56</c:v>
                </c:pt>
                <c:pt idx="15">
                  <c:v>74.319999999999993</c:v>
                </c:pt>
                <c:pt idx="16">
                  <c:v>78.080000000000013</c:v>
                </c:pt>
                <c:pt idx="17">
                  <c:v>81.840000000000032</c:v>
                </c:pt>
                <c:pt idx="18">
                  <c:v>85.600000000000009</c:v>
                </c:pt>
                <c:pt idx="19">
                  <c:v>89.360000000000028</c:v>
                </c:pt>
                <c:pt idx="20">
                  <c:v>93.120000000000019</c:v>
                </c:pt>
                <c:pt idx="21">
                  <c:v>96.880000000000038</c:v>
                </c:pt>
                <c:pt idx="22">
                  <c:v>100.64000000000004</c:v>
                </c:pt>
                <c:pt idx="23">
                  <c:v>104.40000000000006</c:v>
                </c:pt>
                <c:pt idx="24" formatCode="General">
                  <c:v>104.4</c:v>
                </c:pt>
                <c:pt idx="25" formatCode="General">
                  <c:v>104.4</c:v>
                </c:pt>
                <c:pt idx="26" formatCode="General">
                  <c:v>104.4</c:v>
                </c:pt>
                <c:pt idx="27" formatCode="General">
                  <c:v>104.4</c:v>
                </c:pt>
                <c:pt idx="28" formatCode="General">
                  <c:v>104.4</c:v>
                </c:pt>
                <c:pt idx="29" formatCode="General">
                  <c:v>104.4</c:v>
                </c:pt>
                <c:pt idx="30" formatCode="General">
                  <c:v>104.4</c:v>
                </c:pt>
              </c:numCache>
            </c:numRef>
          </c:val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olaj és egyéb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bg1"/>
              </a:solidFill>
            </a:ln>
          </c:spPr>
          <c:cat>
            <c:numRef>
              <c:f>Munka1!$A$2:$A$32</c:f>
              <c:numCache>
                <c:formatCode>0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Munka1!$G$2:$G$32</c:f>
              <c:numCache>
                <c:formatCode>0.0</c:formatCode>
                <c:ptCount val="31"/>
                <c:pt idx="0">
                  <c:v>28.5</c:v>
                </c:pt>
                <c:pt idx="1">
                  <c:v>29</c:v>
                </c:pt>
                <c:pt idx="2">
                  <c:v>30</c:v>
                </c:pt>
                <c:pt idx="3">
                  <c:v>33.300000000000011</c:v>
                </c:pt>
                <c:pt idx="4">
                  <c:v>35</c:v>
                </c:pt>
                <c:pt idx="5">
                  <c:v>34.800000000000011</c:v>
                </c:pt>
                <c:pt idx="6">
                  <c:v>33</c:v>
                </c:pt>
                <c:pt idx="7">
                  <c:v>33</c:v>
                </c:pt>
                <c:pt idx="8">
                  <c:v>34</c:v>
                </c:pt>
                <c:pt idx="9">
                  <c:v>32</c:v>
                </c:pt>
                <c:pt idx="10">
                  <c:v>35.4</c:v>
                </c:pt>
                <c:pt idx="11" formatCode="General">
                  <c:v>33</c:v>
                </c:pt>
                <c:pt idx="12" formatCode="General">
                  <c:v>31.2</c:v>
                </c:pt>
                <c:pt idx="13" formatCode="General">
                  <c:v>31.8</c:v>
                </c:pt>
                <c:pt idx="14">
                  <c:v>26</c:v>
                </c:pt>
                <c:pt idx="15">
                  <c:v>22</c:v>
                </c:pt>
                <c:pt idx="16">
                  <c:v>19.5</c:v>
                </c:pt>
                <c:pt idx="17">
                  <c:v>19.399999999999999</c:v>
                </c:pt>
                <c:pt idx="18">
                  <c:v>19.399999999999999</c:v>
                </c:pt>
                <c:pt idx="19">
                  <c:v>19.3</c:v>
                </c:pt>
                <c:pt idx="20">
                  <c:v>19.3</c:v>
                </c:pt>
                <c:pt idx="21">
                  <c:v>19.3</c:v>
                </c:pt>
                <c:pt idx="22">
                  <c:v>19.3</c:v>
                </c:pt>
                <c:pt idx="23">
                  <c:v>19.3</c:v>
                </c:pt>
                <c:pt idx="24">
                  <c:v>19.3</c:v>
                </c:pt>
                <c:pt idx="25">
                  <c:v>19.3</c:v>
                </c:pt>
                <c:pt idx="26">
                  <c:v>19.3</c:v>
                </c:pt>
                <c:pt idx="27">
                  <c:v>19.3</c:v>
                </c:pt>
                <c:pt idx="28">
                  <c:v>19.3</c:v>
                </c:pt>
                <c:pt idx="29">
                  <c:v>19.3</c:v>
                </c:pt>
                <c:pt idx="30">
                  <c:v>19.3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6350">
              <a:noFill/>
              <a:prstDash val="sysDash"/>
            </a:ln>
          </c:spPr>
        </c:dropLines>
        <c:axId val="148548608"/>
        <c:axId val="148554496"/>
      </c:areaChart>
      <c:catAx>
        <c:axId val="14854860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8554496"/>
        <c:crosses val="autoZero"/>
        <c:auto val="1"/>
        <c:lblAlgn val="ctr"/>
        <c:lblOffset val="100"/>
        <c:tickLblSkip val="5"/>
        <c:noMultiLvlLbl val="0"/>
      </c:catAx>
      <c:valAx>
        <c:axId val="14855449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8548608"/>
        <c:crosses val="autoZero"/>
        <c:crossBetween val="midCat"/>
      </c:valAx>
      <c:spPr>
        <a:solidFill>
          <a:srgbClr val="FFFFCC"/>
        </a:solidFill>
        <a:ln w="12700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b="1">
                <a:solidFill>
                  <a:srgbClr val="009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4C21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3.8599591652426837E-2"/>
          <c:y val="0.92739780268317096"/>
          <c:w val="0.91997222746529972"/>
          <c:h val="5.9697127148474027E-2"/>
        </c:manualLayout>
      </c:layout>
      <c:overlay val="0"/>
      <c:txPr>
        <a:bodyPr/>
        <a:lstStyle/>
        <a:p>
          <a:pPr>
            <a:defRPr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2409329186166"/>
          <c:y val="3.7304245106552787E-2"/>
          <c:w val="0.78787535246068452"/>
          <c:h val="0.92179213647463221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88900" h="88900"/>
            </a:sp3d>
          </c:spPr>
          <c:dPt>
            <c:idx val="0"/>
            <c:bubble3D val="0"/>
            <c:spPr>
              <a:solidFill>
                <a:srgbClr val="00C8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c:spPr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795122234818756E-2"/>
                  <c:y val="-8.3726524717208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Munka1!$A$2:$A$5</c:f>
              <c:strCache>
                <c:ptCount val="4"/>
                <c:pt idx="0">
                  <c:v>megújuló</c:v>
                </c:pt>
                <c:pt idx="1">
                  <c:v>földgáz</c:v>
                </c:pt>
                <c:pt idx="2">
                  <c:v>szén</c:v>
                </c:pt>
                <c:pt idx="3">
                  <c:v>olaj és egyéb</c:v>
                </c:pt>
              </c:strCache>
            </c:strRef>
          </c:cat>
          <c:val>
            <c:numRef>
              <c:f>Munka1!$B$2:$B$5</c:f>
              <c:numCache>
                <c:formatCode>0.0%</c:formatCode>
                <c:ptCount val="4"/>
                <c:pt idx="0">
                  <c:v>0.55000000000000004</c:v>
                </c:pt>
                <c:pt idx="1">
                  <c:v>0.223</c:v>
                </c:pt>
                <c:pt idx="2">
                  <c:v>0.18600000000000003</c:v>
                </c:pt>
                <c:pt idx="3">
                  <c:v>4.1000000000000002E-2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2409329186166"/>
          <c:y val="3.7304245106552787E-2"/>
          <c:w val="0.78787535246068452"/>
          <c:h val="0.92179213647463221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88900" h="88900"/>
            </a:sp3d>
          </c:spPr>
          <c:dPt>
            <c:idx val="0"/>
            <c:bubble3D val="0"/>
            <c:spPr>
              <a:solidFill>
                <a:srgbClr val="00C8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c:spPr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c:spPr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492282201098824E-3"/>
                  <c:y val="0.13144287822894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Munka1!$A$2:$A$6</c:f>
              <c:strCache>
                <c:ptCount val="5"/>
                <c:pt idx="0">
                  <c:v>megújuló</c:v>
                </c:pt>
                <c:pt idx="1">
                  <c:v>földgáz</c:v>
                </c:pt>
                <c:pt idx="2">
                  <c:v>szén</c:v>
                </c:pt>
                <c:pt idx="3">
                  <c:v>olaj és egyéb</c:v>
                </c:pt>
                <c:pt idx="4">
                  <c:v>atom</c:v>
                </c:pt>
              </c:strCache>
            </c:strRef>
          </c:cat>
          <c:val>
            <c:numRef>
              <c:f>Munka1!$B$2:$B$6</c:f>
              <c:numCache>
                <c:formatCode>0.0%</c:formatCode>
                <c:ptCount val="5"/>
                <c:pt idx="0">
                  <c:v>0.15000000000000002</c:v>
                </c:pt>
                <c:pt idx="1">
                  <c:v>7.0999999999999994E-2</c:v>
                </c:pt>
                <c:pt idx="2">
                  <c:v>0.10800000000000001</c:v>
                </c:pt>
                <c:pt idx="3">
                  <c:v>4.000000000000001E-3</c:v>
                </c:pt>
                <c:pt idx="4">
                  <c:v>0.66700000000000015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459722222222221E-2"/>
          <c:y val="3.1994477911646585E-2"/>
          <c:w val="0.90296157407407418"/>
          <c:h val="0.80780555555555567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alapterhelés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Munka1!$A$2:$A$9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Munka1!$B$2:$B$9</c:f>
              <c:numCache>
                <c:formatCode>General</c:formatCode>
                <c:ptCount val="8"/>
                <c:pt idx="0">
                  <c:v>115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csúcsterhelés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Munka1!$A$2:$A$9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Munka1!$C$2:$C$9</c:f>
              <c:numCache>
                <c:formatCode>General</c:formatCode>
                <c:ptCount val="8"/>
                <c:pt idx="0">
                  <c:v>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826240"/>
        <c:axId val="134828032"/>
      </c:lineChart>
      <c:catAx>
        <c:axId val="134826240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4828032"/>
        <c:crosses val="autoZero"/>
        <c:auto val="1"/>
        <c:lblAlgn val="ctr"/>
        <c:lblOffset val="100"/>
        <c:noMultiLvlLbl val="0"/>
      </c:catAx>
      <c:valAx>
        <c:axId val="134828032"/>
        <c:scaling>
          <c:orientation val="minMax"/>
          <c:max val="140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4826240"/>
        <c:crosses val="autoZero"/>
        <c:crossBetween val="between"/>
        <c:majorUnit val="20"/>
      </c:valAx>
      <c:spPr>
        <a:solidFill>
          <a:srgbClr val="FFFFCC"/>
        </a:solidFill>
        <a:ln>
          <a:solidFill>
            <a:schemeClr val="tx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543271265576093E-2"/>
          <c:y val="2.4872592503966794E-2"/>
          <c:w val="0.96891345746884783"/>
          <c:h val="0.760521983640081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beszerzés és értékesítés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Munka1!$B$2:$B$10</c:f>
              <c:numCache>
                <c:formatCode>0.00</c:formatCode>
                <c:ptCount val="9"/>
                <c:pt idx="0">
                  <c:v>6.08</c:v>
                </c:pt>
                <c:pt idx="1">
                  <c:v>7.22</c:v>
                </c:pt>
                <c:pt idx="2">
                  <c:v>8.52</c:v>
                </c:pt>
                <c:pt idx="3">
                  <c:v>8.16</c:v>
                </c:pt>
                <c:pt idx="4">
                  <c:v>8.01</c:v>
                </c:pt>
                <c:pt idx="5">
                  <c:v>8.16</c:v>
                </c:pt>
                <c:pt idx="6">
                  <c:v>7.91</c:v>
                </c:pt>
                <c:pt idx="7">
                  <c:v>7.38</c:v>
                </c:pt>
                <c:pt idx="8">
                  <c:v>7.05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hálózat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Munka1!$C$2:$C$10</c:f>
              <c:numCache>
                <c:formatCode>0.00</c:formatCode>
                <c:ptCount val="9"/>
                <c:pt idx="0">
                  <c:v>6.24</c:v>
                </c:pt>
                <c:pt idx="1">
                  <c:v>5.9</c:v>
                </c:pt>
                <c:pt idx="2">
                  <c:v>5.73</c:v>
                </c:pt>
                <c:pt idx="3">
                  <c:v>5.86</c:v>
                </c:pt>
                <c:pt idx="4">
                  <c:v>5.92</c:v>
                </c:pt>
                <c:pt idx="5">
                  <c:v>6.14</c:v>
                </c:pt>
                <c:pt idx="6">
                  <c:v>6.64</c:v>
                </c:pt>
                <c:pt idx="7">
                  <c:v>6.63</c:v>
                </c:pt>
                <c:pt idx="8">
                  <c:v>6.75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adó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Munka1!$D$2:$D$10</c:f>
              <c:numCache>
                <c:formatCode>0.00</c:formatCode>
                <c:ptCount val="9"/>
                <c:pt idx="0">
                  <c:v>5.35</c:v>
                </c:pt>
                <c:pt idx="1">
                  <c:v>5.51</c:v>
                </c:pt>
                <c:pt idx="2">
                  <c:v>5.76</c:v>
                </c:pt>
                <c:pt idx="3">
                  <c:v>5.83</c:v>
                </c:pt>
                <c:pt idx="4">
                  <c:v>6.08</c:v>
                </c:pt>
                <c:pt idx="5">
                  <c:v>6.18</c:v>
                </c:pt>
                <c:pt idx="6">
                  <c:v>6.65</c:v>
                </c:pt>
                <c:pt idx="7">
                  <c:v>6.7</c:v>
                </c:pt>
                <c:pt idx="8">
                  <c:v>6.64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koncessziós illeték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Munka1!$E$2:$E$10</c:f>
              <c:numCache>
                <c:formatCode>0.00</c:formatCode>
                <c:ptCount val="9"/>
                <c:pt idx="0">
                  <c:v>1.66</c:v>
                </c:pt>
                <c:pt idx="1">
                  <c:v>1.66</c:v>
                </c:pt>
                <c:pt idx="2">
                  <c:v>1.66</c:v>
                </c:pt>
                <c:pt idx="3">
                  <c:v>1.66</c:v>
                </c:pt>
                <c:pt idx="4">
                  <c:v>1.66</c:v>
                </c:pt>
                <c:pt idx="5">
                  <c:v>1.66</c:v>
                </c:pt>
                <c:pt idx="6">
                  <c:v>1.66</c:v>
                </c:pt>
                <c:pt idx="7">
                  <c:v>1.66</c:v>
                </c:pt>
                <c:pt idx="8">
                  <c:v>1.66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megújulókra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Munka1!$F$2:$F$10</c:f>
              <c:numCache>
                <c:formatCode>0.00</c:formatCode>
                <c:ptCount val="9"/>
                <c:pt idx="0">
                  <c:v>1.02</c:v>
                </c:pt>
                <c:pt idx="1">
                  <c:v>1.1599999999999999</c:v>
                </c:pt>
                <c:pt idx="2">
                  <c:v>1.31</c:v>
                </c:pt>
                <c:pt idx="3">
                  <c:v>2.0499999999999998</c:v>
                </c:pt>
                <c:pt idx="4">
                  <c:v>3.53</c:v>
                </c:pt>
                <c:pt idx="5">
                  <c:v>3.59</c:v>
                </c:pt>
                <c:pt idx="6">
                  <c:v>5.28</c:v>
                </c:pt>
                <c:pt idx="7">
                  <c:v>6.24</c:v>
                </c:pt>
                <c:pt idx="8">
                  <c:v>6.17</c:v>
                </c:pt>
              </c:numCache>
            </c:numRef>
          </c:val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kapcsoltakra</c:v>
                </c:pt>
              </c:strCache>
            </c:strRef>
          </c:tx>
          <c:invertIfNegative val="0"/>
          <c:cat>
            <c:numRef>
              <c:f>Munka1!$A$2:$A$10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Munka1!$G$2:$G$10</c:f>
              <c:numCache>
                <c:formatCode>0.00</c:formatCode>
                <c:ptCount val="9"/>
                <c:pt idx="0">
                  <c:v>0.28999999999999998</c:v>
                </c:pt>
                <c:pt idx="1">
                  <c:v>0.2</c:v>
                </c:pt>
                <c:pt idx="2">
                  <c:v>0.23</c:v>
                </c:pt>
                <c:pt idx="3">
                  <c:v>0.13</c:v>
                </c:pt>
                <c:pt idx="4">
                  <c:v>0.03</c:v>
                </c:pt>
                <c:pt idx="6">
                  <c:v>0.13</c:v>
                </c:pt>
                <c:pt idx="7">
                  <c:v>0.18</c:v>
                </c:pt>
                <c:pt idx="8">
                  <c:v>0.25</c:v>
                </c:pt>
              </c:numCache>
            </c:numRef>
          </c:val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rgbClr val="660066"/>
            </a:solidFill>
          </c:spPr>
          <c:invertIfNegative val="0"/>
          <c:cat>
            <c:numRef>
              <c:f>Munka1!$A$2:$A$10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Munka1!$H$2:$H$10</c:f>
              <c:numCache>
                <c:formatCode>General</c:formatCode>
                <c:ptCount val="9"/>
                <c:pt idx="5" formatCode="0.00">
                  <c:v>0.15</c:v>
                </c:pt>
                <c:pt idx="6" formatCode="0.00">
                  <c:v>0.57999999999999996</c:v>
                </c:pt>
                <c:pt idx="7" formatCode="0.00">
                  <c:v>0.35</c:v>
                </c:pt>
                <c:pt idx="8" formatCode="0.00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34513792"/>
        <c:axId val="134515328"/>
      </c:barChart>
      <c:catAx>
        <c:axId val="13451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4515328"/>
        <c:crosses val="autoZero"/>
        <c:auto val="1"/>
        <c:lblAlgn val="ctr"/>
        <c:lblOffset val="100"/>
        <c:noMultiLvlLbl val="0"/>
      </c:catAx>
      <c:valAx>
        <c:axId val="13451532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34513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5280359669294377E-2"/>
          <c:y val="0.87054601226993866"/>
          <c:w val="0.98215650260597354"/>
          <c:h val="0.12945398773006134"/>
        </c:manualLayout>
      </c:layout>
      <c:overlay val="0"/>
      <c:txPr>
        <a:bodyPr/>
        <a:lstStyle/>
        <a:p>
          <a:pPr>
            <a:defRPr sz="18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51375099851697E-2"/>
          <c:y val="4.0590828585451211E-2"/>
          <c:w val="0.89899782594065358"/>
          <c:h val="0.91478704938240551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trendline>
            <c:spPr>
              <a:ln w="44450">
                <a:solidFill>
                  <a:srgbClr val="0000FF"/>
                </a:solidFill>
                <a:prstDash val="dashDot"/>
              </a:ln>
            </c:spPr>
            <c:trendlineType val="poly"/>
            <c:order val="3"/>
            <c:dispRSqr val="0"/>
            <c:dispEq val="0"/>
          </c:trendline>
          <c:cat>
            <c:strRef>
              <c:f>Munka1!$A$2:$A$97</c:f>
              <c:strCache>
                <c:ptCount val="96"/>
                <c:pt idx="0">
                  <c:v>I.</c:v>
                </c:pt>
                <c:pt idx="1">
                  <c:v>II.</c:v>
                </c:pt>
                <c:pt idx="2">
                  <c:v>III.</c:v>
                </c:pt>
                <c:pt idx="3">
                  <c:v>IV.</c:v>
                </c:pt>
                <c:pt idx="4">
                  <c:v>V.</c:v>
                </c:pt>
                <c:pt idx="5">
                  <c:v>VI.</c:v>
                </c:pt>
                <c:pt idx="6">
                  <c:v>VII.</c:v>
                </c:pt>
                <c:pt idx="7">
                  <c:v>VIII.</c:v>
                </c:pt>
                <c:pt idx="8">
                  <c:v>IX.</c:v>
                </c:pt>
                <c:pt idx="9">
                  <c:v>X.</c:v>
                </c:pt>
                <c:pt idx="10">
                  <c:v>XI.</c:v>
                </c:pt>
                <c:pt idx="11">
                  <c:v>XII. </c:v>
                </c:pt>
                <c:pt idx="12">
                  <c:v>I.</c:v>
                </c:pt>
                <c:pt idx="13">
                  <c:v>II.</c:v>
                </c:pt>
                <c:pt idx="14">
                  <c:v>III.</c:v>
                </c:pt>
                <c:pt idx="15">
                  <c:v>IV.</c:v>
                </c:pt>
                <c:pt idx="16">
                  <c:v>V.</c:v>
                </c:pt>
                <c:pt idx="17">
                  <c:v>VI.</c:v>
                </c:pt>
                <c:pt idx="18">
                  <c:v>VII.</c:v>
                </c:pt>
                <c:pt idx="19">
                  <c:v>VIII.</c:v>
                </c:pt>
                <c:pt idx="20">
                  <c:v>IX.</c:v>
                </c:pt>
                <c:pt idx="21">
                  <c:v>X.</c:v>
                </c:pt>
                <c:pt idx="22">
                  <c:v>XI.</c:v>
                </c:pt>
                <c:pt idx="23">
                  <c:v>XII. </c:v>
                </c:pt>
                <c:pt idx="24">
                  <c:v>I.</c:v>
                </c:pt>
                <c:pt idx="25">
                  <c:v>II.</c:v>
                </c:pt>
                <c:pt idx="26">
                  <c:v>III.</c:v>
                </c:pt>
                <c:pt idx="27">
                  <c:v>IV.</c:v>
                </c:pt>
                <c:pt idx="28">
                  <c:v>V.</c:v>
                </c:pt>
                <c:pt idx="29">
                  <c:v>VI.</c:v>
                </c:pt>
                <c:pt idx="30">
                  <c:v>VII.</c:v>
                </c:pt>
                <c:pt idx="31">
                  <c:v>VIII.</c:v>
                </c:pt>
                <c:pt idx="32">
                  <c:v>IX.</c:v>
                </c:pt>
                <c:pt idx="33">
                  <c:v>X.</c:v>
                </c:pt>
                <c:pt idx="34">
                  <c:v>XI.</c:v>
                </c:pt>
                <c:pt idx="35">
                  <c:v>XII. </c:v>
                </c:pt>
                <c:pt idx="36">
                  <c:v>I.</c:v>
                </c:pt>
                <c:pt idx="37">
                  <c:v>II.</c:v>
                </c:pt>
                <c:pt idx="38">
                  <c:v>III.</c:v>
                </c:pt>
                <c:pt idx="39">
                  <c:v>IV.</c:v>
                </c:pt>
                <c:pt idx="40">
                  <c:v>V.</c:v>
                </c:pt>
                <c:pt idx="41">
                  <c:v>VI.</c:v>
                </c:pt>
                <c:pt idx="42">
                  <c:v>VII.</c:v>
                </c:pt>
                <c:pt idx="43">
                  <c:v>VIII.</c:v>
                </c:pt>
                <c:pt idx="44">
                  <c:v>IX.</c:v>
                </c:pt>
                <c:pt idx="45">
                  <c:v>X.</c:v>
                </c:pt>
                <c:pt idx="46">
                  <c:v>XI.</c:v>
                </c:pt>
                <c:pt idx="47">
                  <c:v>XII. </c:v>
                </c:pt>
                <c:pt idx="48">
                  <c:v>I.</c:v>
                </c:pt>
                <c:pt idx="49">
                  <c:v>II.</c:v>
                </c:pt>
                <c:pt idx="50">
                  <c:v>III.</c:v>
                </c:pt>
                <c:pt idx="51">
                  <c:v>IV.</c:v>
                </c:pt>
                <c:pt idx="52">
                  <c:v>V.</c:v>
                </c:pt>
                <c:pt idx="53">
                  <c:v>VI.</c:v>
                </c:pt>
                <c:pt idx="54">
                  <c:v>VII.</c:v>
                </c:pt>
                <c:pt idx="55">
                  <c:v>VIII.</c:v>
                </c:pt>
                <c:pt idx="56">
                  <c:v>IX.</c:v>
                </c:pt>
                <c:pt idx="57">
                  <c:v>X.</c:v>
                </c:pt>
                <c:pt idx="58">
                  <c:v>XI.</c:v>
                </c:pt>
                <c:pt idx="59">
                  <c:v>XII. </c:v>
                </c:pt>
                <c:pt idx="60">
                  <c:v>I.</c:v>
                </c:pt>
                <c:pt idx="61">
                  <c:v>II.</c:v>
                </c:pt>
                <c:pt idx="62">
                  <c:v>III.</c:v>
                </c:pt>
                <c:pt idx="63">
                  <c:v>IV.</c:v>
                </c:pt>
                <c:pt idx="64">
                  <c:v>V.</c:v>
                </c:pt>
                <c:pt idx="65">
                  <c:v>VI.</c:v>
                </c:pt>
                <c:pt idx="66">
                  <c:v>VII.</c:v>
                </c:pt>
                <c:pt idx="67">
                  <c:v>VIII.</c:v>
                </c:pt>
                <c:pt idx="68">
                  <c:v>IX.</c:v>
                </c:pt>
                <c:pt idx="69">
                  <c:v>X.</c:v>
                </c:pt>
                <c:pt idx="70">
                  <c:v>XI.</c:v>
                </c:pt>
                <c:pt idx="71">
                  <c:v>XII. </c:v>
                </c:pt>
                <c:pt idx="72">
                  <c:v>I.</c:v>
                </c:pt>
                <c:pt idx="73">
                  <c:v>II.</c:v>
                </c:pt>
                <c:pt idx="74">
                  <c:v>III.</c:v>
                </c:pt>
                <c:pt idx="75">
                  <c:v>IV.</c:v>
                </c:pt>
                <c:pt idx="76">
                  <c:v>V.</c:v>
                </c:pt>
                <c:pt idx="77">
                  <c:v>VI.</c:v>
                </c:pt>
                <c:pt idx="78">
                  <c:v>VII.</c:v>
                </c:pt>
                <c:pt idx="79">
                  <c:v>VIII.</c:v>
                </c:pt>
                <c:pt idx="80">
                  <c:v>IX.</c:v>
                </c:pt>
                <c:pt idx="81">
                  <c:v>X.</c:v>
                </c:pt>
                <c:pt idx="82">
                  <c:v>XI.</c:v>
                </c:pt>
                <c:pt idx="83">
                  <c:v>XII. </c:v>
                </c:pt>
                <c:pt idx="84">
                  <c:v>I.</c:v>
                </c:pt>
                <c:pt idx="85">
                  <c:v>II.</c:v>
                </c:pt>
                <c:pt idx="86">
                  <c:v>III.</c:v>
                </c:pt>
                <c:pt idx="87">
                  <c:v>IV.</c:v>
                </c:pt>
                <c:pt idx="88">
                  <c:v>V.</c:v>
                </c:pt>
                <c:pt idx="89">
                  <c:v>VI.</c:v>
                </c:pt>
                <c:pt idx="90">
                  <c:v>VII.</c:v>
                </c:pt>
                <c:pt idx="91">
                  <c:v>VIII.</c:v>
                </c:pt>
                <c:pt idx="92">
                  <c:v>IX.</c:v>
                </c:pt>
                <c:pt idx="93">
                  <c:v>X.</c:v>
                </c:pt>
                <c:pt idx="94">
                  <c:v>XI.</c:v>
                </c:pt>
                <c:pt idx="95">
                  <c:v>XII. </c:v>
                </c:pt>
              </c:strCache>
            </c:strRef>
          </c:cat>
          <c:val>
            <c:numRef>
              <c:f>Munka1!$B$2:$B$97</c:f>
              <c:numCache>
                <c:formatCode>0.00%</c:formatCode>
                <c:ptCount val="96"/>
                <c:pt idx="0">
                  <c:v>7.2700000000000001E-2</c:v>
                </c:pt>
                <c:pt idx="1">
                  <c:v>0.10349999999999999</c:v>
                </c:pt>
                <c:pt idx="2">
                  <c:v>7.3999999999999996E-2</c:v>
                </c:pt>
                <c:pt idx="3">
                  <c:v>0.13150000000000001</c:v>
                </c:pt>
                <c:pt idx="4">
                  <c:v>0.156</c:v>
                </c:pt>
                <c:pt idx="5">
                  <c:v>0.12809999999999999</c:v>
                </c:pt>
                <c:pt idx="6">
                  <c:v>0.1351</c:v>
                </c:pt>
                <c:pt idx="7">
                  <c:v>0.112</c:v>
                </c:pt>
                <c:pt idx="8">
                  <c:v>0.1065</c:v>
                </c:pt>
                <c:pt idx="9">
                  <c:v>2.8799999999999999E-2</c:v>
                </c:pt>
                <c:pt idx="10">
                  <c:v>2.93E-2</c:v>
                </c:pt>
                <c:pt idx="11">
                  <c:v>-3.3E-3</c:v>
                </c:pt>
                <c:pt idx="12">
                  <c:v>9.0800000000000006E-2</c:v>
                </c:pt>
                <c:pt idx="13">
                  <c:v>7.9100000000000004E-2</c:v>
                </c:pt>
                <c:pt idx="14">
                  <c:v>0.16769999999999999</c:v>
                </c:pt>
                <c:pt idx="15">
                  <c:v>0.1067</c:v>
                </c:pt>
                <c:pt idx="16">
                  <c:v>0.1731</c:v>
                </c:pt>
                <c:pt idx="17">
                  <c:v>0.1449</c:v>
                </c:pt>
                <c:pt idx="18">
                  <c:v>0.23300000000000001</c:v>
                </c:pt>
                <c:pt idx="19">
                  <c:v>0.16500000000000001</c:v>
                </c:pt>
                <c:pt idx="20">
                  <c:v>0.23499999999999999</c:v>
                </c:pt>
                <c:pt idx="21">
                  <c:v>0.14949999999999999</c:v>
                </c:pt>
                <c:pt idx="22">
                  <c:v>4.6300000000000001E-2</c:v>
                </c:pt>
                <c:pt idx="23">
                  <c:v>1.9699999999999999E-2</c:v>
                </c:pt>
                <c:pt idx="24">
                  <c:v>4.3900000000000002E-2</c:v>
                </c:pt>
                <c:pt idx="25">
                  <c:v>4.9500000000000002E-2</c:v>
                </c:pt>
                <c:pt idx="26">
                  <c:v>7.0999999999999994E-2</c:v>
                </c:pt>
                <c:pt idx="27">
                  <c:v>0.16619999999999999</c:v>
                </c:pt>
                <c:pt idx="28">
                  <c:v>0.1797</c:v>
                </c:pt>
                <c:pt idx="29">
                  <c:v>0.21099999999999999</c:v>
                </c:pt>
                <c:pt idx="30">
                  <c:v>0.2475</c:v>
                </c:pt>
                <c:pt idx="31">
                  <c:v>0.16189999999999999</c:v>
                </c:pt>
                <c:pt idx="32">
                  <c:v>0.14030000000000001</c:v>
                </c:pt>
                <c:pt idx="33">
                  <c:v>0.12959999999999999</c:v>
                </c:pt>
                <c:pt idx="34">
                  <c:v>4.82E-2</c:v>
                </c:pt>
                <c:pt idx="35">
                  <c:v>4.02E-2</c:v>
                </c:pt>
                <c:pt idx="36">
                  <c:v>8.0600000000000005E-2</c:v>
                </c:pt>
                <c:pt idx="37">
                  <c:v>9.3899999999999997E-2</c:v>
                </c:pt>
                <c:pt idx="38">
                  <c:v>0.11890000000000001</c:v>
                </c:pt>
                <c:pt idx="39">
                  <c:v>0.19159999999999999</c:v>
                </c:pt>
                <c:pt idx="40">
                  <c:v>0.2145</c:v>
                </c:pt>
                <c:pt idx="41">
                  <c:v>0.16200000000000001</c:v>
                </c:pt>
                <c:pt idx="42">
                  <c:v>0.26569999999999999</c:v>
                </c:pt>
                <c:pt idx="43">
                  <c:v>0.16969999999999999</c:v>
                </c:pt>
                <c:pt idx="44">
                  <c:v>0.21579999999999999</c:v>
                </c:pt>
                <c:pt idx="45">
                  <c:v>0.20630000000000001</c:v>
                </c:pt>
                <c:pt idx="46">
                  <c:v>9.0800000000000006E-2</c:v>
                </c:pt>
                <c:pt idx="47">
                  <c:v>7.17E-2</c:v>
                </c:pt>
                <c:pt idx="48">
                  <c:v>8.3799999999999999E-2</c:v>
                </c:pt>
                <c:pt idx="49">
                  <c:v>6.0199999999999997E-2</c:v>
                </c:pt>
                <c:pt idx="50">
                  <c:v>0.152</c:v>
                </c:pt>
                <c:pt idx="51">
                  <c:v>0.28699999999999998</c:v>
                </c:pt>
                <c:pt idx="52">
                  <c:v>0.24199999999999999</c:v>
                </c:pt>
                <c:pt idx="53">
                  <c:v>0.20849999999999999</c:v>
                </c:pt>
                <c:pt idx="54">
                  <c:v>0.27250000000000002</c:v>
                </c:pt>
                <c:pt idx="55">
                  <c:v>0.24279999999999999</c:v>
                </c:pt>
                <c:pt idx="56">
                  <c:v>0.2487</c:v>
                </c:pt>
                <c:pt idx="57">
                  <c:v>0.17349999999999999</c:v>
                </c:pt>
                <c:pt idx="58">
                  <c:v>0.17319999999999999</c:v>
                </c:pt>
                <c:pt idx="59">
                  <c:v>0.14410000000000001</c:v>
                </c:pt>
                <c:pt idx="60">
                  <c:v>0.16700000000000001</c:v>
                </c:pt>
                <c:pt idx="61">
                  <c:v>0.1822</c:v>
                </c:pt>
                <c:pt idx="62">
                  <c:v>0.23069999999999999</c:v>
                </c:pt>
                <c:pt idx="63">
                  <c:v>0.33800000000000002</c:v>
                </c:pt>
                <c:pt idx="64">
                  <c:v>0.33200000000000002</c:v>
                </c:pt>
                <c:pt idx="65">
                  <c:v>0.28699999999999998</c:v>
                </c:pt>
                <c:pt idx="66">
                  <c:v>0.30299999999999999</c:v>
                </c:pt>
                <c:pt idx="67">
                  <c:v>0.33100000000000002</c:v>
                </c:pt>
                <c:pt idx="68">
                  <c:v>0.26200000000000001</c:v>
                </c:pt>
                <c:pt idx="69">
                  <c:v>0.33800000000000002</c:v>
                </c:pt>
                <c:pt idx="70">
                  <c:v>0.32800000000000001</c:v>
                </c:pt>
                <c:pt idx="71">
                  <c:v>0.29199999999999998</c:v>
                </c:pt>
                <c:pt idx="72">
                  <c:v>0.29680000000000001</c:v>
                </c:pt>
                <c:pt idx="73">
                  <c:v>0.28089999999999998</c:v>
                </c:pt>
                <c:pt idx="74">
                  <c:v>0.2762</c:v>
                </c:pt>
                <c:pt idx="75">
                  <c:v>0.41399999999999998</c:v>
                </c:pt>
                <c:pt idx="76">
                  <c:v>0.376</c:v>
                </c:pt>
                <c:pt idx="77">
                  <c:v>0.39100000000000001</c:v>
                </c:pt>
                <c:pt idx="78">
                  <c:v>0.29699999999999999</c:v>
                </c:pt>
                <c:pt idx="79">
                  <c:v>0.31059999999999999</c:v>
                </c:pt>
                <c:pt idx="80">
                  <c:v>0.28399999999999997</c:v>
                </c:pt>
                <c:pt idx="81">
                  <c:v>0.3352</c:v>
                </c:pt>
                <c:pt idx="82">
                  <c:v>0.28249999999999997</c:v>
                </c:pt>
                <c:pt idx="83">
                  <c:v>0.24299999999999999</c:v>
                </c:pt>
                <c:pt idx="84">
                  <c:v>0.25940000000000002</c:v>
                </c:pt>
                <c:pt idx="85">
                  <c:v>0.27100000000000002</c:v>
                </c:pt>
                <c:pt idx="86">
                  <c:v>0.28100000000000003</c:v>
                </c:pt>
                <c:pt idx="87">
                  <c:v>0.4138</c:v>
                </c:pt>
                <c:pt idx="88">
                  <c:v>0.38100000000000001</c:v>
                </c:pt>
                <c:pt idx="89">
                  <c:v>0.36799999999999999</c:v>
                </c:pt>
                <c:pt idx="90">
                  <c:v>0.38300000000000001</c:v>
                </c:pt>
                <c:pt idx="91">
                  <c:v>0.33100000000000002</c:v>
                </c:pt>
                <c:pt idx="92">
                  <c:v>0.26700000000000002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918528"/>
        <c:axId val="134920064"/>
      </c:lineChart>
      <c:catAx>
        <c:axId val="13491852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4920064"/>
        <c:crosses val="autoZero"/>
        <c:auto val="1"/>
        <c:lblAlgn val="ctr"/>
        <c:lblOffset val="100"/>
        <c:tickLblSkip val="3"/>
        <c:tickMarkSkip val="12"/>
        <c:noMultiLvlLbl val="0"/>
      </c:catAx>
      <c:valAx>
        <c:axId val="134920064"/>
        <c:scaling>
          <c:orientation val="minMax"/>
        </c:scaling>
        <c:delete val="0"/>
        <c:axPos val="l"/>
        <c:majorGridlines>
          <c:spPr>
            <a:ln w="3175">
              <a:prstDash val="sysDot"/>
            </a:ln>
          </c:spPr>
        </c:majorGridlines>
        <c:numFmt formatCode="0%" sourceLinked="0"/>
        <c:majorTickMark val="out"/>
        <c:minorTickMark val="out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4918528"/>
        <c:crosses val="autoZero"/>
        <c:crossBetween val="between"/>
      </c:valAx>
      <c:spPr>
        <a:solidFill>
          <a:srgbClr val="FFFFCC"/>
        </a:solidFill>
        <a:ln w="12700"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29908170635784"/>
          <c:y val="6.4483033040579382E-2"/>
          <c:w val="0.54444445360462446"/>
          <c:h val="0.7962500391855335"/>
        </c:manualLayout>
      </c:layout>
      <c:doughnut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spPr>
            <a:ln w="158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"/>
          <c:dPt>
            <c:idx val="0"/>
            <c:bubble3D val="0"/>
            <c:spPr>
              <a:solidFill>
                <a:srgbClr val="7030A0"/>
              </a:solidFill>
              <a:ln w="158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AC0000"/>
              </a:solidFill>
              <a:ln w="158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158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00CC00"/>
              </a:solidFill>
              <a:ln w="158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00B0F0"/>
              </a:solidFill>
              <a:ln w="158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00CC00"/>
              </a:solidFill>
              <a:ln w="158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58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7023054129472118"/>
                  <c:y val="-4.50513631878006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596956253082005"/>
                  <c:y val="0.176230379595532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3208954091703895E-2"/>
                  <c:y val="0.213105195634838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5698114976691743E-2"/>
                  <c:y val="0.2433309090979008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22834592407184109"/>
                  <c:y val="0.247684919252771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1294798719097166"/>
                  <c:y val="0.171878131938332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7851217383557583"/>
                  <c:y val="-9.13039486517133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8117112062116464"/>
                  <c:y val="5.76421658660921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8253310365934275"/>
                  <c:y val="-9.36046490202195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Munka1!$A$2:$A$8</c:f>
              <c:strCache>
                <c:ptCount val="7"/>
                <c:pt idx="0">
                  <c:v>hasadóanyag</c:v>
                </c:pt>
                <c:pt idx="1">
                  <c:v>szén</c:v>
                </c:pt>
                <c:pt idx="2">
                  <c:v>földgáz</c:v>
                </c:pt>
                <c:pt idx="3">
                  <c:v>olajtermék</c:v>
                </c:pt>
                <c:pt idx="4">
                  <c:v>egyéb</c:v>
                </c:pt>
                <c:pt idx="5">
                  <c:v>megújulók</c:v>
                </c:pt>
                <c:pt idx="6">
                  <c:v>importszaldó</c:v>
                </c:pt>
              </c:strCache>
            </c:strRef>
          </c:cat>
          <c:val>
            <c:numRef>
              <c:f>Munka1!$B$2:$B$8</c:f>
              <c:numCache>
                <c:formatCode>General</c:formatCode>
                <c:ptCount val="7"/>
                <c:pt idx="0">
                  <c:v>14670</c:v>
                </c:pt>
                <c:pt idx="1">
                  <c:v>5462</c:v>
                </c:pt>
                <c:pt idx="2">
                  <c:v>3549</c:v>
                </c:pt>
                <c:pt idx="3">
                  <c:v>85</c:v>
                </c:pt>
                <c:pt idx="4">
                  <c:v>66</c:v>
                </c:pt>
                <c:pt idx="5">
                  <c:v>3180</c:v>
                </c:pt>
                <c:pt idx="6">
                  <c:v>13388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29908170635784"/>
          <c:y val="6.4483033040579382E-2"/>
          <c:w val="0.54444445360462446"/>
          <c:h val="0.7962500391855335"/>
        </c:manualLayout>
      </c:layout>
      <c:doughnut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spPr>
            <a:ln w="158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"/>
          <c:dPt>
            <c:idx val="0"/>
            <c:bubble3D val="0"/>
            <c:spPr>
              <a:solidFill>
                <a:srgbClr val="7030A0"/>
              </a:solidFill>
              <a:ln w="158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AC0000"/>
              </a:solidFill>
              <a:ln w="158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 w="158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FF00"/>
              </a:solidFill>
              <a:ln w="158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0066"/>
              </a:solidFill>
              <a:ln w="158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00B400"/>
              </a:solidFill>
              <a:ln w="158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6153837467058318"/>
                  <c:y val="-5.83706432748730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941949636513654"/>
                  <c:y val="0.170125728572474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1713043862127623"/>
                  <c:y val="0.1187770635462078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2360373639628189"/>
                  <c:y val="7.08915536270076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24428146782531807"/>
                  <c:y val="1.45495997920543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5061343419460325"/>
                  <c:y val="-5.28840503770332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24313484692919024"/>
                  <c:y val="-0.205968184123510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3046748071579176"/>
                  <c:y val="-0.143412091470356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Munka1!$A$2:$A$9</c:f>
              <c:strCache>
                <c:ptCount val="8"/>
                <c:pt idx="0">
                  <c:v>Paks</c:v>
                </c:pt>
                <c:pt idx="1">
                  <c:v>Mátra</c:v>
                </c:pt>
                <c:pt idx="2">
                  <c:v>Budapest</c:v>
                </c:pt>
                <c:pt idx="3">
                  <c:v>Oroszlány</c:v>
                </c:pt>
                <c:pt idx="4">
                  <c:v>Gönyű</c:v>
                </c:pt>
                <c:pt idx="5">
                  <c:v>Csepel</c:v>
                </c:pt>
                <c:pt idx="6">
                  <c:v>többi nagyerőmű</c:v>
                </c:pt>
                <c:pt idx="7">
                  <c:v>kiserőművek</c:v>
                </c:pt>
              </c:strCache>
            </c:strRef>
          </c:cat>
          <c:val>
            <c:numRef>
              <c:f>Munka1!$B$2:$B$9</c:f>
              <c:numCache>
                <c:formatCode>General</c:formatCode>
                <c:ptCount val="8"/>
                <c:pt idx="0">
                  <c:v>15648</c:v>
                </c:pt>
                <c:pt idx="1">
                  <c:v>6127</c:v>
                </c:pt>
                <c:pt idx="2">
                  <c:v>923</c:v>
                </c:pt>
                <c:pt idx="3">
                  <c:v>705</c:v>
                </c:pt>
                <c:pt idx="4">
                  <c:v>700</c:v>
                </c:pt>
                <c:pt idx="5">
                  <c:v>439</c:v>
                </c:pt>
                <c:pt idx="6">
                  <c:v>453</c:v>
                </c:pt>
                <c:pt idx="7">
                  <c:v>4215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3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44742546226735E-2"/>
          <c:y val="4.879629629629733E-2"/>
          <c:w val="0.87000763071750864"/>
          <c:h val="0.80473038786818363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nettó fogyasztás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Munka1!$A$2:$A$52</c:f>
              <c:numCache>
                <c:formatCode>General</c:formatCode>
                <c:ptCount val="5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</c:numCache>
            </c:numRef>
          </c:cat>
          <c:val>
            <c:numRef>
              <c:f>Munka1!$B$2:$B$52</c:f>
              <c:numCache>
                <c:formatCode>General</c:formatCode>
                <c:ptCount val="51"/>
                <c:pt idx="0">
                  <c:v>26.47</c:v>
                </c:pt>
                <c:pt idx="1">
                  <c:v>27.35</c:v>
                </c:pt>
                <c:pt idx="2">
                  <c:v>28.3</c:v>
                </c:pt>
                <c:pt idx="3">
                  <c:v>29.38</c:v>
                </c:pt>
                <c:pt idx="4">
                  <c:v>30.88</c:v>
                </c:pt>
                <c:pt idx="5">
                  <c:v>31.77</c:v>
                </c:pt>
                <c:pt idx="6">
                  <c:v>32.4</c:v>
                </c:pt>
                <c:pt idx="7">
                  <c:v>33.81</c:v>
                </c:pt>
                <c:pt idx="8">
                  <c:v>33.74</c:v>
                </c:pt>
                <c:pt idx="9">
                  <c:v>33.92</c:v>
                </c:pt>
                <c:pt idx="10">
                  <c:v>33.01</c:v>
                </c:pt>
                <c:pt idx="11">
                  <c:v>30.95</c:v>
                </c:pt>
                <c:pt idx="12">
                  <c:v>29.05</c:v>
                </c:pt>
                <c:pt idx="13">
                  <c:v>28.47</c:v>
                </c:pt>
                <c:pt idx="14">
                  <c:v>28.74</c:v>
                </c:pt>
                <c:pt idx="15">
                  <c:v>28.92</c:v>
                </c:pt>
                <c:pt idx="16">
                  <c:v>29.88</c:v>
                </c:pt>
                <c:pt idx="17">
                  <c:v>29.85</c:v>
                </c:pt>
                <c:pt idx="18">
                  <c:v>30.08</c:v>
                </c:pt>
                <c:pt idx="19">
                  <c:v>30.45</c:v>
                </c:pt>
                <c:pt idx="20">
                  <c:v>31.15</c:v>
                </c:pt>
                <c:pt idx="21">
                  <c:v>32.200000000000003</c:v>
                </c:pt>
                <c:pt idx="22">
                  <c:v>33.33</c:v>
                </c:pt>
                <c:pt idx="23">
                  <c:v>34.08</c:v>
                </c:pt>
                <c:pt idx="24">
                  <c:v>34.472999999999999</c:v>
                </c:pt>
                <c:pt idx="25">
                  <c:v>35.21</c:v>
                </c:pt>
                <c:pt idx="26">
                  <c:v>36.305999999999997</c:v>
                </c:pt>
                <c:pt idx="27">
                  <c:v>36.893000000000001</c:v>
                </c:pt>
                <c:pt idx="28">
                  <c:v>37.127000000000002</c:v>
                </c:pt>
                <c:pt idx="29">
                  <c:v>35.253999999999998</c:v>
                </c:pt>
                <c:pt idx="30">
                  <c:v>36.006999999999998</c:v>
                </c:pt>
                <c:pt idx="31">
                  <c:v>36.36</c:v>
                </c:pt>
                <c:pt idx="32" formatCode="0.00">
                  <c:v>36.270000000000003</c:v>
                </c:pt>
                <c:pt idx="33" formatCode="0.00">
                  <c:v>36.340000000000003</c:v>
                </c:pt>
                <c:pt idx="34" formatCode="0.00">
                  <c:v>36.77608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bruttó fogyasztás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Munka1!$A$2:$A$52</c:f>
              <c:numCache>
                <c:formatCode>General</c:formatCode>
                <c:ptCount val="5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</c:numCache>
            </c:numRef>
          </c:cat>
          <c:val>
            <c:numRef>
              <c:f>Munka1!$C$2:$C$52</c:f>
              <c:numCache>
                <c:formatCode>General</c:formatCode>
                <c:ptCount val="51"/>
                <c:pt idx="0">
                  <c:v>29.3</c:v>
                </c:pt>
                <c:pt idx="1">
                  <c:v>30.3</c:v>
                </c:pt>
                <c:pt idx="2">
                  <c:v>31.48</c:v>
                </c:pt>
                <c:pt idx="3">
                  <c:v>32.700000000000003</c:v>
                </c:pt>
                <c:pt idx="4">
                  <c:v>34.340000000000003</c:v>
                </c:pt>
                <c:pt idx="5">
                  <c:v>35.36</c:v>
                </c:pt>
                <c:pt idx="6">
                  <c:v>36.24</c:v>
                </c:pt>
                <c:pt idx="7">
                  <c:v>37.82</c:v>
                </c:pt>
                <c:pt idx="8">
                  <c:v>37.950000000000003</c:v>
                </c:pt>
                <c:pt idx="9">
                  <c:v>38.07</c:v>
                </c:pt>
                <c:pt idx="10">
                  <c:v>37.049999999999997</c:v>
                </c:pt>
                <c:pt idx="11">
                  <c:v>34.82</c:v>
                </c:pt>
                <c:pt idx="12">
                  <c:v>32.590000000000003</c:v>
                </c:pt>
                <c:pt idx="13">
                  <c:v>32.82</c:v>
                </c:pt>
                <c:pt idx="14">
                  <c:v>32.99</c:v>
                </c:pt>
                <c:pt idx="15">
                  <c:v>33.67</c:v>
                </c:pt>
                <c:pt idx="16">
                  <c:v>34.549999999999997</c:v>
                </c:pt>
                <c:pt idx="17">
                  <c:v>34.58</c:v>
                </c:pt>
                <c:pt idx="18">
                  <c:v>35</c:v>
                </c:pt>
                <c:pt idx="19">
                  <c:v>35.29</c:v>
                </c:pt>
                <c:pt idx="20">
                  <c:v>35.880000000000003</c:v>
                </c:pt>
                <c:pt idx="21">
                  <c:v>36.869999999999997</c:v>
                </c:pt>
                <c:pt idx="22">
                  <c:v>37.729999999999997</c:v>
                </c:pt>
                <c:pt idx="23">
                  <c:v>38.32</c:v>
                </c:pt>
                <c:pt idx="24">
                  <c:v>38.453000000000003</c:v>
                </c:pt>
                <c:pt idx="25">
                  <c:v>39.15</c:v>
                </c:pt>
                <c:pt idx="26">
                  <c:v>40.270000000000003</c:v>
                </c:pt>
                <c:pt idx="27">
                  <c:v>40.851999999999997</c:v>
                </c:pt>
                <c:pt idx="28">
                  <c:v>41.014000000000003</c:v>
                </c:pt>
                <c:pt idx="29">
                  <c:v>38.857999999999997</c:v>
                </c:pt>
                <c:pt idx="30">
                  <c:v>39.81</c:v>
                </c:pt>
                <c:pt idx="31">
                  <c:v>40.14</c:v>
                </c:pt>
                <c:pt idx="32" formatCode="0.00">
                  <c:v>39.950000000000003</c:v>
                </c:pt>
                <c:pt idx="33" formatCode="0.00">
                  <c:v>40</c:v>
                </c:pt>
                <c:pt idx="34" formatCode="0.00">
                  <c:v>40.443399999999997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összes felhasználás</c:v>
                </c:pt>
              </c:strCache>
            </c:strRef>
          </c:tx>
          <c:spPr>
            <a:ln w="38100">
              <a:solidFill>
                <a:srgbClr val="660066"/>
              </a:solidFill>
            </a:ln>
          </c:spPr>
          <c:marker>
            <c:symbol val="none"/>
          </c:marker>
          <c:cat>
            <c:numRef>
              <c:f>Munka1!$A$2:$A$52</c:f>
              <c:numCache>
                <c:formatCode>General</c:formatCode>
                <c:ptCount val="5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</c:numCache>
            </c:numRef>
          </c:cat>
          <c:val>
            <c:numRef>
              <c:f>Munka1!$D$2:$D$52</c:f>
              <c:numCache>
                <c:formatCode>General</c:formatCode>
                <c:ptCount val="51"/>
                <c:pt idx="0">
                  <c:v>31.26</c:v>
                </c:pt>
                <c:pt idx="1">
                  <c:v>32.28</c:v>
                </c:pt>
                <c:pt idx="2">
                  <c:v>33.520000000000003</c:v>
                </c:pt>
                <c:pt idx="3">
                  <c:v>34.869999999999997</c:v>
                </c:pt>
                <c:pt idx="4">
                  <c:v>36.57</c:v>
                </c:pt>
                <c:pt idx="5">
                  <c:v>37.6</c:v>
                </c:pt>
                <c:pt idx="6">
                  <c:v>38.58</c:v>
                </c:pt>
                <c:pt idx="7">
                  <c:v>40.36</c:v>
                </c:pt>
                <c:pt idx="8">
                  <c:v>40.53</c:v>
                </c:pt>
                <c:pt idx="9">
                  <c:v>40.659999999999997</c:v>
                </c:pt>
                <c:pt idx="10">
                  <c:v>39.58</c:v>
                </c:pt>
                <c:pt idx="11">
                  <c:v>37.31</c:v>
                </c:pt>
                <c:pt idx="12">
                  <c:v>35.15</c:v>
                </c:pt>
                <c:pt idx="13">
                  <c:v>35.39</c:v>
                </c:pt>
                <c:pt idx="14">
                  <c:v>35.549999999999997</c:v>
                </c:pt>
                <c:pt idx="15">
                  <c:v>36.42</c:v>
                </c:pt>
                <c:pt idx="16">
                  <c:v>37.299999999999997</c:v>
                </c:pt>
                <c:pt idx="17">
                  <c:v>37.54</c:v>
                </c:pt>
                <c:pt idx="18">
                  <c:v>37.93</c:v>
                </c:pt>
                <c:pt idx="19">
                  <c:v>38.22</c:v>
                </c:pt>
                <c:pt idx="20">
                  <c:v>38.630000000000003</c:v>
                </c:pt>
                <c:pt idx="21">
                  <c:v>39.590000000000003</c:v>
                </c:pt>
                <c:pt idx="22">
                  <c:v>40.409999999999997</c:v>
                </c:pt>
                <c:pt idx="23">
                  <c:v>41.085000000000001</c:v>
                </c:pt>
                <c:pt idx="24">
                  <c:v>41.18</c:v>
                </c:pt>
                <c:pt idx="25">
                  <c:v>41.97</c:v>
                </c:pt>
                <c:pt idx="26">
                  <c:v>43.064999999999998</c:v>
                </c:pt>
                <c:pt idx="27">
                  <c:v>43.866</c:v>
                </c:pt>
                <c:pt idx="28">
                  <c:v>43.927999999999997</c:v>
                </c:pt>
                <c:pt idx="29">
                  <c:v>41.421999999999997</c:v>
                </c:pt>
                <c:pt idx="30">
                  <c:v>42.566000000000003</c:v>
                </c:pt>
                <c:pt idx="31">
                  <c:v>42.63</c:v>
                </c:pt>
                <c:pt idx="32" formatCode="0.00">
                  <c:v>42.38</c:v>
                </c:pt>
                <c:pt idx="33" formatCode="0.00">
                  <c:v>42.29</c:v>
                </c:pt>
                <c:pt idx="34" formatCode="0.00">
                  <c:v>42.59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Oszlop1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Munka1!$A$2:$A$52</c:f>
              <c:numCache>
                <c:formatCode>General</c:formatCode>
                <c:ptCount val="5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</c:numCache>
            </c:numRef>
          </c:cat>
          <c:val>
            <c:numRef>
              <c:f>Munka1!$E$2:$E$52</c:f>
              <c:numCache>
                <c:formatCode>General</c:formatCode>
                <c:ptCount val="51"/>
                <c:pt idx="34">
                  <c:v>36.78</c:v>
                </c:pt>
                <c:pt idx="35" formatCode="0.00">
                  <c:v>37.1438408</c:v>
                </c:pt>
                <c:pt idx="36" formatCode="0.00">
                  <c:v>37.515279208000003</c:v>
                </c:pt>
                <c:pt idx="37" formatCode="0.00">
                  <c:v>37.890432000080004</c:v>
                </c:pt>
                <c:pt idx="38" formatCode="0.00">
                  <c:v>38.269336320080804</c:v>
                </c:pt>
                <c:pt idx="39" formatCode="0.00">
                  <c:v>38.652029683281611</c:v>
                </c:pt>
                <c:pt idx="40" formatCode="0.00">
                  <c:v>39.038549980114425</c:v>
                </c:pt>
                <c:pt idx="41" formatCode="0.00">
                  <c:v>39.350858379955341</c:v>
                </c:pt>
                <c:pt idx="42" formatCode="0.00">
                  <c:v>39.665665246994983</c:v>
                </c:pt>
                <c:pt idx="43" formatCode="0.00">
                  <c:v>39.982990568970941</c:v>
                </c:pt>
                <c:pt idx="44" formatCode="0.00">
                  <c:v>40.302854493522709</c:v>
                </c:pt>
                <c:pt idx="45" formatCode="0.00">
                  <c:v>40.62527732947089</c:v>
                </c:pt>
                <c:pt idx="46" formatCode="0.00">
                  <c:v>40.950279548106657</c:v>
                </c:pt>
                <c:pt idx="47" formatCode="0.00">
                  <c:v>41.277881784491512</c:v>
                </c:pt>
                <c:pt idx="48" formatCode="0.00">
                  <c:v>41.608104838767446</c:v>
                </c:pt>
                <c:pt idx="49" formatCode="0.00">
                  <c:v>41.940969677477582</c:v>
                </c:pt>
                <c:pt idx="50" formatCode="0.00">
                  <c:v>42.276497434897401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Oszlop2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Munka1!$A$2:$A$52</c:f>
              <c:numCache>
                <c:formatCode>General</c:formatCode>
                <c:ptCount val="5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</c:numCache>
            </c:numRef>
          </c:cat>
          <c:val>
            <c:numRef>
              <c:f>Munka1!$F$2:$F$52</c:f>
              <c:numCache>
                <c:formatCode>General</c:formatCode>
                <c:ptCount val="51"/>
                <c:pt idx="34" formatCode="0.000">
                  <c:v>40.44</c:v>
                </c:pt>
                <c:pt idx="35" formatCode="0.000">
                  <c:v>40.81849544</c:v>
                </c:pt>
                <c:pt idx="36" formatCode="0.000">
                  <c:v>41.197283157280005</c:v>
                </c:pt>
                <c:pt idx="37" formatCode="0.000">
                  <c:v>41.579799957258565</c:v>
                </c:pt>
                <c:pt idx="38" formatCode="0.000">
                  <c:v>41.966083013173723</c:v>
                </c:pt>
                <c:pt idx="39" formatCode="0.000">
                  <c:v>42.356169869760713</c:v>
                </c:pt>
                <c:pt idx="40" formatCode="0.000">
                  <c:v>42.750098446966483</c:v>
                </c:pt>
                <c:pt idx="41" formatCode="0.000">
                  <c:v>43.069829943741105</c:v>
                </c:pt>
                <c:pt idx="42" formatCode="0.000">
                  <c:v>43.392074753908318</c:v>
                </c:pt>
                <c:pt idx="43" formatCode="0.000">
                  <c:v>43.716852894898103</c:v>
                </c:pt>
                <c:pt idx="44" formatCode="0.000">
                  <c:v>44.044184544101725</c:v>
                </c:pt>
                <c:pt idx="45" formatCode="0.000">
                  <c:v>44.374090040151067</c:v>
                </c:pt>
                <c:pt idx="46" formatCode="0.000">
                  <c:v>44.706589884208192</c:v>
                </c:pt>
                <c:pt idx="47" formatCode="0.000">
                  <c:v>45.041704741265249</c:v>
                </c:pt>
                <c:pt idx="48" formatCode="0.000">
                  <c:v>45.379455441454731</c:v>
                </c:pt>
                <c:pt idx="49" formatCode="0.000">
                  <c:v>45.719862981370241</c:v>
                </c:pt>
                <c:pt idx="50" formatCode="0.000">
                  <c:v>46.06294852539785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Oszlop3</c:v>
                </c:pt>
              </c:strCache>
            </c:strRef>
          </c:tx>
          <c:spPr>
            <a:ln w="38100">
              <a:solidFill>
                <a:srgbClr val="660066"/>
              </a:solidFill>
              <a:prstDash val="sysDash"/>
            </a:ln>
          </c:spPr>
          <c:marker>
            <c:symbol val="none"/>
          </c:marker>
          <c:cat>
            <c:numRef>
              <c:f>Munka1!$A$2:$A$52</c:f>
              <c:numCache>
                <c:formatCode>General</c:formatCode>
                <c:ptCount val="5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</c:numCache>
            </c:numRef>
          </c:cat>
          <c:val>
            <c:numRef>
              <c:f>Munka1!$G$2:$G$52</c:f>
              <c:numCache>
                <c:formatCode>General</c:formatCode>
                <c:ptCount val="51"/>
                <c:pt idx="34" formatCode="0.000">
                  <c:v>42.59</c:v>
                </c:pt>
                <c:pt idx="35" formatCode="0.000">
                  <c:v>43.081061239999997</c:v>
                </c:pt>
                <c:pt idx="36" formatCode="0.000">
                  <c:v>43.455323825680004</c:v>
                </c:pt>
                <c:pt idx="37" formatCode="0.000">
                  <c:v>43.833324544321762</c:v>
                </c:pt>
                <c:pt idx="38" formatCode="0.000">
                  <c:v>44.215100551062797</c:v>
                </c:pt>
                <c:pt idx="39" formatCode="0.000">
                  <c:v>44.60068937257401</c:v>
                </c:pt>
                <c:pt idx="40" formatCode="0.000">
                  <c:v>44.990128910774153</c:v>
                </c:pt>
                <c:pt idx="41" formatCode="0.000">
                  <c:v>45.305380346621156</c:v>
                </c:pt>
                <c:pt idx="42" formatCode="0.000">
                  <c:v>45.62315405598261</c:v>
                </c:pt>
                <c:pt idx="43" formatCode="0.000">
                  <c:v>45.943470038368247</c:v>
                </c:pt>
                <c:pt idx="44" formatCode="0.000">
                  <c:v>46.266348453284927</c:v>
                </c:pt>
                <c:pt idx="45" formatCode="0.000">
                  <c:v>46.591809621515907</c:v>
                </c:pt>
                <c:pt idx="46" formatCode="0.000">
                  <c:v>46.919874026410298</c:v>
                </c:pt>
                <c:pt idx="47" formatCode="0.000">
                  <c:v>47.250562315182954</c:v>
                </c:pt>
                <c:pt idx="48" formatCode="0.000">
                  <c:v>47.583895300224597</c:v>
                </c:pt>
                <c:pt idx="49" formatCode="0.000">
                  <c:v>47.91989396042257</c:v>
                </c:pt>
                <c:pt idx="50" formatCode="0.000">
                  <c:v>48.258579442492071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409664"/>
        <c:axId val="135411200"/>
      </c:lineChart>
      <c:catAx>
        <c:axId val="13540966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1429">
            <a:solidFill>
              <a:schemeClr val="tx1"/>
            </a:solidFill>
          </a:ln>
        </c:spPr>
        <c:txPr>
          <a:bodyPr/>
          <a:lstStyle/>
          <a:p>
            <a:pPr>
              <a:defRPr sz="18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5411200"/>
        <c:crossesAt val="20"/>
        <c:auto val="1"/>
        <c:lblAlgn val="ctr"/>
        <c:lblOffset val="100"/>
        <c:tickLblSkip val="5"/>
        <c:tickMarkSkip val="5"/>
        <c:noMultiLvlLbl val="0"/>
      </c:catAx>
      <c:valAx>
        <c:axId val="135411200"/>
        <c:scaling>
          <c:orientation val="minMax"/>
          <c:max val="50"/>
          <c:min val="2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r>
                  <a:rPr lang="hu-HU" sz="2000" dirty="0" smtClean="0">
                    <a:latin typeface="Arial" pitchFamily="34" charset="0"/>
                    <a:cs typeface="Arial" pitchFamily="34" charset="0"/>
                  </a:rPr>
                  <a:t>villamosenergia-igény, </a:t>
                </a:r>
                <a:r>
                  <a:rPr lang="hu-HU" sz="2000" dirty="0" err="1" smtClean="0">
                    <a:latin typeface="Arial" pitchFamily="34" charset="0"/>
                    <a:cs typeface="Arial" pitchFamily="34" charset="0"/>
                  </a:rPr>
                  <a:t>TWh</a:t>
                </a:r>
                <a:endParaRPr lang="en-GB" sz="200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out"/>
        <c:tickLblPos val="nextTo"/>
        <c:spPr>
          <a:ln w="11429">
            <a:solidFill>
              <a:schemeClr val="tx1"/>
            </a:solidFill>
          </a:ln>
        </c:spPr>
        <c:txPr>
          <a:bodyPr/>
          <a:lstStyle/>
          <a:p>
            <a:pPr>
              <a:defRPr sz="18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5409664"/>
        <c:crosses val="autoZero"/>
        <c:crossBetween val="midCat"/>
        <c:majorUnit val="5"/>
        <c:minorUnit val="1"/>
      </c:valAx>
      <c:spPr>
        <a:solidFill>
          <a:srgbClr val="FFFFCC"/>
        </a:solidFill>
        <a:ln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 b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3.4078958880139981E-2"/>
          <c:y val="0.94918141279321455"/>
          <c:w val="0.94573086176727905"/>
          <c:h val="4.0682420982598361E-2"/>
        </c:manualLayout>
      </c:layout>
      <c:overlay val="0"/>
      <c:txPr>
        <a:bodyPr/>
        <a:lstStyle/>
        <a:p>
          <a:pPr>
            <a:defRPr sz="20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81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beépített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Munka1!$A$2:$A$5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2015*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10094</c:v>
                </c:pt>
                <c:pt idx="1">
                  <c:v>9111</c:v>
                </c:pt>
                <c:pt idx="2">
                  <c:v>8937</c:v>
                </c:pt>
                <c:pt idx="3">
                  <c:v>8537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rendelkezésre álló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2400" b="1">
                    <a:solidFill>
                      <a:srgbClr val="FFFF6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Munka1!$A$2:$A$5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2015*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7638</c:v>
                </c:pt>
                <c:pt idx="1">
                  <c:v>6909</c:v>
                </c:pt>
                <c:pt idx="2">
                  <c:v>6652</c:v>
                </c:pt>
                <c:pt idx="3">
                  <c:v>6566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csúcsterhelés</c:v>
                </c:pt>
              </c:strCache>
            </c:strRef>
          </c:tx>
          <c:spPr>
            <a:solidFill>
              <a:srgbClr val="00A800"/>
            </a:solidFill>
            <a:ln w="12700">
              <a:solidFill>
                <a:srgbClr val="4C216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2400" b="1">
                    <a:solidFill>
                      <a:srgbClr val="FFFF8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Munka1!$A$2:$A$5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2015*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6463</c:v>
                </c:pt>
                <c:pt idx="1">
                  <c:v>6307</c:v>
                </c:pt>
                <c:pt idx="2">
                  <c:v>6461</c:v>
                </c:pt>
                <c:pt idx="3">
                  <c:v>6456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0"/>
        <c:axId val="135534848"/>
        <c:axId val="135553024"/>
      </c:barChart>
      <c:catAx>
        <c:axId val="135534848"/>
        <c:scaling>
          <c:orientation val="minMax"/>
        </c:scaling>
        <c:delete val="0"/>
        <c:axPos val="b"/>
        <c:majorGridlines>
          <c:spPr>
            <a:ln w="6350"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5553024"/>
        <c:crosses val="autoZero"/>
        <c:auto val="1"/>
        <c:lblAlgn val="ctr"/>
        <c:lblOffset val="100"/>
        <c:noMultiLvlLbl val="0"/>
      </c:catAx>
      <c:valAx>
        <c:axId val="135553024"/>
        <c:scaling>
          <c:orientation val="minMax"/>
          <c:max val="11000"/>
          <c:min val="3000"/>
        </c:scaling>
        <c:delete val="0"/>
        <c:axPos val="l"/>
        <c:majorGridlines>
          <c:spPr>
            <a:ln w="3175">
              <a:prstDash val="sysDash"/>
            </a:ln>
          </c:spPr>
        </c:majorGridlines>
        <c:numFmt formatCode="#,##0" sourceLinked="0"/>
        <c:majorTickMark val="out"/>
        <c:minorTickMark val="out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5534848"/>
        <c:crosses val="autoZero"/>
        <c:crossBetween val="between"/>
        <c:majorUnit val="1000"/>
        <c:minorUnit val="1000"/>
      </c:valAx>
      <c:spPr>
        <a:solidFill>
          <a:srgbClr val="FFFFCC"/>
        </a:solidFill>
        <a:ln w="12700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000" b="1">
                <a:solidFill>
                  <a:srgbClr val="00A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3.1442430804591838E-2"/>
          <c:y val="0.93634927398989898"/>
          <c:w val="0.75496324634239187"/>
          <c:h val="5.4681313048969803E-2"/>
        </c:manualLayout>
      </c:layout>
      <c:overlay val="0"/>
      <c:txPr>
        <a:bodyPr/>
        <a:lstStyle/>
        <a:p>
          <a:pPr>
            <a:defRPr sz="20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255511-162F-4B37-B12C-4B7A017199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7668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8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F58207-E748-4017-9CEC-D3F389A658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0238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0FED08-4058-4313-A0DC-84CE16DDACFC}" type="slidenum">
              <a:rPr lang="hu-HU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hu-HU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619125"/>
            <a:ext cx="4135437" cy="31019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875088"/>
            <a:ext cx="4964113" cy="532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1770-5F32-4BA5-96F8-C241923451F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1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1770-5F32-4BA5-96F8-C241923451F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19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88169A-AF05-4754-903E-6B9B62517ADD}" type="slidenum">
              <a:rPr lang="hu-HU" smtClean="0"/>
              <a:pPr eaLnBrk="1" hangingPunct="1"/>
              <a:t>29</a:t>
            </a:fld>
            <a:endParaRPr lang="hu-H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7" y="4724378"/>
            <a:ext cx="5451171" cy="4472688"/>
          </a:xfrm>
          <a:noFill/>
        </p:spPr>
        <p:txBody>
          <a:bodyPr/>
          <a:lstStyle/>
          <a:p>
            <a:pPr eaLnBrk="1" hangingPunct="1"/>
            <a:r>
              <a:rPr lang="en-GB" smtClean="0"/>
              <a:t>3-column text and 2-column image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213" indent="-2862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943" indent="-22898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920" indent="-22898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898" indent="-22898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875" indent="-2289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852" indent="-2289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829" indent="-2289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807" indent="-2289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88169A-AF05-4754-903E-6B9B62517ADD}" type="slidenum">
              <a:rPr lang="hu-HU" smtClean="0"/>
              <a:pPr eaLnBrk="1" hangingPunct="1"/>
              <a:t>52</a:t>
            </a:fld>
            <a:endParaRPr lang="hu-H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8" y="4724378"/>
            <a:ext cx="5451171" cy="4472688"/>
          </a:xfrm>
          <a:noFill/>
        </p:spPr>
        <p:txBody>
          <a:bodyPr/>
          <a:lstStyle/>
          <a:p>
            <a:pPr eaLnBrk="1" hangingPunct="1"/>
            <a:r>
              <a:rPr lang="en-GB" smtClean="0"/>
              <a:t>3-column text and 2-column image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A1770-5F32-4BA5-96F8-C241923451FD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19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213" indent="-2862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943" indent="-22898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920" indent="-22898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898" indent="-22898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875" indent="-2289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6852" indent="-2289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4829" indent="-2289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2807" indent="-2289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88169A-AF05-4754-903E-6B9B62517ADD}" type="slidenum">
              <a:rPr lang="hu-HU" smtClean="0"/>
              <a:pPr eaLnBrk="1" hangingPunct="1"/>
              <a:t>60</a:t>
            </a:fld>
            <a:endParaRPr lang="hu-H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98" y="4724378"/>
            <a:ext cx="5451171" cy="4472688"/>
          </a:xfrm>
          <a:noFill/>
        </p:spPr>
        <p:txBody>
          <a:bodyPr/>
          <a:lstStyle/>
          <a:p>
            <a:pPr eaLnBrk="1" hangingPunct="1"/>
            <a:r>
              <a:rPr lang="en-GB" smtClean="0"/>
              <a:t>3-column text and 2-column image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7AE75-0E04-4A76-B02E-E93D4D33B1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6406018"/>
      </p:ext>
    </p:extLst>
  </p:cSld>
  <p:clrMapOvr>
    <a:masterClrMapping/>
  </p:clrMapOvr>
  <p:transition spd="med" advClick="0" advTm="5000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7225D-2BEA-47DA-B23C-EB3C735A7E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0242125"/>
      </p:ext>
    </p:extLst>
  </p:cSld>
  <p:clrMapOvr>
    <a:masterClrMapping/>
  </p:clrMapOvr>
  <p:transition spd="med" advClick="0" advTm="5000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C0970-D204-4FF3-B88E-1D9C2DA1F6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0825783"/>
      </p:ext>
    </p:extLst>
  </p:cSld>
  <p:clrMapOvr>
    <a:masterClrMapping/>
  </p:clrMapOvr>
  <p:transition spd="med" advClick="0" advTm="50000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Cím é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gram helye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8CAB1-E16C-4E7C-91DD-761E66348D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4096464"/>
      </p:ext>
    </p:extLst>
  </p:cSld>
  <p:clrMapOvr>
    <a:masterClrMapping/>
  </p:clrMapOvr>
  <p:transition spd="med" advClick="0" advTm="50000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596B1-573A-4461-9FFC-5E70519A80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733597"/>
      </p:ext>
    </p:extLst>
  </p:cSld>
  <p:clrMapOvr>
    <a:masterClrMapping/>
  </p:clrMapOvr>
  <p:transition spd="med" advClick="0" advTm="50000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188" y="466725"/>
            <a:ext cx="8132762" cy="10795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11188" y="1619250"/>
            <a:ext cx="3989387" cy="44624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52975" y="1619250"/>
            <a:ext cx="3990975" cy="44624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4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0">
        <p:wedge/>
      </p:transition>
    </mc:Choice>
    <mc:Fallback xmlns="">
      <p:transition spd="slow" advClick="0" advTm="80000">
        <p:wedg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B271E-5AE4-4A2B-A47D-F8357686F2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332178"/>
      </p:ext>
    </p:extLst>
  </p:cSld>
  <p:clrMapOvr>
    <a:masterClrMapping/>
  </p:clrMapOvr>
  <p:transition spd="med" advClick="0" advTm="5000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273A4-0721-487A-A236-8E6F3D9049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0166205"/>
      </p:ext>
    </p:extLst>
  </p:cSld>
  <p:clrMapOvr>
    <a:masterClrMapping/>
  </p:clrMapOvr>
  <p:transition spd="med" advClick="0" advTm="5000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79F4E-2DBD-4576-92BA-20BA8A9A17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0787652"/>
      </p:ext>
    </p:extLst>
  </p:cSld>
  <p:clrMapOvr>
    <a:masterClrMapping/>
  </p:clrMapOvr>
  <p:transition spd="med" advClick="0" advTm="5000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3BC2D-8603-4CC4-8B75-C20E00AD85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5720251"/>
      </p:ext>
    </p:extLst>
  </p:cSld>
  <p:clrMapOvr>
    <a:masterClrMapping/>
  </p:clrMapOvr>
  <p:transition spd="med" advClick="0" advTm="5000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42AAE-6642-4A4A-8951-347CD6DAB4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199908"/>
      </p:ext>
    </p:extLst>
  </p:cSld>
  <p:clrMapOvr>
    <a:masterClrMapping/>
  </p:clrMapOvr>
  <p:transition spd="med" advClick="0" advTm="5000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7CD78-A1E9-4083-B527-9C43725F2F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8123652"/>
      </p:ext>
    </p:extLst>
  </p:cSld>
  <p:clrMapOvr>
    <a:masterClrMapping/>
  </p:clrMapOvr>
  <p:transition spd="med" advClick="0" advTm="5000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164E1-C822-4C25-A232-FB989FB90C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257215"/>
      </p:ext>
    </p:extLst>
  </p:cSld>
  <p:clrMapOvr>
    <a:masterClrMapping/>
  </p:clrMapOvr>
  <p:transition spd="med" advClick="0" advTm="5000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3BF03-D6C8-4077-913C-980EADA935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0927634"/>
      </p:ext>
    </p:extLst>
  </p:cSld>
  <p:clrMapOvr>
    <a:masterClrMapping/>
  </p:clrMapOvr>
  <p:transition spd="med" advClick="0" advTm="5000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D595516-A4EF-4419-8673-4CDDA2C5E8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 advClick="0" advTm="50000">
    <p:zoom dir="in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://www.agora-energiewende.de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://www.agora-energiewende.de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agora-energiewende.de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://www.agora-energiewende.de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hyperlink" Target="http://www.agora-energiewende.de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hyperlink" Target="http://www.agora-energiewende.d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029072"/>
            <a:ext cx="8382000" cy="3048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/>
            <a:r>
              <a:rPr lang="hu-HU" altLang="en-US" sz="6000" b="1" dirty="0" smtClean="0">
                <a:solidFill>
                  <a:srgbClr val="FF0000"/>
                </a:solidFill>
              </a:rPr>
              <a:t> A villamosenergia-ellátás fejlődése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843808" y="548680"/>
            <a:ext cx="4057650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3600" b="1" dirty="0">
                <a:solidFill>
                  <a:srgbClr val="7030A0"/>
                </a:solidFill>
              </a:rPr>
              <a:t>Dr. Stróbl Alajos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43608" y="5919663"/>
            <a:ext cx="7000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400" b="1" dirty="0" smtClean="0">
                <a:solidFill>
                  <a:srgbClr val="990033"/>
                </a:solidFill>
              </a:rPr>
              <a:t> Debrecen, 2015. október 15.  11:15 </a:t>
            </a:r>
            <a:r>
              <a:rPr lang="hu-HU" altLang="en-US" sz="2400" b="1" dirty="0" smtClean="0">
                <a:solidFill>
                  <a:srgbClr val="990033"/>
                </a:solidFill>
                <a:sym typeface="Symbol"/>
              </a:rPr>
              <a:t> 12:15</a:t>
            </a:r>
            <a:endParaRPr lang="hu-HU" altLang="en-US" sz="2400" b="1" dirty="0">
              <a:solidFill>
                <a:srgbClr val="990033"/>
              </a:solidFill>
            </a:endParaRP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323528" y="3863950"/>
            <a:ext cx="87129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b="1" dirty="0" smtClean="0">
                <a:solidFill>
                  <a:srgbClr val="990033"/>
                </a:solidFill>
              </a:rPr>
              <a:t>Különös tekintettel a hazai és a nemzetközi forrásoldali (erőműves) és piaci alakulásra</a:t>
            </a:r>
            <a:endParaRPr lang="hu-HU" altLang="en-US" b="1" dirty="0">
              <a:solidFill>
                <a:srgbClr val="990033"/>
              </a:solidFill>
            </a:endParaRP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6588223" y="6477952"/>
            <a:ext cx="2544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 dirty="0" smtClean="0">
                <a:solidFill>
                  <a:srgbClr val="800080"/>
                </a:solidFill>
              </a:rPr>
              <a:t>6</a:t>
            </a:r>
            <a:r>
              <a:rPr lang="hu-HU" altLang="en-US" sz="1800" b="1" dirty="0">
                <a:solidFill>
                  <a:srgbClr val="800080"/>
                </a:solidFill>
              </a:rPr>
              <a:t>0</a:t>
            </a:r>
            <a:r>
              <a:rPr lang="hu-HU" altLang="en-US" sz="1800" b="1" dirty="0" smtClean="0">
                <a:solidFill>
                  <a:srgbClr val="800080"/>
                </a:solidFill>
              </a:rPr>
              <a:t> </a:t>
            </a:r>
            <a:r>
              <a:rPr lang="hu-HU" altLang="en-US" sz="1800" b="1" dirty="0">
                <a:solidFill>
                  <a:srgbClr val="800080"/>
                </a:solidFill>
              </a:rPr>
              <a:t>perc alatt </a:t>
            </a:r>
            <a:r>
              <a:rPr lang="hu-HU" altLang="en-US" sz="1800" b="1" dirty="0" smtClean="0">
                <a:solidFill>
                  <a:srgbClr val="800080"/>
                </a:solidFill>
              </a:rPr>
              <a:t>60 </a:t>
            </a:r>
            <a:r>
              <a:rPr lang="hu-HU" altLang="en-US" sz="1800" b="1" dirty="0">
                <a:solidFill>
                  <a:srgbClr val="800080"/>
                </a:solidFill>
              </a:rPr>
              <a:t>ábra</a:t>
            </a:r>
          </a:p>
        </p:txBody>
      </p:sp>
      <p:pic>
        <p:nvPicPr>
          <p:cNvPr id="10" name="Picture 2" descr="C:\MAVIR\Képek\STROBL ALAJOS\Kézje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" r="8149" b="10012"/>
          <a:stretch/>
        </p:blipFill>
        <p:spPr bwMode="auto">
          <a:xfrm>
            <a:off x="223055" y="206044"/>
            <a:ext cx="1250929" cy="1062716"/>
          </a:xfrm>
          <a:prstGeom prst="rect">
            <a:avLst/>
          </a:prstGeom>
          <a:noFill/>
          <a:effectLst>
            <a:glow rad="317500">
              <a:srgbClr val="7030A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043608" y="521003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ETE – Debreceni Csoport </a:t>
            </a:r>
            <a:endParaRPr lang="hu-H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2000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72" y="646155"/>
            <a:ext cx="8576702" cy="588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1C088004-6BC3-4CE9-804C-5049016FD43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47913" y="702667"/>
            <a:ext cx="24479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56001" y="4499967"/>
            <a:ext cx="792162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58988" y="6337002"/>
            <a:ext cx="2952750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 rot="16200000">
            <a:off x="112588" y="3384997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400" b="1" dirty="0">
                <a:latin typeface="Arial" charset="0"/>
              </a:rPr>
              <a:t>MW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3275856" y="5229200"/>
            <a:ext cx="56166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itchFamily="34" charset="0"/>
                <a:cs typeface="Arial" pitchFamily="34" charset="0"/>
              </a:rPr>
              <a:t>A szomszédos szabályozási zónákkal előzetesen megállapodott </a:t>
            </a:r>
            <a:r>
              <a:rPr lang="hu-H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csereteljesítményt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kell beállítani.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7668344" y="6309320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idő, óra</a:t>
            </a:r>
            <a:endParaRPr lang="hu-HU" sz="1400" b="1" dirty="0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412032" y="583853"/>
            <a:ext cx="5903912" cy="396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660066"/>
                </a:solidFill>
                <a:latin typeface="Arial" charset="0"/>
              </a:rPr>
              <a:t>Napi importszaldó, 2015.09.01. Kedd</a:t>
            </a:r>
            <a:endParaRPr lang="hu-HU" sz="20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7771" y="3444280"/>
            <a:ext cx="21600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235003" y="4057908"/>
            <a:ext cx="2916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400" b="1" dirty="0">
                <a:solidFill>
                  <a:srgbClr val="FF0000"/>
                </a:solidFill>
                <a:latin typeface="Arial" charset="0"/>
              </a:rPr>
              <a:t>import-export terv </a:t>
            </a:r>
            <a:r>
              <a:rPr lang="hu-HU" sz="1400" b="1" dirty="0" smtClean="0">
                <a:solidFill>
                  <a:srgbClr val="FF0000"/>
                </a:solidFill>
                <a:latin typeface="Arial" charset="0"/>
              </a:rPr>
              <a:t> (előírt érték)   </a:t>
            </a:r>
            <a:r>
              <a:rPr lang="hu-HU" sz="1400" b="1" dirty="0">
                <a:solidFill>
                  <a:srgbClr val="008000"/>
                </a:solidFill>
                <a:latin typeface="Arial" charset="0"/>
              </a:rPr>
              <a:t>import-export </a:t>
            </a:r>
            <a:r>
              <a:rPr lang="hu-HU" sz="1400" b="1" dirty="0" smtClean="0">
                <a:solidFill>
                  <a:srgbClr val="008000"/>
                </a:solidFill>
                <a:latin typeface="Arial" charset="0"/>
              </a:rPr>
              <a:t>tény (valós érték)</a:t>
            </a:r>
            <a:endParaRPr lang="hu-HU" sz="1400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4499992" y="4105533"/>
            <a:ext cx="792162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4658742" y="4234121"/>
            <a:ext cx="5762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4642867" y="4450021"/>
            <a:ext cx="576262" cy="0"/>
          </a:xfrm>
          <a:prstGeom prst="line">
            <a:avLst/>
          </a:prstGeom>
          <a:noFill/>
          <a:ln w="28575">
            <a:solidFill>
              <a:srgbClr val="00C6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0" name="Szövegdoboz 29"/>
          <p:cNvSpPr txBox="1"/>
          <p:nvPr/>
        </p:nvSpPr>
        <p:spPr>
          <a:xfrm>
            <a:off x="3203848" y="5229200"/>
            <a:ext cx="56166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itchFamily="34" charset="0"/>
                <a:cs typeface="Arial" pitchFamily="34" charset="0"/>
              </a:rPr>
              <a:t>A szomszédos szabályozási zónákkal előzetesen megállapodott </a:t>
            </a:r>
            <a:r>
              <a:rPr lang="hu-H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csereteljesítményt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kell beállítani.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3167846" y="6649895"/>
            <a:ext cx="2952750" cy="18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" name="Cím 1"/>
          <p:cNvSpPr>
            <a:spLocks noGrp="1"/>
          </p:cNvSpPr>
          <p:nvPr>
            <p:ph type="title"/>
          </p:nvPr>
        </p:nvSpPr>
        <p:spPr>
          <a:xfrm>
            <a:off x="0" y="41874"/>
            <a:ext cx="9144000" cy="550348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Példa a csereteljesítmény változására   </a:t>
            </a:r>
            <a:endParaRPr lang="hu-H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4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0">
        <p:circle/>
      </p:transition>
    </mc:Choice>
    <mc:Fallback xmlns="">
      <p:transition spd="slow" advClick="0" advTm="6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395754" y="1749580"/>
            <a:ext cx="1676400" cy="838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b="1">
                <a:solidFill>
                  <a:schemeClr val="bg1"/>
                </a:solidFill>
                <a:latin typeface="Century Gothic" pitchFamily="34" charset="0"/>
              </a:rPr>
              <a:t>rendszer-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b="1">
                <a:solidFill>
                  <a:schemeClr val="bg1"/>
                </a:solidFill>
                <a:latin typeface="Century Gothic" pitchFamily="34" charset="0"/>
              </a:rPr>
              <a:t>frekvencia</a:t>
            </a:r>
            <a:endParaRPr lang="en-GB" altLang="en-US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1995954" y="2816380"/>
            <a:ext cx="1676400" cy="838200"/>
          </a:xfrm>
          <a:prstGeom prst="rect">
            <a:avLst/>
          </a:prstGeom>
          <a:solidFill>
            <a:srgbClr val="FFFFC9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b="1">
                <a:latin typeface="Century Gothic" pitchFamily="34" charset="0"/>
              </a:rPr>
              <a:t>primer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b="1">
                <a:latin typeface="Century Gothic" pitchFamily="34" charset="0"/>
              </a:rPr>
              <a:t>szabályozás</a:t>
            </a:r>
            <a:endParaRPr lang="en-GB" altLang="en-US" sz="2000" b="1">
              <a:latin typeface="Century Gothic" pitchFamily="34" charset="0"/>
            </a:endParaRPr>
          </a:p>
        </p:txBody>
      </p:sp>
      <p:sp>
        <p:nvSpPr>
          <p:cNvPr id="333829" name="Rectangle 5"/>
          <p:cNvSpPr>
            <a:spLocks noChangeArrowheads="1"/>
          </p:cNvSpPr>
          <p:nvPr/>
        </p:nvSpPr>
        <p:spPr bwMode="auto">
          <a:xfrm>
            <a:off x="3672354" y="3806980"/>
            <a:ext cx="1676400" cy="838200"/>
          </a:xfrm>
          <a:prstGeom prst="rect">
            <a:avLst/>
          </a:prstGeom>
          <a:solidFill>
            <a:srgbClr val="FFFF85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b="1">
                <a:latin typeface="Century Gothic" pitchFamily="34" charset="0"/>
              </a:rPr>
              <a:t>szekunder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b="1">
                <a:latin typeface="Century Gothic" pitchFamily="34" charset="0"/>
              </a:rPr>
              <a:t>szabályozás</a:t>
            </a:r>
            <a:endParaRPr lang="en-GB" altLang="en-US" sz="2000" b="1">
              <a:latin typeface="Century Gothic" pitchFamily="34" charset="0"/>
            </a:endParaRPr>
          </a:p>
        </p:txBody>
      </p:sp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5348754" y="4797580"/>
            <a:ext cx="1676400" cy="838200"/>
          </a:xfrm>
          <a:prstGeom prst="rect">
            <a:avLst/>
          </a:prstGeom>
          <a:solidFill>
            <a:srgbClr val="FCF600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b="1">
                <a:latin typeface="Century Gothic" pitchFamily="34" charset="0"/>
              </a:rPr>
              <a:t>tercier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b="1">
                <a:latin typeface="Century Gothic" pitchFamily="34" charset="0"/>
              </a:rPr>
              <a:t>szabályozás</a:t>
            </a:r>
            <a:endParaRPr lang="en-GB" altLang="en-US" sz="2000" b="1">
              <a:latin typeface="Century Gothic" pitchFamily="34" charset="0"/>
            </a:endParaRPr>
          </a:p>
        </p:txBody>
      </p:sp>
      <p:sp>
        <p:nvSpPr>
          <p:cNvPr id="333831" name="Rectangle 7"/>
          <p:cNvSpPr>
            <a:spLocks noChangeArrowheads="1"/>
          </p:cNvSpPr>
          <p:nvPr/>
        </p:nvSpPr>
        <p:spPr bwMode="auto">
          <a:xfrm>
            <a:off x="6909267" y="5788180"/>
            <a:ext cx="1905000" cy="838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400" b="1">
                <a:solidFill>
                  <a:schemeClr val="bg1"/>
                </a:solidFill>
                <a:latin typeface="Century Gothic" pitchFamily="34" charset="0"/>
              </a:rPr>
              <a:t>idő-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400" b="1">
                <a:solidFill>
                  <a:schemeClr val="bg1"/>
                </a:solidFill>
                <a:latin typeface="Century Gothic" pitchFamily="34" charset="0"/>
              </a:rPr>
              <a:t>beállítás</a:t>
            </a:r>
            <a:endParaRPr lang="en-GB" altLang="en-US" sz="2400" b="1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333832" name="AutoShape 8"/>
          <p:cNvCxnSpPr>
            <a:cxnSpLocks noChangeShapeType="1"/>
            <a:stCxn id="333828" idx="2"/>
            <a:endCxn id="333829" idx="1"/>
          </p:cNvCxnSpPr>
          <p:nvPr/>
        </p:nvCxnSpPr>
        <p:spPr bwMode="auto">
          <a:xfrm rot="16200000" flipH="1">
            <a:off x="2967504" y="3521230"/>
            <a:ext cx="571500" cy="838200"/>
          </a:xfrm>
          <a:prstGeom prst="bentConnector2">
            <a:avLst/>
          </a:prstGeom>
          <a:noFill/>
          <a:ln w="19050">
            <a:solidFill>
              <a:srgbClr val="33993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833" name="AutoShape 9"/>
          <p:cNvCxnSpPr>
            <a:cxnSpLocks noChangeShapeType="1"/>
          </p:cNvCxnSpPr>
          <p:nvPr/>
        </p:nvCxnSpPr>
        <p:spPr bwMode="auto">
          <a:xfrm rot="16200000" flipH="1">
            <a:off x="2266622" y="1555112"/>
            <a:ext cx="3611563" cy="5676900"/>
          </a:xfrm>
          <a:prstGeom prst="bentConnector2">
            <a:avLst/>
          </a:prstGeom>
          <a:noFill/>
          <a:ln w="19050">
            <a:solidFill>
              <a:srgbClr val="33993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834" name="AutoShape 10"/>
          <p:cNvCxnSpPr>
            <a:cxnSpLocks noChangeShapeType="1"/>
            <a:stCxn id="333829" idx="2"/>
            <a:endCxn id="333830" idx="1"/>
          </p:cNvCxnSpPr>
          <p:nvPr/>
        </p:nvCxnSpPr>
        <p:spPr bwMode="auto">
          <a:xfrm rot="16200000" flipH="1">
            <a:off x="4643904" y="4511830"/>
            <a:ext cx="571500" cy="838200"/>
          </a:xfrm>
          <a:prstGeom prst="bentConnector2">
            <a:avLst/>
          </a:prstGeom>
          <a:noFill/>
          <a:ln w="19050">
            <a:solidFill>
              <a:srgbClr val="33993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835" name="AutoShape 11"/>
          <p:cNvCxnSpPr>
            <a:cxnSpLocks noChangeShapeType="1"/>
          </p:cNvCxnSpPr>
          <p:nvPr/>
        </p:nvCxnSpPr>
        <p:spPr bwMode="auto">
          <a:xfrm rot="5400000" flipH="1">
            <a:off x="2491254" y="492280"/>
            <a:ext cx="4038600" cy="6553200"/>
          </a:xfrm>
          <a:prstGeom prst="bentConnector3">
            <a:avLst>
              <a:gd name="adj1" fmla="val 105662"/>
            </a:avLst>
          </a:prstGeom>
          <a:noFill/>
          <a:ln w="190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836" name="AutoShape 12"/>
          <p:cNvCxnSpPr>
            <a:cxnSpLocks noChangeShapeType="1"/>
            <a:stCxn id="333830" idx="0"/>
            <a:endCxn id="333829" idx="3"/>
          </p:cNvCxnSpPr>
          <p:nvPr/>
        </p:nvCxnSpPr>
        <p:spPr bwMode="auto">
          <a:xfrm rot="5400000" flipH="1">
            <a:off x="5482104" y="4092730"/>
            <a:ext cx="571500" cy="838200"/>
          </a:xfrm>
          <a:prstGeom prst="bentConnector2">
            <a:avLst/>
          </a:prstGeom>
          <a:noFill/>
          <a:ln w="190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837" name="AutoShape 13"/>
          <p:cNvCxnSpPr>
            <a:cxnSpLocks noChangeShapeType="1"/>
            <a:stCxn id="333829" idx="0"/>
            <a:endCxn id="333828" idx="3"/>
          </p:cNvCxnSpPr>
          <p:nvPr/>
        </p:nvCxnSpPr>
        <p:spPr bwMode="auto">
          <a:xfrm rot="5400000" flipH="1">
            <a:off x="3805704" y="3102130"/>
            <a:ext cx="571500" cy="838200"/>
          </a:xfrm>
          <a:prstGeom prst="bentConnector2">
            <a:avLst/>
          </a:prstGeom>
          <a:noFill/>
          <a:ln w="190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3838" name="Text Box 14"/>
          <p:cNvSpPr txBox="1">
            <a:spLocks noChangeArrowheads="1"/>
          </p:cNvSpPr>
          <p:nvPr/>
        </p:nvSpPr>
        <p:spPr bwMode="auto">
          <a:xfrm>
            <a:off x="2110254" y="205438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>
                <a:latin typeface="Century Gothic" pitchFamily="34" charset="0"/>
              </a:rPr>
              <a:t>határ</a:t>
            </a:r>
            <a:endParaRPr lang="en-GB" altLang="en-US" sz="1600" b="1">
              <a:latin typeface="Century Gothic" pitchFamily="34" charset="0"/>
            </a:endParaRPr>
          </a:p>
        </p:txBody>
      </p:sp>
      <p:sp>
        <p:nvSpPr>
          <p:cNvPr id="333839" name="Text Box 15"/>
          <p:cNvSpPr txBox="1">
            <a:spLocks noChangeArrowheads="1"/>
          </p:cNvSpPr>
          <p:nvPr/>
        </p:nvSpPr>
        <p:spPr bwMode="auto">
          <a:xfrm>
            <a:off x="2681754" y="167338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 dirty="0">
                <a:latin typeface="Century Gothic" pitchFamily="34" charset="0"/>
              </a:rPr>
              <a:t>visszacsatolás</a:t>
            </a:r>
            <a:endParaRPr lang="en-GB" altLang="en-US" sz="1600" b="1" dirty="0">
              <a:latin typeface="Century Gothic" pitchFamily="34" charset="0"/>
            </a:endParaRPr>
          </a:p>
        </p:txBody>
      </p:sp>
      <p:sp>
        <p:nvSpPr>
          <p:cNvPr id="333840" name="Text Box 16"/>
          <p:cNvSpPr txBox="1">
            <a:spLocks noChangeArrowheads="1"/>
          </p:cNvSpPr>
          <p:nvPr/>
        </p:nvSpPr>
        <p:spPr bwMode="auto">
          <a:xfrm>
            <a:off x="3748554" y="1216180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 dirty="0">
                <a:latin typeface="Century Gothic" pitchFamily="34" charset="0"/>
              </a:rPr>
              <a:t>helyesbítés</a:t>
            </a:r>
            <a:endParaRPr lang="en-GB" altLang="en-US" sz="1600" b="1" dirty="0">
              <a:latin typeface="Century Gothic" pitchFamily="34" charset="0"/>
            </a:endParaRPr>
          </a:p>
        </p:txBody>
      </p:sp>
      <p:cxnSp>
        <p:nvCxnSpPr>
          <p:cNvPr id="333841" name="AutoShape 17"/>
          <p:cNvCxnSpPr>
            <a:cxnSpLocks noChangeShapeType="1"/>
            <a:stCxn id="333827" idx="2"/>
            <a:endCxn id="333828" idx="1"/>
          </p:cNvCxnSpPr>
          <p:nvPr/>
        </p:nvCxnSpPr>
        <p:spPr bwMode="auto">
          <a:xfrm rot="16200000" flipH="1">
            <a:off x="1291104" y="2530630"/>
            <a:ext cx="647700" cy="762000"/>
          </a:xfrm>
          <a:prstGeom prst="bentConnector2">
            <a:avLst/>
          </a:prstGeom>
          <a:noFill/>
          <a:ln w="19050">
            <a:solidFill>
              <a:srgbClr val="33993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842" name="AutoShape 18"/>
          <p:cNvCxnSpPr>
            <a:cxnSpLocks noChangeShapeType="1"/>
            <a:stCxn id="333828" idx="0"/>
          </p:cNvCxnSpPr>
          <p:nvPr/>
        </p:nvCxnSpPr>
        <p:spPr bwMode="auto">
          <a:xfrm rot="5400000" flipH="1">
            <a:off x="2224554" y="2206780"/>
            <a:ext cx="457200" cy="762000"/>
          </a:xfrm>
          <a:prstGeom prst="bentConnector2">
            <a:avLst/>
          </a:prstGeom>
          <a:noFill/>
          <a:ln w="190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843" name="AutoShape 19"/>
          <p:cNvCxnSpPr>
            <a:cxnSpLocks noChangeShapeType="1"/>
            <a:stCxn id="333829" idx="0"/>
          </p:cNvCxnSpPr>
          <p:nvPr/>
        </p:nvCxnSpPr>
        <p:spPr bwMode="auto">
          <a:xfrm rot="5400000" flipH="1">
            <a:off x="2376954" y="1673380"/>
            <a:ext cx="1828800" cy="2438400"/>
          </a:xfrm>
          <a:prstGeom prst="bentConnector2">
            <a:avLst/>
          </a:prstGeom>
          <a:noFill/>
          <a:ln w="19050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3844" name="Text Box 20"/>
          <p:cNvSpPr txBox="1">
            <a:spLocks noChangeArrowheads="1"/>
          </p:cNvSpPr>
          <p:nvPr/>
        </p:nvSpPr>
        <p:spPr bwMode="auto">
          <a:xfrm>
            <a:off x="3735854" y="291480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/>
              <a:t>hatás</a:t>
            </a:r>
            <a:endParaRPr lang="en-GB" altLang="en-US" sz="1600" b="1"/>
          </a:p>
        </p:txBody>
      </p:sp>
      <p:sp>
        <p:nvSpPr>
          <p:cNvPr id="333845" name="Text Box 21"/>
          <p:cNvSpPr txBox="1">
            <a:spLocks noChangeArrowheads="1"/>
          </p:cNvSpPr>
          <p:nvPr/>
        </p:nvSpPr>
        <p:spPr bwMode="auto">
          <a:xfrm>
            <a:off x="2881779" y="389270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/>
              <a:t>jelzés</a:t>
            </a:r>
            <a:endParaRPr lang="en-GB" altLang="en-US" sz="1600" b="1"/>
          </a:p>
        </p:txBody>
      </p:sp>
      <p:sp>
        <p:nvSpPr>
          <p:cNvPr id="333846" name="Text Box 22"/>
          <p:cNvSpPr txBox="1">
            <a:spLocks noChangeArrowheads="1"/>
          </p:cNvSpPr>
          <p:nvPr/>
        </p:nvSpPr>
        <p:spPr bwMode="auto">
          <a:xfrm>
            <a:off x="338604" y="2857655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>
                <a:latin typeface="Century Gothic" pitchFamily="34" charset="0"/>
              </a:rPr>
              <a:t>eltérés</a:t>
            </a:r>
            <a:endParaRPr lang="en-GB" altLang="en-US" sz="1600" b="1">
              <a:latin typeface="Century Gothic" pitchFamily="34" charset="0"/>
            </a:endParaRPr>
          </a:p>
        </p:txBody>
      </p:sp>
      <p:sp>
        <p:nvSpPr>
          <p:cNvPr id="333847" name="Text Box 23"/>
          <p:cNvSpPr txBox="1">
            <a:spLocks noChangeArrowheads="1"/>
          </p:cNvSpPr>
          <p:nvPr/>
        </p:nvSpPr>
        <p:spPr bwMode="auto">
          <a:xfrm>
            <a:off x="4545479" y="487378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/>
              <a:t>jelzés</a:t>
            </a:r>
            <a:endParaRPr lang="en-GB" altLang="en-US" sz="1600" b="1"/>
          </a:p>
        </p:txBody>
      </p:sp>
      <p:sp>
        <p:nvSpPr>
          <p:cNvPr id="333848" name="Text Box 24"/>
          <p:cNvSpPr txBox="1">
            <a:spLocks noChangeArrowheads="1"/>
          </p:cNvSpPr>
          <p:nvPr/>
        </p:nvSpPr>
        <p:spPr bwMode="auto">
          <a:xfrm>
            <a:off x="5494804" y="3894293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/>
              <a:t>hatás</a:t>
            </a:r>
            <a:endParaRPr lang="en-GB" altLang="en-US" sz="1600" b="1"/>
          </a:p>
        </p:txBody>
      </p:sp>
      <p:sp>
        <p:nvSpPr>
          <p:cNvPr id="333849" name="Text Box 25"/>
          <p:cNvSpPr txBox="1">
            <a:spLocks noChangeArrowheads="1"/>
          </p:cNvSpPr>
          <p:nvPr/>
        </p:nvSpPr>
        <p:spPr bwMode="auto">
          <a:xfrm>
            <a:off x="3578692" y="588343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>
                <a:latin typeface="Century Gothic" pitchFamily="34" charset="0"/>
              </a:rPr>
              <a:t>eltérés</a:t>
            </a:r>
            <a:endParaRPr lang="en-GB" altLang="en-US" sz="1600" b="1">
              <a:latin typeface="Century Gothic" pitchFamily="34" charset="0"/>
            </a:endParaRPr>
          </a:p>
        </p:txBody>
      </p:sp>
      <p:sp>
        <p:nvSpPr>
          <p:cNvPr id="333851" name="Rectangle 27"/>
          <p:cNvSpPr>
            <a:spLocks noChangeArrowheads="1"/>
          </p:cNvSpPr>
          <p:nvPr/>
        </p:nvSpPr>
        <p:spPr bwMode="auto">
          <a:xfrm>
            <a:off x="5361454" y="4803930"/>
            <a:ext cx="1676400" cy="838200"/>
          </a:xfrm>
          <a:prstGeom prst="rect">
            <a:avLst/>
          </a:prstGeom>
          <a:solidFill>
            <a:srgbClr val="FCF600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b="1" dirty="0">
                <a:latin typeface="Century Gothic" pitchFamily="34" charset="0"/>
              </a:rPr>
              <a:t>perces tartalék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b="1" dirty="0">
                <a:latin typeface="Century Gothic" pitchFamily="34" charset="0"/>
              </a:rPr>
              <a:t>igénybevétele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b="1" dirty="0">
                <a:latin typeface="Century Gothic" pitchFamily="34" charset="0"/>
              </a:rPr>
              <a:t>(vezérlés)</a:t>
            </a:r>
            <a:endParaRPr lang="en-GB" altLang="en-US" sz="1600" b="1" dirty="0">
              <a:latin typeface="Century Gothic" pitchFamily="34" charset="0"/>
            </a:endParaRPr>
          </a:p>
        </p:txBody>
      </p:sp>
      <p:sp>
        <p:nvSpPr>
          <p:cNvPr id="27" name="Cím 1"/>
          <p:cNvSpPr txBox="1">
            <a:spLocks/>
          </p:cNvSpPr>
          <p:nvPr/>
        </p:nvSpPr>
        <p:spPr>
          <a:xfrm>
            <a:off x="0" y="-1668"/>
            <a:ext cx="9144000" cy="121784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hu-HU" sz="4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Az egész szinkronzóna szabályozási rendszerének felépítése   </a:t>
            </a:r>
            <a:endParaRPr lang="hu-HU" sz="40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7003932" y="6547432"/>
            <a:ext cx="2133600" cy="324000"/>
          </a:xfrm>
        </p:spPr>
        <p:txBody>
          <a:bodyPr/>
          <a:lstStyle/>
          <a:p>
            <a:pPr>
              <a:defRPr/>
            </a:pPr>
            <a:fld id="{4B57CD78-A1E9-4083-B527-9C43725F2F9F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0">
        <p:circle/>
      </p:transition>
    </mc:Choice>
    <mc:Fallback xmlns="">
      <p:transition spd="slow" advClick="0" advTm="5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3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33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3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3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3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9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33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3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3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62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3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72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25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250"/>
                                        <p:tgtEl>
                                          <p:spTgt spid="3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17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22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250"/>
                                        <p:tgtEl>
                                          <p:spTgt spid="3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37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500"/>
                                        <p:tgtEl>
                                          <p:spTgt spid="3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animBg="1"/>
      <p:bldP spid="333828" grpId="0" animBg="1"/>
      <p:bldP spid="333829" grpId="0" animBg="1"/>
      <p:bldP spid="333830" grpId="0" animBg="1"/>
      <p:bldP spid="333831" grpId="0" animBg="1"/>
      <p:bldP spid="333838" grpId="0"/>
      <p:bldP spid="333839" grpId="0"/>
      <p:bldP spid="333840" grpId="0"/>
      <p:bldP spid="333844" grpId="0"/>
      <p:bldP spid="333845" grpId="0"/>
      <p:bldP spid="333846" grpId="0"/>
      <p:bldP spid="333847" grpId="0"/>
      <p:bldP spid="333848" grpId="0"/>
      <p:bldP spid="333849" grpId="0"/>
      <p:bldP spid="3338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AutoShape 2"/>
          <p:cNvSpPr>
            <a:spLocks noChangeArrowheads="1"/>
          </p:cNvSpPr>
          <p:nvPr/>
        </p:nvSpPr>
        <p:spPr bwMode="auto">
          <a:xfrm flipV="1">
            <a:off x="762000" y="2565400"/>
            <a:ext cx="457200" cy="1828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CCFF"/>
              </a:gs>
              <a:gs pos="100000">
                <a:srgbClr val="FF66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4851" name="Line 3"/>
          <p:cNvSpPr>
            <a:spLocks noChangeShapeType="1"/>
          </p:cNvSpPr>
          <p:nvPr/>
        </p:nvSpPr>
        <p:spPr bwMode="auto">
          <a:xfrm>
            <a:off x="762000" y="544830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4852" name="Line 4"/>
          <p:cNvSpPr>
            <a:spLocks noChangeShapeType="1"/>
          </p:cNvSpPr>
          <p:nvPr/>
        </p:nvSpPr>
        <p:spPr bwMode="auto">
          <a:xfrm>
            <a:off x="762000" y="52197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4853" name="Line 5"/>
          <p:cNvSpPr>
            <a:spLocks noChangeShapeType="1"/>
          </p:cNvSpPr>
          <p:nvPr/>
        </p:nvSpPr>
        <p:spPr bwMode="auto">
          <a:xfrm>
            <a:off x="1447800" y="52197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4854" name="AutoShape 6"/>
          <p:cNvSpPr>
            <a:spLocks noChangeArrowheads="1"/>
          </p:cNvSpPr>
          <p:nvPr/>
        </p:nvSpPr>
        <p:spPr bwMode="auto">
          <a:xfrm flipV="1">
            <a:off x="990600" y="2565400"/>
            <a:ext cx="2286000" cy="1828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22 w 21600"/>
              <a:gd name="T13" fmla="*/ 3922 h 21600"/>
              <a:gd name="T14" fmla="*/ 17678 w 21600"/>
              <a:gd name="T15" fmla="*/ 1767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244" y="21600"/>
                </a:lnTo>
                <a:lnTo>
                  <a:pt x="1735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C081"/>
              </a:gs>
              <a:gs pos="100000">
                <a:srgbClr val="FFE8D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4855" name="Line 7"/>
          <p:cNvSpPr>
            <a:spLocks noChangeShapeType="1"/>
          </p:cNvSpPr>
          <p:nvPr/>
        </p:nvSpPr>
        <p:spPr bwMode="auto">
          <a:xfrm>
            <a:off x="4267200" y="52197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4856" name="Line 8"/>
          <p:cNvSpPr>
            <a:spLocks noChangeShapeType="1"/>
          </p:cNvSpPr>
          <p:nvPr/>
        </p:nvSpPr>
        <p:spPr bwMode="auto">
          <a:xfrm>
            <a:off x="5715000" y="52197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4857" name="AutoShape 9"/>
          <p:cNvSpPr>
            <a:spLocks noChangeArrowheads="1"/>
          </p:cNvSpPr>
          <p:nvPr/>
        </p:nvSpPr>
        <p:spPr bwMode="auto">
          <a:xfrm flipV="1">
            <a:off x="1447800" y="2565400"/>
            <a:ext cx="5943600" cy="1828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56 w 21600"/>
              <a:gd name="T13" fmla="*/ 4056 h 21600"/>
              <a:gd name="T14" fmla="*/ 17544 w 21600"/>
              <a:gd name="T15" fmla="*/ 175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511" y="21600"/>
                </a:lnTo>
                <a:lnTo>
                  <a:pt x="1708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3587FF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4858" name="AutoShape 10"/>
          <p:cNvSpPr>
            <a:spLocks noChangeArrowheads="1"/>
          </p:cNvSpPr>
          <p:nvPr/>
        </p:nvSpPr>
        <p:spPr bwMode="auto">
          <a:xfrm flipV="1">
            <a:off x="2667000" y="2870200"/>
            <a:ext cx="5649913" cy="1524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965 w 21600"/>
              <a:gd name="T13" fmla="*/ 4965 h 21600"/>
              <a:gd name="T14" fmla="*/ 16635 w 21600"/>
              <a:gd name="T15" fmla="*/ 16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330" y="21600"/>
                </a:lnTo>
                <a:lnTo>
                  <a:pt x="1527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CC66"/>
              </a:gs>
              <a:gs pos="100000">
                <a:srgbClr val="CC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4859" name="Rectangle 11"/>
          <p:cNvSpPr>
            <a:spLocks noChangeArrowheads="1"/>
          </p:cNvSpPr>
          <p:nvPr/>
        </p:nvSpPr>
        <p:spPr bwMode="auto">
          <a:xfrm>
            <a:off x="5719763" y="2568575"/>
            <a:ext cx="2667000" cy="1835150"/>
          </a:xfrm>
          <a:prstGeom prst="rect">
            <a:avLst/>
          </a:prstGeom>
          <a:solidFill>
            <a:srgbClr val="FF00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4860" name="Line 12"/>
          <p:cNvSpPr>
            <a:spLocks noChangeShapeType="1"/>
          </p:cNvSpPr>
          <p:nvPr/>
        </p:nvSpPr>
        <p:spPr bwMode="auto">
          <a:xfrm>
            <a:off x="762000" y="5927725"/>
            <a:ext cx="0" cy="533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4861" name="Text Box 13"/>
          <p:cNvSpPr txBox="1">
            <a:spLocks noChangeArrowheads="1"/>
          </p:cNvSpPr>
          <p:nvPr/>
        </p:nvSpPr>
        <p:spPr bwMode="auto">
          <a:xfrm>
            <a:off x="533400" y="5600700"/>
            <a:ext cx="800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/>
              <a:t> 0       30 s         5 min              15 min           60 min                         idő</a:t>
            </a:r>
          </a:p>
        </p:txBody>
      </p:sp>
      <p:sp>
        <p:nvSpPr>
          <p:cNvPr id="334862" name="Text Box 14"/>
          <p:cNvSpPr txBox="1">
            <a:spLocks noChangeArrowheads="1"/>
          </p:cNvSpPr>
          <p:nvPr/>
        </p:nvSpPr>
        <p:spPr bwMode="auto">
          <a:xfrm>
            <a:off x="835025" y="598805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400" b="1" i="1">
                <a:solidFill>
                  <a:srgbClr val="FF3300"/>
                </a:solidFill>
              </a:rPr>
              <a:t>zavarás</a:t>
            </a:r>
          </a:p>
        </p:txBody>
      </p:sp>
      <p:sp>
        <p:nvSpPr>
          <p:cNvPr id="334863" name="Line 15"/>
          <p:cNvSpPr>
            <a:spLocks noChangeShapeType="1"/>
          </p:cNvSpPr>
          <p:nvPr/>
        </p:nvSpPr>
        <p:spPr bwMode="auto">
          <a:xfrm>
            <a:off x="762000" y="4394200"/>
            <a:ext cx="0" cy="381000"/>
          </a:xfrm>
          <a:prstGeom prst="line">
            <a:avLst/>
          </a:prstGeom>
          <a:noFill/>
          <a:ln w="38100">
            <a:solidFill>
              <a:srgbClr val="FF66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4864" name="Line 16"/>
          <p:cNvSpPr>
            <a:spLocks noChangeShapeType="1"/>
          </p:cNvSpPr>
          <p:nvPr/>
        </p:nvSpPr>
        <p:spPr bwMode="auto">
          <a:xfrm>
            <a:off x="1143000" y="4394200"/>
            <a:ext cx="0" cy="381000"/>
          </a:xfrm>
          <a:prstGeom prst="line">
            <a:avLst/>
          </a:prstGeom>
          <a:noFill/>
          <a:ln w="38100">
            <a:solidFill>
              <a:srgbClr val="FF66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334865" name="AutoShape 17"/>
          <p:cNvCxnSpPr>
            <a:cxnSpLocks noChangeShapeType="1"/>
          </p:cNvCxnSpPr>
          <p:nvPr/>
        </p:nvCxnSpPr>
        <p:spPr bwMode="auto">
          <a:xfrm rot="5400000" flipV="1">
            <a:off x="1828006" y="1727994"/>
            <a:ext cx="1588" cy="1676400"/>
          </a:xfrm>
          <a:prstGeom prst="bentConnector3">
            <a:avLst>
              <a:gd name="adj1" fmla="val -44600014"/>
            </a:avLst>
          </a:prstGeom>
          <a:noFill/>
          <a:ln w="38100">
            <a:solidFill>
              <a:srgbClr val="FF33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66" name="AutoShape 18"/>
          <p:cNvCxnSpPr>
            <a:cxnSpLocks noChangeShapeType="1"/>
          </p:cNvCxnSpPr>
          <p:nvPr/>
        </p:nvCxnSpPr>
        <p:spPr bwMode="auto">
          <a:xfrm rot="-5400000" flipH="1" flipV="1">
            <a:off x="3580606" y="432594"/>
            <a:ext cx="1588" cy="4267200"/>
          </a:xfrm>
          <a:prstGeom prst="bentConnector3">
            <a:avLst>
              <a:gd name="adj1" fmla="val -85700000"/>
            </a:avLst>
          </a:prstGeom>
          <a:noFill/>
          <a:ln w="381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4867" name="AutoShape 19"/>
          <p:cNvCxnSpPr>
            <a:cxnSpLocks noChangeShapeType="1"/>
          </p:cNvCxnSpPr>
          <p:nvPr/>
        </p:nvCxnSpPr>
        <p:spPr bwMode="auto">
          <a:xfrm rot="16200000" flipH="1">
            <a:off x="4190206" y="2870994"/>
            <a:ext cx="1588" cy="3048000"/>
          </a:xfrm>
          <a:prstGeom prst="bentConnector3">
            <a:avLst>
              <a:gd name="adj1" fmla="val 31699991"/>
            </a:avLst>
          </a:prstGeom>
          <a:noFill/>
          <a:ln w="38100">
            <a:solidFill>
              <a:srgbClr val="339933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4868" name="Text Box 20"/>
          <p:cNvSpPr txBox="1">
            <a:spLocks noChangeArrowheads="1"/>
          </p:cNvSpPr>
          <p:nvPr/>
        </p:nvSpPr>
        <p:spPr bwMode="auto">
          <a:xfrm>
            <a:off x="3276600" y="965200"/>
            <a:ext cx="1447800" cy="506413"/>
          </a:xfrm>
          <a:prstGeom prst="rect">
            <a:avLst/>
          </a:prstGeom>
          <a:solidFill>
            <a:srgbClr val="DBF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hu-HU" altLang="en-US" sz="1600" b="1"/>
              <a:t>szekunder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hu-HU" altLang="en-US" sz="1600" b="1"/>
              <a:t>szabályozás</a:t>
            </a:r>
          </a:p>
        </p:txBody>
      </p:sp>
      <p:sp>
        <p:nvSpPr>
          <p:cNvPr id="334869" name="Text Box 21"/>
          <p:cNvSpPr txBox="1">
            <a:spLocks noChangeArrowheads="1"/>
          </p:cNvSpPr>
          <p:nvPr/>
        </p:nvSpPr>
        <p:spPr bwMode="auto">
          <a:xfrm>
            <a:off x="1116013" y="1619250"/>
            <a:ext cx="1398587" cy="506413"/>
          </a:xfrm>
          <a:prstGeom prst="rect">
            <a:avLst/>
          </a:prstGeom>
          <a:solidFill>
            <a:srgbClr val="FF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hu-HU" altLang="en-US" sz="1600" b="1"/>
              <a:t>primer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hu-HU" altLang="en-US" sz="1600" b="1"/>
              <a:t>szabályozás</a:t>
            </a:r>
          </a:p>
        </p:txBody>
      </p:sp>
      <p:sp>
        <p:nvSpPr>
          <p:cNvPr id="334870" name="Text Box 22"/>
          <p:cNvSpPr txBox="1">
            <a:spLocks noChangeArrowheads="1"/>
          </p:cNvSpPr>
          <p:nvPr/>
        </p:nvSpPr>
        <p:spPr bwMode="auto">
          <a:xfrm>
            <a:off x="3581400" y="4622800"/>
            <a:ext cx="1066800" cy="506413"/>
          </a:xfrm>
          <a:prstGeom prst="rect">
            <a:avLst/>
          </a:prstGeom>
          <a:solidFill>
            <a:srgbClr val="DFF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hu-HU" altLang="en-US" sz="1600" b="1"/>
              <a:t>perces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hu-HU" altLang="en-US" sz="1600" b="1"/>
              <a:t>tartalék</a:t>
            </a:r>
          </a:p>
        </p:txBody>
      </p:sp>
      <p:sp>
        <p:nvSpPr>
          <p:cNvPr id="334871" name="Text Box 23"/>
          <p:cNvSpPr txBox="1">
            <a:spLocks noChangeArrowheads="1"/>
          </p:cNvSpPr>
          <p:nvPr/>
        </p:nvSpPr>
        <p:spPr bwMode="auto">
          <a:xfrm>
            <a:off x="228600" y="4699000"/>
            <a:ext cx="1600200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altLang="en-US" sz="1600" b="1">
                <a:solidFill>
                  <a:srgbClr val="D60093"/>
                </a:solidFill>
              </a:rPr>
              <a:t>tehetetlenség</a:t>
            </a:r>
          </a:p>
        </p:txBody>
      </p:sp>
      <p:sp>
        <p:nvSpPr>
          <p:cNvPr id="334872" name="Text Box 24"/>
          <p:cNvSpPr txBox="1">
            <a:spLocks noChangeArrowheads="1"/>
          </p:cNvSpPr>
          <p:nvPr/>
        </p:nvSpPr>
        <p:spPr bwMode="auto">
          <a:xfrm>
            <a:off x="5867400" y="2870200"/>
            <a:ext cx="2362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400" b="1">
                <a:solidFill>
                  <a:schemeClr val="bg1"/>
                </a:solidFill>
              </a:rPr>
              <a:t>a mérlegkör-felelősök tartalékai</a:t>
            </a:r>
          </a:p>
        </p:txBody>
      </p:sp>
      <p:sp>
        <p:nvSpPr>
          <p:cNvPr id="334873" name="Text Box 25"/>
          <p:cNvSpPr txBox="1">
            <a:spLocks noChangeArrowheads="1"/>
          </p:cNvSpPr>
          <p:nvPr/>
        </p:nvSpPr>
        <p:spPr bwMode="auto">
          <a:xfrm>
            <a:off x="1447800" y="3175000"/>
            <a:ext cx="3484563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400" b="1"/>
              <a:t>a TSO szabályozása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34925" y="6550025"/>
            <a:ext cx="21955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200" b="1"/>
              <a:t>VDN-Jahresbericht 2002</a:t>
            </a:r>
          </a:p>
        </p:txBody>
      </p:sp>
      <p:sp>
        <p:nvSpPr>
          <p:cNvPr id="334876" name="WordArt 28"/>
          <p:cNvSpPr>
            <a:spLocks noChangeArrowheads="1" noChangeShapeType="1" noTextEdit="1"/>
          </p:cNvSpPr>
          <p:nvPr/>
        </p:nvSpPr>
        <p:spPr bwMode="auto">
          <a:xfrm>
            <a:off x="5940425" y="1955800"/>
            <a:ext cx="2436813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2800" b="1" i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Arial Black"/>
              </a:rPr>
              <a:t>órás tartalék</a:t>
            </a:r>
          </a:p>
        </p:txBody>
      </p:sp>
      <p:sp>
        <p:nvSpPr>
          <p:cNvPr id="334877" name="Line 29"/>
          <p:cNvSpPr>
            <a:spLocks noChangeShapeType="1"/>
          </p:cNvSpPr>
          <p:nvPr/>
        </p:nvSpPr>
        <p:spPr bwMode="auto">
          <a:xfrm>
            <a:off x="2671763" y="5229225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" name="Cím 1"/>
          <p:cNvSpPr txBox="1">
            <a:spLocks/>
          </p:cNvSpPr>
          <p:nvPr/>
        </p:nvSpPr>
        <p:spPr>
          <a:xfrm>
            <a:off x="0" y="-1668"/>
            <a:ext cx="9144000" cy="76637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hu-HU" sz="4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szabályozás időbeni folyamata </a:t>
            </a:r>
            <a:endParaRPr lang="hu-HU" sz="40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596B1-573A-4461-9FFC-5E70519A8060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5000">
        <p:circle/>
      </p:transition>
    </mc:Choice>
    <mc:Fallback xmlns="">
      <p:transition spd="slow" advClick="0" advTm="5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3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3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0"/>
                                        <p:tgtEl>
                                          <p:spTgt spid="3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3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0"/>
                                        <p:tgtEl>
                                          <p:spTgt spid="3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500"/>
                                        <p:tgtEl>
                                          <p:spTgt spid="3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3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47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75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500"/>
                                        <p:tgtEl>
                                          <p:spTgt spid="3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7250"/>
                            </p:stCondLst>
                            <p:childTnLst>
                              <p:par>
                                <p:cTn id="88" presetID="5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1750"/>
                                        <p:tgtEl>
                                          <p:spTgt spid="3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500"/>
                                        <p:tgtEl>
                                          <p:spTgt spid="3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750"/>
                                        <p:tgtEl>
                                          <p:spTgt spid="33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 animBg="1"/>
      <p:bldP spid="334851" grpId="0" animBg="1"/>
      <p:bldP spid="334852" grpId="0" animBg="1"/>
      <p:bldP spid="334853" grpId="0" animBg="1"/>
      <p:bldP spid="334854" grpId="0" animBg="1"/>
      <p:bldP spid="334855" grpId="0" animBg="1"/>
      <p:bldP spid="334856" grpId="0" animBg="1"/>
      <p:bldP spid="334857" grpId="0" animBg="1"/>
      <p:bldP spid="334858" grpId="0" animBg="1"/>
      <p:bldP spid="334859" grpId="0" animBg="1"/>
      <p:bldP spid="334860" grpId="0" animBg="1"/>
      <p:bldP spid="334861" grpId="0"/>
      <p:bldP spid="334862" grpId="0"/>
      <p:bldP spid="334863" grpId="0" animBg="1"/>
      <p:bldP spid="334864" grpId="0" animBg="1"/>
      <p:bldP spid="334868" grpId="0" animBg="1"/>
      <p:bldP spid="334869" grpId="0" animBg="1"/>
      <p:bldP spid="334870" grpId="0" animBg="1"/>
      <p:bldP spid="334871" grpId="0" animBg="1"/>
      <p:bldP spid="334872" grpId="0"/>
      <p:bldP spid="334873" grpId="0" animBg="1" autoUpdateAnimBg="0"/>
      <p:bldP spid="334876" grpId="0" animBg="1"/>
      <p:bldP spid="3348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6563655"/>
            <a:ext cx="9013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u="sng" dirty="0" smtClean="0">
                <a:latin typeface="Arial" pitchFamily="34" charset="0"/>
                <a:cs typeface="Arial" pitchFamily="34" charset="0"/>
              </a:rPr>
              <a:t>Forrás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AT" sz="1400" dirty="0" smtClean="0">
                <a:latin typeface="Arial" pitchFamily="34" charset="0"/>
                <a:cs typeface="Arial" pitchFamily="34" charset="0"/>
              </a:rPr>
              <a:t>Energiewirtschaftliche Tagesfragen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, 64. k. 4. sz. 2014. p.13-17.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0" y="1644"/>
            <a:ext cx="9144000" cy="648000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három szabályozás német jellemzői</a:t>
            </a: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548340"/>
              </p:ext>
            </p:extLst>
          </p:nvPr>
        </p:nvGraphicFramePr>
        <p:xfrm>
          <a:off x="222209" y="692696"/>
          <a:ext cx="8791164" cy="5738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791"/>
                <a:gridCol w="2197791"/>
                <a:gridCol w="2197791"/>
                <a:gridCol w="2197791"/>
              </a:tblGrid>
              <a:tr h="66607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Primer szabályozás</a:t>
                      </a:r>
                      <a:endParaRPr lang="hu-HU" sz="2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Szekunder szabályozás</a:t>
                      </a:r>
                      <a:endParaRPr lang="hu-HU" sz="2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Perces tartalék</a:t>
                      </a:r>
                      <a:endParaRPr lang="hu-HU" sz="2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Aktiválás</a:t>
                      </a:r>
                      <a:endParaRPr lang="hu-H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teljesen automatikus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automatikus</a:t>
                      </a:r>
                      <a:endParaRPr lang="hu-H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elektronikusan lépésekben automatizálva </a:t>
                      </a:r>
                      <a:endParaRPr lang="hu-H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Aktiválási idő</a:t>
                      </a:r>
                      <a:endParaRPr lang="hu-H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30 s</a:t>
                      </a:r>
                      <a:endParaRPr lang="hu-H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5 min</a:t>
                      </a:r>
                      <a:endParaRPr lang="hu-H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 min</a:t>
                      </a:r>
                      <a:endParaRPr lang="hu-H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Fenntartási idő</a:t>
                      </a:r>
                      <a:endParaRPr lang="hu-H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percig</a:t>
                      </a:r>
                      <a:endParaRPr lang="hu-H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óráig</a:t>
                      </a:r>
                      <a:endParaRPr lang="hu-H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óráig</a:t>
                      </a:r>
                      <a:endParaRPr lang="hu-H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Legkisebb kínálat</a:t>
                      </a:r>
                      <a:endParaRPr lang="hu-H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MW</a:t>
                      </a:r>
                      <a:endParaRPr lang="hu-H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MW</a:t>
                      </a:r>
                      <a:endParaRPr lang="hu-H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MW</a:t>
                      </a:r>
                      <a:endParaRPr lang="hu-H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Kiírási időközök</a:t>
                      </a:r>
                      <a:endParaRPr lang="hu-H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hetente</a:t>
                      </a:r>
                      <a:endParaRPr lang="hu-H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hetente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naponta</a:t>
                      </a:r>
                      <a:endParaRPr lang="hu-H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Ajánlatok beadási határideje</a:t>
                      </a:r>
                      <a:endParaRPr lang="hu-H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előző hét, kedd  15 óráig</a:t>
                      </a:r>
                      <a:endParaRPr lang="hu-H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előző hét, szerda 15 óráig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előző</a:t>
                      </a:r>
                      <a:r>
                        <a:rPr lang="hu-HU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nap 10 óráig (munkanapokon)</a:t>
                      </a:r>
                      <a:endParaRPr lang="hu-H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Termékek</a:t>
                      </a:r>
                      <a:endParaRPr lang="hu-H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termék</a:t>
                      </a:r>
                      <a:r>
                        <a:rPr lang="hu-H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hu-H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(pozitív és negatív, szimmetrikus)</a:t>
                      </a:r>
                      <a:endParaRPr lang="hu-H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termék</a:t>
                      </a:r>
                      <a:r>
                        <a:rPr lang="hu-H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hu-H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(fő- és mellékidő, pozitív</a:t>
                      </a:r>
                      <a:r>
                        <a:rPr lang="hu-HU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és negatív)</a:t>
                      </a:r>
                      <a:endParaRPr lang="hu-H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termék         </a:t>
                      </a:r>
                      <a:r>
                        <a:rPr lang="hu-H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(napi négyóránként, </a:t>
                      </a:r>
                    </a:p>
                    <a:p>
                      <a:pPr algn="ctr"/>
                      <a:r>
                        <a:rPr lang="hu-H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pozitív és negatív)</a:t>
                      </a:r>
                      <a:endParaRPr lang="hu-H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902896" y="6489376"/>
            <a:ext cx="2133600" cy="324000"/>
          </a:xfrm>
        </p:spPr>
        <p:txBody>
          <a:bodyPr/>
          <a:lstStyle/>
          <a:p>
            <a:pPr>
              <a:defRPr/>
            </a:pPr>
            <a:fld id="{328B271E-5AE4-4A2B-A47D-F8357686F263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547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0">
        <p:circle/>
      </p:transition>
    </mc:Choice>
    <mc:Fallback xmlns="">
      <p:transition spd="slow" advClick="0" advTm="8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74"/>
          <p:cNvSpPr>
            <a:spLocks/>
          </p:cNvSpPr>
          <p:nvPr/>
        </p:nvSpPr>
        <p:spPr bwMode="auto">
          <a:xfrm>
            <a:off x="7800851" y="5091413"/>
            <a:ext cx="1173162" cy="815975"/>
          </a:xfrm>
          <a:custGeom>
            <a:avLst/>
            <a:gdLst>
              <a:gd name="T0" fmla="*/ 2147483647 w 1479"/>
              <a:gd name="T1" fmla="*/ 2147483647 h 1028"/>
              <a:gd name="T2" fmla="*/ 2147483647 w 1479"/>
              <a:gd name="T3" fmla="*/ 2147483647 h 1028"/>
              <a:gd name="T4" fmla="*/ 2147483647 w 1479"/>
              <a:gd name="T5" fmla="*/ 2147483647 h 1028"/>
              <a:gd name="T6" fmla="*/ 2147483647 w 1479"/>
              <a:gd name="T7" fmla="*/ 2147483647 h 1028"/>
              <a:gd name="T8" fmla="*/ 2147483647 w 1479"/>
              <a:gd name="T9" fmla="*/ 2147483647 h 1028"/>
              <a:gd name="T10" fmla="*/ 2147483647 w 1479"/>
              <a:gd name="T11" fmla="*/ 2147483647 h 1028"/>
              <a:gd name="T12" fmla="*/ 2147483647 w 1479"/>
              <a:gd name="T13" fmla="*/ 2147483647 h 1028"/>
              <a:gd name="T14" fmla="*/ 2147483647 w 1479"/>
              <a:gd name="T15" fmla="*/ 2147483647 h 1028"/>
              <a:gd name="T16" fmla="*/ 2147483647 w 1479"/>
              <a:gd name="T17" fmla="*/ 2147483647 h 1028"/>
              <a:gd name="T18" fmla="*/ 2147483647 w 1479"/>
              <a:gd name="T19" fmla="*/ 2147483647 h 1028"/>
              <a:gd name="T20" fmla="*/ 2147483647 w 1479"/>
              <a:gd name="T21" fmla="*/ 2147483647 h 1028"/>
              <a:gd name="T22" fmla="*/ 2147483647 w 1479"/>
              <a:gd name="T23" fmla="*/ 2147483647 h 1028"/>
              <a:gd name="T24" fmla="*/ 2147483647 w 1479"/>
              <a:gd name="T25" fmla="*/ 2147483647 h 1028"/>
              <a:gd name="T26" fmla="*/ 2147483647 w 1479"/>
              <a:gd name="T27" fmla="*/ 2147483647 h 1028"/>
              <a:gd name="T28" fmla="*/ 2147483647 w 1479"/>
              <a:gd name="T29" fmla="*/ 2147483647 h 1028"/>
              <a:gd name="T30" fmla="*/ 2147483647 w 1479"/>
              <a:gd name="T31" fmla="*/ 2147483647 h 1028"/>
              <a:gd name="T32" fmla="*/ 2147483647 w 1479"/>
              <a:gd name="T33" fmla="*/ 2147483647 h 1028"/>
              <a:gd name="T34" fmla="*/ 2147483647 w 1479"/>
              <a:gd name="T35" fmla="*/ 2147483647 h 1028"/>
              <a:gd name="T36" fmla="*/ 2147483647 w 1479"/>
              <a:gd name="T37" fmla="*/ 2147483647 h 1028"/>
              <a:gd name="T38" fmla="*/ 2147483647 w 1479"/>
              <a:gd name="T39" fmla="*/ 2147483647 h 1028"/>
              <a:gd name="T40" fmla="*/ 2147483647 w 1479"/>
              <a:gd name="T41" fmla="*/ 2147483647 h 1028"/>
              <a:gd name="T42" fmla="*/ 2147483647 w 1479"/>
              <a:gd name="T43" fmla="*/ 2147483647 h 1028"/>
              <a:gd name="T44" fmla="*/ 2147483647 w 1479"/>
              <a:gd name="T45" fmla="*/ 2147483647 h 1028"/>
              <a:gd name="T46" fmla="*/ 2147483647 w 1479"/>
              <a:gd name="T47" fmla="*/ 2147483647 h 1028"/>
              <a:gd name="T48" fmla="*/ 2147483647 w 1479"/>
              <a:gd name="T49" fmla="*/ 2147483647 h 1028"/>
              <a:gd name="T50" fmla="*/ 2147483647 w 1479"/>
              <a:gd name="T51" fmla="*/ 2147483647 h 1028"/>
              <a:gd name="T52" fmla="*/ 2147483647 w 1479"/>
              <a:gd name="T53" fmla="*/ 2147483647 h 1028"/>
              <a:gd name="T54" fmla="*/ 2147483647 w 1479"/>
              <a:gd name="T55" fmla="*/ 2147483647 h 1028"/>
              <a:gd name="T56" fmla="*/ 2147483647 w 1479"/>
              <a:gd name="T57" fmla="*/ 2147483647 h 1028"/>
              <a:gd name="T58" fmla="*/ 2147483647 w 1479"/>
              <a:gd name="T59" fmla="*/ 2147483647 h 1028"/>
              <a:gd name="T60" fmla="*/ 2147483647 w 1479"/>
              <a:gd name="T61" fmla="*/ 2147483647 h 1028"/>
              <a:gd name="T62" fmla="*/ 2147483647 w 1479"/>
              <a:gd name="T63" fmla="*/ 2147483647 h 1028"/>
              <a:gd name="T64" fmla="*/ 2147483647 w 1479"/>
              <a:gd name="T65" fmla="*/ 2147483647 h 1028"/>
              <a:gd name="T66" fmla="*/ 2147483647 w 1479"/>
              <a:gd name="T67" fmla="*/ 2147483647 h 1028"/>
              <a:gd name="T68" fmla="*/ 2147483647 w 1479"/>
              <a:gd name="T69" fmla="*/ 2147483647 h 1028"/>
              <a:gd name="T70" fmla="*/ 2147483647 w 1479"/>
              <a:gd name="T71" fmla="*/ 2147483647 h 1028"/>
              <a:gd name="T72" fmla="*/ 2147483647 w 1479"/>
              <a:gd name="T73" fmla="*/ 2147483647 h 1028"/>
              <a:gd name="T74" fmla="*/ 2147483647 w 1479"/>
              <a:gd name="T75" fmla="*/ 2147483647 h 1028"/>
              <a:gd name="T76" fmla="*/ 2147483647 w 1479"/>
              <a:gd name="T77" fmla="*/ 2147483647 h 1028"/>
              <a:gd name="T78" fmla="*/ 2147483647 w 1479"/>
              <a:gd name="T79" fmla="*/ 2147483647 h 1028"/>
              <a:gd name="T80" fmla="*/ 2147483647 w 1479"/>
              <a:gd name="T81" fmla="*/ 2147483647 h 1028"/>
              <a:gd name="T82" fmla="*/ 2147483647 w 1479"/>
              <a:gd name="T83" fmla="*/ 2147483647 h 1028"/>
              <a:gd name="T84" fmla="*/ 2147483647 w 1479"/>
              <a:gd name="T85" fmla="*/ 2147483647 h 1028"/>
              <a:gd name="T86" fmla="*/ 2147483647 w 1479"/>
              <a:gd name="T87" fmla="*/ 2147483647 h 1028"/>
              <a:gd name="T88" fmla="*/ 2147483647 w 1479"/>
              <a:gd name="T89" fmla="*/ 2147483647 h 1028"/>
              <a:gd name="T90" fmla="*/ 2147483647 w 1479"/>
              <a:gd name="T91" fmla="*/ 2147483647 h 1028"/>
              <a:gd name="T92" fmla="*/ 2147483647 w 1479"/>
              <a:gd name="T93" fmla="*/ 2147483647 h 1028"/>
              <a:gd name="T94" fmla="*/ 2147483647 w 1479"/>
              <a:gd name="T95" fmla="*/ 2147483647 h 1028"/>
              <a:gd name="T96" fmla="*/ 2147483647 w 1479"/>
              <a:gd name="T97" fmla="*/ 2147483647 h 1028"/>
              <a:gd name="T98" fmla="*/ 2147483647 w 1479"/>
              <a:gd name="T99" fmla="*/ 2147483647 h 1028"/>
              <a:gd name="T100" fmla="*/ 2147483647 w 1479"/>
              <a:gd name="T101" fmla="*/ 2147483647 h 1028"/>
              <a:gd name="T102" fmla="*/ 2147483647 w 1479"/>
              <a:gd name="T103" fmla="*/ 2147483647 h 1028"/>
              <a:gd name="T104" fmla="*/ 2147483647 w 1479"/>
              <a:gd name="T105" fmla="*/ 2147483647 h 1028"/>
              <a:gd name="T106" fmla="*/ 2147483647 w 1479"/>
              <a:gd name="T107" fmla="*/ 2147483647 h 1028"/>
              <a:gd name="T108" fmla="*/ 2147483647 w 1479"/>
              <a:gd name="T109" fmla="*/ 2147483647 h 1028"/>
              <a:gd name="T110" fmla="*/ 2147483647 w 1479"/>
              <a:gd name="T111" fmla="*/ 2147483647 h 1028"/>
              <a:gd name="T112" fmla="*/ 2147483647 w 1479"/>
              <a:gd name="T113" fmla="*/ 2147483647 h 1028"/>
              <a:gd name="T114" fmla="*/ 2147483647 w 1479"/>
              <a:gd name="T115" fmla="*/ 0 h 1028"/>
              <a:gd name="T116" fmla="*/ 2147483647 w 1479"/>
              <a:gd name="T117" fmla="*/ 2147483647 h 1028"/>
              <a:gd name="T118" fmla="*/ 2147483647 w 1479"/>
              <a:gd name="T119" fmla="*/ 2147483647 h 1028"/>
              <a:gd name="T120" fmla="*/ 2147483647 w 1479"/>
              <a:gd name="T121" fmla="*/ 2147483647 h 1028"/>
              <a:gd name="T122" fmla="*/ 2147483647 w 1479"/>
              <a:gd name="T123" fmla="*/ 2147483647 h 10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79"/>
              <a:gd name="T187" fmla="*/ 0 h 1028"/>
              <a:gd name="T188" fmla="*/ 1479 w 1479"/>
              <a:gd name="T189" fmla="*/ 1028 h 102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79" h="1028">
                <a:moveTo>
                  <a:pt x="1479" y="903"/>
                </a:moveTo>
                <a:lnTo>
                  <a:pt x="1456" y="903"/>
                </a:lnTo>
                <a:lnTo>
                  <a:pt x="1423" y="902"/>
                </a:lnTo>
                <a:lnTo>
                  <a:pt x="1378" y="889"/>
                </a:lnTo>
                <a:lnTo>
                  <a:pt x="1366" y="889"/>
                </a:lnTo>
                <a:lnTo>
                  <a:pt x="1357" y="888"/>
                </a:lnTo>
                <a:lnTo>
                  <a:pt x="1353" y="910"/>
                </a:lnTo>
                <a:lnTo>
                  <a:pt x="1360" y="941"/>
                </a:lnTo>
                <a:lnTo>
                  <a:pt x="1373" y="974"/>
                </a:lnTo>
                <a:lnTo>
                  <a:pt x="1336" y="983"/>
                </a:lnTo>
                <a:lnTo>
                  <a:pt x="1329" y="1007"/>
                </a:lnTo>
                <a:lnTo>
                  <a:pt x="1317" y="1021"/>
                </a:lnTo>
                <a:lnTo>
                  <a:pt x="1306" y="1018"/>
                </a:lnTo>
                <a:lnTo>
                  <a:pt x="1301" y="1028"/>
                </a:lnTo>
                <a:lnTo>
                  <a:pt x="1279" y="1018"/>
                </a:lnTo>
                <a:lnTo>
                  <a:pt x="1259" y="1018"/>
                </a:lnTo>
                <a:lnTo>
                  <a:pt x="1246" y="985"/>
                </a:lnTo>
                <a:lnTo>
                  <a:pt x="1239" y="978"/>
                </a:lnTo>
                <a:lnTo>
                  <a:pt x="1246" y="966"/>
                </a:lnTo>
                <a:lnTo>
                  <a:pt x="1259" y="954"/>
                </a:lnTo>
                <a:lnTo>
                  <a:pt x="1296" y="922"/>
                </a:lnTo>
                <a:lnTo>
                  <a:pt x="1296" y="910"/>
                </a:lnTo>
                <a:lnTo>
                  <a:pt x="1292" y="902"/>
                </a:lnTo>
                <a:lnTo>
                  <a:pt x="1277" y="881"/>
                </a:lnTo>
                <a:lnTo>
                  <a:pt x="1268" y="877"/>
                </a:lnTo>
                <a:lnTo>
                  <a:pt x="1239" y="903"/>
                </a:lnTo>
                <a:lnTo>
                  <a:pt x="1226" y="907"/>
                </a:lnTo>
                <a:lnTo>
                  <a:pt x="1218" y="910"/>
                </a:lnTo>
                <a:lnTo>
                  <a:pt x="1223" y="914"/>
                </a:lnTo>
                <a:lnTo>
                  <a:pt x="1216" y="931"/>
                </a:lnTo>
                <a:lnTo>
                  <a:pt x="1207" y="931"/>
                </a:lnTo>
                <a:lnTo>
                  <a:pt x="1202" y="928"/>
                </a:lnTo>
                <a:lnTo>
                  <a:pt x="1199" y="934"/>
                </a:lnTo>
                <a:lnTo>
                  <a:pt x="1181" y="938"/>
                </a:lnTo>
                <a:lnTo>
                  <a:pt x="1162" y="922"/>
                </a:lnTo>
                <a:lnTo>
                  <a:pt x="1136" y="907"/>
                </a:lnTo>
                <a:lnTo>
                  <a:pt x="1110" y="896"/>
                </a:lnTo>
                <a:lnTo>
                  <a:pt x="1085" y="900"/>
                </a:lnTo>
                <a:lnTo>
                  <a:pt x="1039" y="940"/>
                </a:lnTo>
                <a:lnTo>
                  <a:pt x="1019" y="960"/>
                </a:lnTo>
                <a:lnTo>
                  <a:pt x="1019" y="974"/>
                </a:lnTo>
                <a:lnTo>
                  <a:pt x="1009" y="978"/>
                </a:lnTo>
                <a:lnTo>
                  <a:pt x="1004" y="983"/>
                </a:lnTo>
                <a:lnTo>
                  <a:pt x="1004" y="988"/>
                </a:lnTo>
                <a:lnTo>
                  <a:pt x="993" y="976"/>
                </a:lnTo>
                <a:lnTo>
                  <a:pt x="959" y="992"/>
                </a:lnTo>
                <a:lnTo>
                  <a:pt x="917" y="1006"/>
                </a:lnTo>
                <a:lnTo>
                  <a:pt x="882" y="1004"/>
                </a:lnTo>
                <a:lnTo>
                  <a:pt x="849" y="999"/>
                </a:lnTo>
                <a:lnTo>
                  <a:pt x="809" y="980"/>
                </a:lnTo>
                <a:lnTo>
                  <a:pt x="753" y="921"/>
                </a:lnTo>
                <a:lnTo>
                  <a:pt x="684" y="886"/>
                </a:lnTo>
                <a:lnTo>
                  <a:pt x="626" y="874"/>
                </a:lnTo>
                <a:lnTo>
                  <a:pt x="585" y="879"/>
                </a:lnTo>
                <a:lnTo>
                  <a:pt x="576" y="896"/>
                </a:lnTo>
                <a:lnTo>
                  <a:pt x="572" y="940"/>
                </a:lnTo>
                <a:lnTo>
                  <a:pt x="569" y="971"/>
                </a:lnTo>
                <a:lnTo>
                  <a:pt x="558" y="981"/>
                </a:lnTo>
                <a:lnTo>
                  <a:pt x="543" y="981"/>
                </a:lnTo>
                <a:lnTo>
                  <a:pt x="531" y="971"/>
                </a:lnTo>
                <a:lnTo>
                  <a:pt x="466" y="986"/>
                </a:lnTo>
                <a:lnTo>
                  <a:pt x="440" y="985"/>
                </a:lnTo>
                <a:lnTo>
                  <a:pt x="416" y="973"/>
                </a:lnTo>
                <a:lnTo>
                  <a:pt x="379" y="889"/>
                </a:lnTo>
                <a:lnTo>
                  <a:pt x="355" y="914"/>
                </a:lnTo>
                <a:lnTo>
                  <a:pt x="311" y="881"/>
                </a:lnTo>
                <a:lnTo>
                  <a:pt x="284" y="886"/>
                </a:lnTo>
                <a:lnTo>
                  <a:pt x="252" y="917"/>
                </a:lnTo>
                <a:lnTo>
                  <a:pt x="238" y="888"/>
                </a:lnTo>
                <a:lnTo>
                  <a:pt x="244" y="879"/>
                </a:lnTo>
                <a:lnTo>
                  <a:pt x="256" y="867"/>
                </a:lnTo>
                <a:lnTo>
                  <a:pt x="251" y="855"/>
                </a:lnTo>
                <a:lnTo>
                  <a:pt x="193" y="853"/>
                </a:lnTo>
                <a:lnTo>
                  <a:pt x="162" y="853"/>
                </a:lnTo>
                <a:lnTo>
                  <a:pt x="155" y="834"/>
                </a:lnTo>
                <a:lnTo>
                  <a:pt x="190" y="818"/>
                </a:lnTo>
                <a:lnTo>
                  <a:pt x="184" y="803"/>
                </a:lnTo>
                <a:lnTo>
                  <a:pt x="167" y="787"/>
                </a:lnTo>
                <a:lnTo>
                  <a:pt x="143" y="782"/>
                </a:lnTo>
                <a:lnTo>
                  <a:pt x="138" y="761"/>
                </a:lnTo>
                <a:lnTo>
                  <a:pt x="139" y="737"/>
                </a:lnTo>
                <a:lnTo>
                  <a:pt x="144" y="714"/>
                </a:lnTo>
                <a:lnTo>
                  <a:pt x="139" y="697"/>
                </a:lnTo>
                <a:lnTo>
                  <a:pt x="117" y="688"/>
                </a:lnTo>
                <a:lnTo>
                  <a:pt x="80" y="660"/>
                </a:lnTo>
                <a:lnTo>
                  <a:pt x="59" y="667"/>
                </a:lnTo>
                <a:lnTo>
                  <a:pt x="44" y="660"/>
                </a:lnTo>
                <a:lnTo>
                  <a:pt x="42" y="643"/>
                </a:lnTo>
                <a:lnTo>
                  <a:pt x="52" y="605"/>
                </a:lnTo>
                <a:lnTo>
                  <a:pt x="59" y="610"/>
                </a:lnTo>
                <a:lnTo>
                  <a:pt x="87" y="631"/>
                </a:lnTo>
                <a:lnTo>
                  <a:pt x="120" y="612"/>
                </a:lnTo>
                <a:lnTo>
                  <a:pt x="97" y="591"/>
                </a:lnTo>
                <a:lnTo>
                  <a:pt x="99" y="582"/>
                </a:lnTo>
                <a:lnTo>
                  <a:pt x="82" y="574"/>
                </a:lnTo>
                <a:lnTo>
                  <a:pt x="84" y="563"/>
                </a:lnTo>
                <a:lnTo>
                  <a:pt x="117" y="553"/>
                </a:lnTo>
                <a:lnTo>
                  <a:pt x="125" y="544"/>
                </a:lnTo>
                <a:lnTo>
                  <a:pt x="122" y="534"/>
                </a:lnTo>
                <a:lnTo>
                  <a:pt x="113" y="527"/>
                </a:lnTo>
                <a:lnTo>
                  <a:pt x="92" y="523"/>
                </a:lnTo>
                <a:lnTo>
                  <a:pt x="92" y="510"/>
                </a:lnTo>
                <a:lnTo>
                  <a:pt x="104" y="504"/>
                </a:lnTo>
                <a:lnTo>
                  <a:pt x="96" y="492"/>
                </a:lnTo>
                <a:lnTo>
                  <a:pt x="84" y="484"/>
                </a:lnTo>
                <a:lnTo>
                  <a:pt x="84" y="473"/>
                </a:lnTo>
                <a:lnTo>
                  <a:pt x="70" y="471"/>
                </a:lnTo>
                <a:lnTo>
                  <a:pt x="84" y="457"/>
                </a:lnTo>
                <a:lnTo>
                  <a:pt x="103" y="437"/>
                </a:lnTo>
                <a:lnTo>
                  <a:pt x="111" y="435"/>
                </a:lnTo>
                <a:lnTo>
                  <a:pt x="117" y="423"/>
                </a:lnTo>
                <a:lnTo>
                  <a:pt x="96" y="419"/>
                </a:lnTo>
                <a:lnTo>
                  <a:pt x="63" y="428"/>
                </a:lnTo>
                <a:lnTo>
                  <a:pt x="11" y="440"/>
                </a:lnTo>
                <a:lnTo>
                  <a:pt x="0" y="437"/>
                </a:lnTo>
                <a:lnTo>
                  <a:pt x="2" y="414"/>
                </a:lnTo>
                <a:lnTo>
                  <a:pt x="11" y="404"/>
                </a:lnTo>
                <a:lnTo>
                  <a:pt x="11" y="390"/>
                </a:lnTo>
                <a:lnTo>
                  <a:pt x="9" y="369"/>
                </a:lnTo>
                <a:lnTo>
                  <a:pt x="16" y="348"/>
                </a:lnTo>
                <a:lnTo>
                  <a:pt x="33" y="350"/>
                </a:lnTo>
                <a:lnTo>
                  <a:pt x="44" y="317"/>
                </a:lnTo>
                <a:lnTo>
                  <a:pt x="54" y="317"/>
                </a:lnTo>
                <a:lnTo>
                  <a:pt x="91" y="284"/>
                </a:lnTo>
                <a:lnTo>
                  <a:pt x="120" y="284"/>
                </a:lnTo>
                <a:lnTo>
                  <a:pt x="129" y="275"/>
                </a:lnTo>
                <a:lnTo>
                  <a:pt x="157" y="272"/>
                </a:lnTo>
                <a:lnTo>
                  <a:pt x="164" y="288"/>
                </a:lnTo>
                <a:lnTo>
                  <a:pt x="179" y="294"/>
                </a:lnTo>
                <a:lnTo>
                  <a:pt x="190" y="298"/>
                </a:lnTo>
                <a:lnTo>
                  <a:pt x="219" y="300"/>
                </a:lnTo>
                <a:lnTo>
                  <a:pt x="228" y="289"/>
                </a:lnTo>
                <a:lnTo>
                  <a:pt x="226" y="281"/>
                </a:lnTo>
                <a:lnTo>
                  <a:pt x="209" y="270"/>
                </a:lnTo>
                <a:lnTo>
                  <a:pt x="226" y="263"/>
                </a:lnTo>
                <a:lnTo>
                  <a:pt x="245" y="265"/>
                </a:lnTo>
                <a:lnTo>
                  <a:pt x="251" y="272"/>
                </a:lnTo>
                <a:lnTo>
                  <a:pt x="238" y="289"/>
                </a:lnTo>
                <a:lnTo>
                  <a:pt x="251" y="288"/>
                </a:lnTo>
                <a:lnTo>
                  <a:pt x="311" y="281"/>
                </a:lnTo>
                <a:lnTo>
                  <a:pt x="346" y="284"/>
                </a:lnTo>
                <a:lnTo>
                  <a:pt x="369" y="288"/>
                </a:lnTo>
                <a:lnTo>
                  <a:pt x="386" y="291"/>
                </a:lnTo>
                <a:lnTo>
                  <a:pt x="393" y="279"/>
                </a:lnTo>
                <a:lnTo>
                  <a:pt x="390" y="270"/>
                </a:lnTo>
                <a:lnTo>
                  <a:pt x="362" y="267"/>
                </a:lnTo>
                <a:lnTo>
                  <a:pt x="350" y="258"/>
                </a:lnTo>
                <a:lnTo>
                  <a:pt x="367" y="244"/>
                </a:lnTo>
                <a:lnTo>
                  <a:pt x="447" y="232"/>
                </a:lnTo>
                <a:lnTo>
                  <a:pt x="471" y="230"/>
                </a:lnTo>
                <a:lnTo>
                  <a:pt x="492" y="222"/>
                </a:lnTo>
                <a:lnTo>
                  <a:pt x="466" y="222"/>
                </a:lnTo>
                <a:lnTo>
                  <a:pt x="433" y="223"/>
                </a:lnTo>
                <a:lnTo>
                  <a:pt x="419" y="223"/>
                </a:lnTo>
                <a:lnTo>
                  <a:pt x="416" y="213"/>
                </a:lnTo>
                <a:lnTo>
                  <a:pt x="381" y="182"/>
                </a:lnTo>
                <a:lnTo>
                  <a:pt x="400" y="142"/>
                </a:lnTo>
                <a:lnTo>
                  <a:pt x="452" y="152"/>
                </a:lnTo>
                <a:lnTo>
                  <a:pt x="525" y="157"/>
                </a:lnTo>
                <a:lnTo>
                  <a:pt x="541" y="147"/>
                </a:lnTo>
                <a:lnTo>
                  <a:pt x="604" y="171"/>
                </a:lnTo>
                <a:lnTo>
                  <a:pt x="665" y="170"/>
                </a:lnTo>
                <a:lnTo>
                  <a:pt x="689" y="151"/>
                </a:lnTo>
                <a:lnTo>
                  <a:pt x="687" y="130"/>
                </a:lnTo>
                <a:lnTo>
                  <a:pt x="724" y="111"/>
                </a:lnTo>
                <a:lnTo>
                  <a:pt x="750" y="95"/>
                </a:lnTo>
                <a:lnTo>
                  <a:pt x="819" y="50"/>
                </a:lnTo>
                <a:lnTo>
                  <a:pt x="856" y="34"/>
                </a:lnTo>
                <a:lnTo>
                  <a:pt x="915" y="17"/>
                </a:lnTo>
                <a:lnTo>
                  <a:pt x="967" y="10"/>
                </a:lnTo>
                <a:lnTo>
                  <a:pt x="1011" y="15"/>
                </a:lnTo>
                <a:lnTo>
                  <a:pt x="1063" y="26"/>
                </a:lnTo>
                <a:lnTo>
                  <a:pt x="1110" y="29"/>
                </a:lnTo>
                <a:lnTo>
                  <a:pt x="1153" y="0"/>
                </a:lnTo>
                <a:lnTo>
                  <a:pt x="1166" y="41"/>
                </a:lnTo>
                <a:lnTo>
                  <a:pt x="1190" y="64"/>
                </a:lnTo>
                <a:lnTo>
                  <a:pt x="1206" y="71"/>
                </a:lnTo>
                <a:lnTo>
                  <a:pt x="1240" y="72"/>
                </a:lnTo>
                <a:lnTo>
                  <a:pt x="1277" y="62"/>
                </a:lnTo>
                <a:lnTo>
                  <a:pt x="1303" y="119"/>
                </a:lnTo>
                <a:lnTo>
                  <a:pt x="1331" y="138"/>
                </a:lnTo>
                <a:lnTo>
                  <a:pt x="1364" y="124"/>
                </a:lnTo>
                <a:lnTo>
                  <a:pt x="1386" y="130"/>
                </a:lnTo>
                <a:lnTo>
                  <a:pt x="1444" y="175"/>
                </a:lnTo>
                <a:lnTo>
                  <a:pt x="1479" y="175"/>
                </a:lnTo>
                <a:lnTo>
                  <a:pt x="1479" y="903"/>
                </a:lnTo>
                <a:close/>
              </a:path>
            </a:pathLst>
          </a:custGeom>
          <a:solidFill>
            <a:srgbClr val="DDDDDD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5" name="Group 375"/>
          <p:cNvGrpSpPr>
            <a:grpSpLocks/>
          </p:cNvGrpSpPr>
          <p:nvPr/>
        </p:nvGrpSpPr>
        <p:grpSpPr bwMode="auto">
          <a:xfrm>
            <a:off x="7789738" y="5083475"/>
            <a:ext cx="314325" cy="277813"/>
            <a:chOff x="4045" y="3352"/>
            <a:chExt cx="198" cy="175"/>
          </a:xfrm>
        </p:grpSpPr>
        <p:sp>
          <p:nvSpPr>
            <p:cNvPr id="6" name="Freeform 376"/>
            <p:cNvSpPr>
              <a:spLocks/>
            </p:cNvSpPr>
            <p:nvPr/>
          </p:nvSpPr>
          <p:spPr bwMode="auto">
            <a:xfrm>
              <a:off x="4045" y="3352"/>
              <a:ext cx="198" cy="175"/>
            </a:xfrm>
            <a:custGeom>
              <a:avLst/>
              <a:gdLst>
                <a:gd name="T0" fmla="*/ 1 w 395"/>
                <a:gd name="T1" fmla="*/ 0 h 351"/>
                <a:gd name="T2" fmla="*/ 1 w 395"/>
                <a:gd name="T3" fmla="*/ 0 h 351"/>
                <a:gd name="T4" fmla="*/ 1 w 395"/>
                <a:gd name="T5" fmla="*/ 0 h 351"/>
                <a:gd name="T6" fmla="*/ 1 w 395"/>
                <a:gd name="T7" fmla="*/ 0 h 351"/>
                <a:gd name="T8" fmla="*/ 1 w 395"/>
                <a:gd name="T9" fmla="*/ 0 h 351"/>
                <a:gd name="T10" fmla="*/ 1 w 395"/>
                <a:gd name="T11" fmla="*/ 0 h 351"/>
                <a:gd name="T12" fmla="*/ 1 w 395"/>
                <a:gd name="T13" fmla="*/ 0 h 351"/>
                <a:gd name="T14" fmla="*/ 1 w 395"/>
                <a:gd name="T15" fmla="*/ 0 h 351"/>
                <a:gd name="T16" fmla="*/ 1 w 395"/>
                <a:gd name="T17" fmla="*/ 0 h 351"/>
                <a:gd name="T18" fmla="*/ 1 w 395"/>
                <a:gd name="T19" fmla="*/ 0 h 351"/>
                <a:gd name="T20" fmla="*/ 1 w 395"/>
                <a:gd name="T21" fmla="*/ 0 h 351"/>
                <a:gd name="T22" fmla="*/ 1 w 395"/>
                <a:gd name="T23" fmla="*/ 0 h 351"/>
                <a:gd name="T24" fmla="*/ 1 w 395"/>
                <a:gd name="T25" fmla="*/ 0 h 351"/>
                <a:gd name="T26" fmla="*/ 1 w 395"/>
                <a:gd name="T27" fmla="*/ 0 h 351"/>
                <a:gd name="T28" fmla="*/ 1 w 395"/>
                <a:gd name="T29" fmla="*/ 0 h 351"/>
                <a:gd name="T30" fmla="*/ 1 w 395"/>
                <a:gd name="T31" fmla="*/ 0 h 351"/>
                <a:gd name="T32" fmla="*/ 1 w 395"/>
                <a:gd name="T33" fmla="*/ 0 h 351"/>
                <a:gd name="T34" fmla="*/ 1 w 395"/>
                <a:gd name="T35" fmla="*/ 0 h 351"/>
                <a:gd name="T36" fmla="*/ 1 w 395"/>
                <a:gd name="T37" fmla="*/ 0 h 351"/>
                <a:gd name="T38" fmla="*/ 1 w 395"/>
                <a:gd name="T39" fmla="*/ 0 h 351"/>
                <a:gd name="T40" fmla="*/ 1 w 395"/>
                <a:gd name="T41" fmla="*/ 0 h 351"/>
                <a:gd name="T42" fmla="*/ 1 w 395"/>
                <a:gd name="T43" fmla="*/ 0 h 351"/>
                <a:gd name="T44" fmla="*/ 1 w 395"/>
                <a:gd name="T45" fmla="*/ 0 h 351"/>
                <a:gd name="T46" fmla="*/ 1 w 395"/>
                <a:gd name="T47" fmla="*/ 0 h 351"/>
                <a:gd name="T48" fmla="*/ 1 w 395"/>
                <a:gd name="T49" fmla="*/ 0 h 351"/>
                <a:gd name="T50" fmla="*/ 1 w 395"/>
                <a:gd name="T51" fmla="*/ 0 h 351"/>
                <a:gd name="T52" fmla="*/ 1 w 395"/>
                <a:gd name="T53" fmla="*/ 0 h 351"/>
                <a:gd name="T54" fmla="*/ 1 w 395"/>
                <a:gd name="T55" fmla="*/ 0 h 351"/>
                <a:gd name="T56" fmla="*/ 1 w 395"/>
                <a:gd name="T57" fmla="*/ 0 h 351"/>
                <a:gd name="T58" fmla="*/ 1 w 395"/>
                <a:gd name="T59" fmla="*/ 0 h 351"/>
                <a:gd name="T60" fmla="*/ 1 w 395"/>
                <a:gd name="T61" fmla="*/ 0 h 351"/>
                <a:gd name="T62" fmla="*/ 1 w 395"/>
                <a:gd name="T63" fmla="*/ 0 h 351"/>
                <a:gd name="T64" fmla="*/ 0 w 395"/>
                <a:gd name="T65" fmla="*/ 0 h 351"/>
                <a:gd name="T66" fmla="*/ 1 w 395"/>
                <a:gd name="T67" fmla="*/ 0 h 351"/>
                <a:gd name="T68" fmla="*/ 1 w 395"/>
                <a:gd name="T69" fmla="*/ 0 h 351"/>
                <a:gd name="T70" fmla="*/ 1 w 395"/>
                <a:gd name="T71" fmla="*/ 0 h 351"/>
                <a:gd name="T72" fmla="*/ 1 w 395"/>
                <a:gd name="T73" fmla="*/ 0 h 351"/>
                <a:gd name="T74" fmla="*/ 1 w 395"/>
                <a:gd name="T75" fmla="*/ 0 h 351"/>
                <a:gd name="T76" fmla="*/ 1 w 395"/>
                <a:gd name="T77" fmla="*/ 0 h 351"/>
                <a:gd name="T78" fmla="*/ 1 w 395"/>
                <a:gd name="T79" fmla="*/ 0 h 351"/>
                <a:gd name="T80" fmla="*/ 1 w 395"/>
                <a:gd name="T81" fmla="*/ 0 h 351"/>
                <a:gd name="T82" fmla="*/ 1 w 395"/>
                <a:gd name="T83" fmla="*/ 0 h 351"/>
                <a:gd name="T84" fmla="*/ 1 w 395"/>
                <a:gd name="T85" fmla="*/ 0 h 351"/>
                <a:gd name="T86" fmla="*/ 1 w 395"/>
                <a:gd name="T87" fmla="*/ 0 h 351"/>
                <a:gd name="T88" fmla="*/ 1 w 395"/>
                <a:gd name="T89" fmla="*/ 0 h 3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5"/>
                <a:gd name="T136" fmla="*/ 0 h 351"/>
                <a:gd name="T137" fmla="*/ 395 w 395"/>
                <a:gd name="T138" fmla="*/ 351 h 35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5" h="351">
                  <a:moveTo>
                    <a:pt x="212" y="0"/>
                  </a:moveTo>
                  <a:lnTo>
                    <a:pt x="258" y="0"/>
                  </a:lnTo>
                  <a:lnTo>
                    <a:pt x="258" y="35"/>
                  </a:lnTo>
                  <a:lnTo>
                    <a:pt x="265" y="82"/>
                  </a:lnTo>
                  <a:lnTo>
                    <a:pt x="270" y="89"/>
                  </a:lnTo>
                  <a:lnTo>
                    <a:pt x="303" y="116"/>
                  </a:lnTo>
                  <a:lnTo>
                    <a:pt x="352" y="135"/>
                  </a:lnTo>
                  <a:lnTo>
                    <a:pt x="385" y="146"/>
                  </a:lnTo>
                  <a:lnTo>
                    <a:pt x="395" y="155"/>
                  </a:lnTo>
                  <a:lnTo>
                    <a:pt x="379" y="191"/>
                  </a:lnTo>
                  <a:lnTo>
                    <a:pt x="362" y="203"/>
                  </a:lnTo>
                  <a:lnTo>
                    <a:pt x="332" y="198"/>
                  </a:lnTo>
                  <a:lnTo>
                    <a:pt x="277" y="179"/>
                  </a:lnTo>
                  <a:lnTo>
                    <a:pt x="258" y="186"/>
                  </a:lnTo>
                  <a:lnTo>
                    <a:pt x="247" y="198"/>
                  </a:lnTo>
                  <a:lnTo>
                    <a:pt x="188" y="196"/>
                  </a:lnTo>
                  <a:lnTo>
                    <a:pt x="167" y="224"/>
                  </a:lnTo>
                  <a:lnTo>
                    <a:pt x="160" y="245"/>
                  </a:lnTo>
                  <a:lnTo>
                    <a:pt x="111" y="269"/>
                  </a:lnTo>
                  <a:lnTo>
                    <a:pt x="77" y="292"/>
                  </a:lnTo>
                  <a:lnTo>
                    <a:pt x="65" y="311"/>
                  </a:lnTo>
                  <a:lnTo>
                    <a:pt x="45" y="323"/>
                  </a:lnTo>
                  <a:lnTo>
                    <a:pt x="31" y="345"/>
                  </a:lnTo>
                  <a:lnTo>
                    <a:pt x="16" y="351"/>
                  </a:lnTo>
                  <a:lnTo>
                    <a:pt x="25" y="331"/>
                  </a:lnTo>
                  <a:lnTo>
                    <a:pt x="26" y="321"/>
                  </a:lnTo>
                  <a:lnTo>
                    <a:pt x="23" y="307"/>
                  </a:lnTo>
                  <a:lnTo>
                    <a:pt x="58" y="285"/>
                  </a:lnTo>
                  <a:lnTo>
                    <a:pt x="68" y="274"/>
                  </a:lnTo>
                  <a:lnTo>
                    <a:pt x="58" y="260"/>
                  </a:lnTo>
                  <a:lnTo>
                    <a:pt x="52" y="260"/>
                  </a:lnTo>
                  <a:lnTo>
                    <a:pt x="21" y="264"/>
                  </a:lnTo>
                  <a:lnTo>
                    <a:pt x="0" y="245"/>
                  </a:lnTo>
                  <a:lnTo>
                    <a:pt x="18" y="203"/>
                  </a:lnTo>
                  <a:lnTo>
                    <a:pt x="42" y="162"/>
                  </a:lnTo>
                  <a:lnTo>
                    <a:pt x="68" y="118"/>
                  </a:lnTo>
                  <a:lnTo>
                    <a:pt x="37" y="77"/>
                  </a:lnTo>
                  <a:lnTo>
                    <a:pt x="52" y="42"/>
                  </a:lnTo>
                  <a:lnTo>
                    <a:pt x="42" y="73"/>
                  </a:lnTo>
                  <a:lnTo>
                    <a:pt x="49" y="52"/>
                  </a:lnTo>
                  <a:lnTo>
                    <a:pt x="108" y="16"/>
                  </a:lnTo>
                  <a:lnTo>
                    <a:pt x="136" y="0"/>
                  </a:lnTo>
                  <a:lnTo>
                    <a:pt x="167" y="4"/>
                  </a:lnTo>
                  <a:lnTo>
                    <a:pt x="254" y="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Freeform 377"/>
            <p:cNvSpPr>
              <a:spLocks/>
            </p:cNvSpPr>
            <p:nvPr/>
          </p:nvSpPr>
          <p:spPr bwMode="auto">
            <a:xfrm>
              <a:off x="4045" y="3352"/>
              <a:ext cx="198" cy="175"/>
            </a:xfrm>
            <a:custGeom>
              <a:avLst/>
              <a:gdLst>
                <a:gd name="T0" fmla="*/ 1 w 395"/>
                <a:gd name="T1" fmla="*/ 0 h 351"/>
                <a:gd name="T2" fmla="*/ 1 w 395"/>
                <a:gd name="T3" fmla="*/ 0 h 351"/>
                <a:gd name="T4" fmla="*/ 1 w 395"/>
                <a:gd name="T5" fmla="*/ 0 h 351"/>
                <a:gd name="T6" fmla="*/ 1 w 395"/>
                <a:gd name="T7" fmla="*/ 0 h 351"/>
                <a:gd name="T8" fmla="*/ 1 w 395"/>
                <a:gd name="T9" fmla="*/ 0 h 351"/>
                <a:gd name="T10" fmla="*/ 1 w 395"/>
                <a:gd name="T11" fmla="*/ 0 h 351"/>
                <a:gd name="T12" fmla="*/ 1 w 395"/>
                <a:gd name="T13" fmla="*/ 0 h 351"/>
                <a:gd name="T14" fmla="*/ 1 w 395"/>
                <a:gd name="T15" fmla="*/ 0 h 351"/>
                <a:gd name="T16" fmla="*/ 1 w 395"/>
                <a:gd name="T17" fmla="*/ 0 h 351"/>
                <a:gd name="T18" fmla="*/ 1 w 395"/>
                <a:gd name="T19" fmla="*/ 0 h 351"/>
                <a:gd name="T20" fmla="*/ 1 w 395"/>
                <a:gd name="T21" fmla="*/ 0 h 351"/>
                <a:gd name="T22" fmla="*/ 1 w 395"/>
                <a:gd name="T23" fmla="*/ 0 h 351"/>
                <a:gd name="T24" fmla="*/ 1 w 395"/>
                <a:gd name="T25" fmla="*/ 0 h 351"/>
                <a:gd name="T26" fmla="*/ 1 w 395"/>
                <a:gd name="T27" fmla="*/ 0 h 351"/>
                <a:gd name="T28" fmla="*/ 1 w 395"/>
                <a:gd name="T29" fmla="*/ 0 h 351"/>
                <a:gd name="T30" fmla="*/ 1 w 395"/>
                <a:gd name="T31" fmla="*/ 0 h 351"/>
                <a:gd name="T32" fmla="*/ 1 w 395"/>
                <a:gd name="T33" fmla="*/ 0 h 351"/>
                <a:gd name="T34" fmla="*/ 1 w 395"/>
                <a:gd name="T35" fmla="*/ 0 h 351"/>
                <a:gd name="T36" fmla="*/ 1 w 395"/>
                <a:gd name="T37" fmla="*/ 0 h 351"/>
                <a:gd name="T38" fmla="*/ 1 w 395"/>
                <a:gd name="T39" fmla="*/ 0 h 351"/>
                <a:gd name="T40" fmla="*/ 1 w 395"/>
                <a:gd name="T41" fmla="*/ 0 h 351"/>
                <a:gd name="T42" fmla="*/ 1 w 395"/>
                <a:gd name="T43" fmla="*/ 0 h 351"/>
                <a:gd name="T44" fmla="*/ 1 w 395"/>
                <a:gd name="T45" fmla="*/ 0 h 351"/>
                <a:gd name="T46" fmla="*/ 1 w 395"/>
                <a:gd name="T47" fmla="*/ 0 h 351"/>
                <a:gd name="T48" fmla="*/ 1 w 395"/>
                <a:gd name="T49" fmla="*/ 0 h 351"/>
                <a:gd name="T50" fmla="*/ 1 w 395"/>
                <a:gd name="T51" fmla="*/ 0 h 351"/>
                <a:gd name="T52" fmla="*/ 1 w 395"/>
                <a:gd name="T53" fmla="*/ 0 h 351"/>
                <a:gd name="T54" fmla="*/ 1 w 395"/>
                <a:gd name="T55" fmla="*/ 0 h 351"/>
                <a:gd name="T56" fmla="*/ 1 w 395"/>
                <a:gd name="T57" fmla="*/ 0 h 351"/>
                <a:gd name="T58" fmla="*/ 1 w 395"/>
                <a:gd name="T59" fmla="*/ 0 h 351"/>
                <a:gd name="T60" fmla="*/ 1 w 395"/>
                <a:gd name="T61" fmla="*/ 0 h 351"/>
                <a:gd name="T62" fmla="*/ 1 w 395"/>
                <a:gd name="T63" fmla="*/ 0 h 351"/>
                <a:gd name="T64" fmla="*/ 0 w 395"/>
                <a:gd name="T65" fmla="*/ 0 h 351"/>
                <a:gd name="T66" fmla="*/ 1 w 395"/>
                <a:gd name="T67" fmla="*/ 0 h 351"/>
                <a:gd name="T68" fmla="*/ 1 w 395"/>
                <a:gd name="T69" fmla="*/ 0 h 351"/>
                <a:gd name="T70" fmla="*/ 1 w 395"/>
                <a:gd name="T71" fmla="*/ 0 h 351"/>
                <a:gd name="T72" fmla="*/ 1 w 395"/>
                <a:gd name="T73" fmla="*/ 0 h 351"/>
                <a:gd name="T74" fmla="*/ 1 w 395"/>
                <a:gd name="T75" fmla="*/ 0 h 351"/>
                <a:gd name="T76" fmla="*/ 1 w 395"/>
                <a:gd name="T77" fmla="*/ 0 h 351"/>
                <a:gd name="T78" fmla="*/ 1 w 395"/>
                <a:gd name="T79" fmla="*/ 0 h 351"/>
                <a:gd name="T80" fmla="*/ 1 w 395"/>
                <a:gd name="T81" fmla="*/ 0 h 351"/>
                <a:gd name="T82" fmla="*/ 1 w 395"/>
                <a:gd name="T83" fmla="*/ 0 h 351"/>
                <a:gd name="T84" fmla="*/ 1 w 395"/>
                <a:gd name="T85" fmla="*/ 0 h 351"/>
                <a:gd name="T86" fmla="*/ 1 w 395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5"/>
                <a:gd name="T133" fmla="*/ 0 h 351"/>
                <a:gd name="T134" fmla="*/ 395 w 395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5" h="351">
                  <a:moveTo>
                    <a:pt x="212" y="0"/>
                  </a:moveTo>
                  <a:lnTo>
                    <a:pt x="258" y="0"/>
                  </a:lnTo>
                  <a:lnTo>
                    <a:pt x="258" y="35"/>
                  </a:lnTo>
                  <a:lnTo>
                    <a:pt x="265" y="82"/>
                  </a:lnTo>
                  <a:lnTo>
                    <a:pt x="270" y="89"/>
                  </a:lnTo>
                  <a:lnTo>
                    <a:pt x="303" y="116"/>
                  </a:lnTo>
                  <a:lnTo>
                    <a:pt x="352" y="135"/>
                  </a:lnTo>
                  <a:lnTo>
                    <a:pt x="385" y="146"/>
                  </a:lnTo>
                  <a:lnTo>
                    <a:pt x="395" y="155"/>
                  </a:lnTo>
                  <a:lnTo>
                    <a:pt x="379" y="191"/>
                  </a:lnTo>
                  <a:lnTo>
                    <a:pt x="362" y="203"/>
                  </a:lnTo>
                  <a:lnTo>
                    <a:pt x="332" y="198"/>
                  </a:lnTo>
                  <a:lnTo>
                    <a:pt x="277" y="179"/>
                  </a:lnTo>
                  <a:lnTo>
                    <a:pt x="258" y="186"/>
                  </a:lnTo>
                  <a:lnTo>
                    <a:pt x="247" y="198"/>
                  </a:lnTo>
                  <a:lnTo>
                    <a:pt x="188" y="196"/>
                  </a:lnTo>
                  <a:lnTo>
                    <a:pt x="167" y="224"/>
                  </a:lnTo>
                  <a:lnTo>
                    <a:pt x="160" y="245"/>
                  </a:lnTo>
                  <a:lnTo>
                    <a:pt x="111" y="269"/>
                  </a:lnTo>
                  <a:lnTo>
                    <a:pt x="77" y="292"/>
                  </a:lnTo>
                  <a:lnTo>
                    <a:pt x="65" y="311"/>
                  </a:lnTo>
                  <a:lnTo>
                    <a:pt x="45" y="323"/>
                  </a:lnTo>
                  <a:lnTo>
                    <a:pt x="31" y="345"/>
                  </a:lnTo>
                  <a:lnTo>
                    <a:pt x="16" y="351"/>
                  </a:lnTo>
                  <a:lnTo>
                    <a:pt x="25" y="331"/>
                  </a:lnTo>
                  <a:lnTo>
                    <a:pt x="26" y="321"/>
                  </a:lnTo>
                  <a:lnTo>
                    <a:pt x="23" y="307"/>
                  </a:lnTo>
                  <a:lnTo>
                    <a:pt x="58" y="285"/>
                  </a:lnTo>
                  <a:lnTo>
                    <a:pt x="68" y="274"/>
                  </a:lnTo>
                  <a:lnTo>
                    <a:pt x="58" y="260"/>
                  </a:lnTo>
                  <a:lnTo>
                    <a:pt x="52" y="260"/>
                  </a:lnTo>
                  <a:lnTo>
                    <a:pt x="21" y="264"/>
                  </a:lnTo>
                  <a:lnTo>
                    <a:pt x="0" y="245"/>
                  </a:lnTo>
                  <a:lnTo>
                    <a:pt x="18" y="203"/>
                  </a:lnTo>
                  <a:lnTo>
                    <a:pt x="42" y="162"/>
                  </a:lnTo>
                  <a:lnTo>
                    <a:pt x="68" y="118"/>
                  </a:lnTo>
                  <a:lnTo>
                    <a:pt x="37" y="77"/>
                  </a:lnTo>
                  <a:lnTo>
                    <a:pt x="52" y="42"/>
                  </a:lnTo>
                  <a:lnTo>
                    <a:pt x="42" y="73"/>
                  </a:lnTo>
                  <a:lnTo>
                    <a:pt x="49" y="52"/>
                  </a:lnTo>
                  <a:lnTo>
                    <a:pt x="108" y="16"/>
                  </a:lnTo>
                  <a:lnTo>
                    <a:pt x="136" y="0"/>
                  </a:lnTo>
                  <a:lnTo>
                    <a:pt x="167" y="4"/>
                  </a:lnTo>
                  <a:lnTo>
                    <a:pt x="254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8" name="Group 378"/>
          <p:cNvGrpSpPr>
            <a:grpSpLocks/>
          </p:cNvGrpSpPr>
          <p:nvPr/>
        </p:nvGrpSpPr>
        <p:grpSpPr bwMode="auto">
          <a:xfrm>
            <a:off x="3668588" y="4773913"/>
            <a:ext cx="531813" cy="704850"/>
            <a:chOff x="1449" y="3157"/>
            <a:chExt cx="335" cy="444"/>
          </a:xfrm>
        </p:grpSpPr>
        <p:sp>
          <p:nvSpPr>
            <p:cNvPr id="9" name="Freeform 379"/>
            <p:cNvSpPr>
              <a:spLocks/>
            </p:cNvSpPr>
            <p:nvPr/>
          </p:nvSpPr>
          <p:spPr bwMode="auto">
            <a:xfrm>
              <a:off x="1449" y="3157"/>
              <a:ext cx="335" cy="444"/>
            </a:xfrm>
            <a:custGeom>
              <a:avLst/>
              <a:gdLst>
                <a:gd name="T0" fmla="*/ 1 w 670"/>
                <a:gd name="T1" fmla="*/ 1 h 888"/>
                <a:gd name="T2" fmla="*/ 1 w 670"/>
                <a:gd name="T3" fmla="*/ 0 h 888"/>
                <a:gd name="T4" fmla="*/ 1 w 670"/>
                <a:gd name="T5" fmla="*/ 1 h 888"/>
                <a:gd name="T6" fmla="*/ 1 w 670"/>
                <a:gd name="T7" fmla="*/ 1 h 888"/>
                <a:gd name="T8" fmla="*/ 1 w 670"/>
                <a:gd name="T9" fmla="*/ 1 h 888"/>
                <a:gd name="T10" fmla="*/ 1 w 670"/>
                <a:gd name="T11" fmla="*/ 1 h 888"/>
                <a:gd name="T12" fmla="*/ 1 w 670"/>
                <a:gd name="T13" fmla="*/ 1 h 888"/>
                <a:gd name="T14" fmla="*/ 1 w 670"/>
                <a:gd name="T15" fmla="*/ 1 h 888"/>
                <a:gd name="T16" fmla="*/ 1 w 670"/>
                <a:gd name="T17" fmla="*/ 1 h 888"/>
                <a:gd name="T18" fmla="*/ 1 w 670"/>
                <a:gd name="T19" fmla="*/ 1 h 888"/>
                <a:gd name="T20" fmla="*/ 1 w 670"/>
                <a:gd name="T21" fmla="*/ 1 h 888"/>
                <a:gd name="T22" fmla="*/ 1 w 670"/>
                <a:gd name="T23" fmla="*/ 1 h 888"/>
                <a:gd name="T24" fmla="*/ 1 w 670"/>
                <a:gd name="T25" fmla="*/ 1 h 888"/>
                <a:gd name="T26" fmla="*/ 1 w 670"/>
                <a:gd name="T27" fmla="*/ 1 h 888"/>
                <a:gd name="T28" fmla="*/ 1 w 670"/>
                <a:gd name="T29" fmla="*/ 1 h 888"/>
                <a:gd name="T30" fmla="*/ 1 w 670"/>
                <a:gd name="T31" fmla="*/ 1 h 888"/>
                <a:gd name="T32" fmla="*/ 1 w 670"/>
                <a:gd name="T33" fmla="*/ 1 h 888"/>
                <a:gd name="T34" fmla="*/ 1 w 670"/>
                <a:gd name="T35" fmla="*/ 1 h 888"/>
                <a:gd name="T36" fmla="*/ 1 w 670"/>
                <a:gd name="T37" fmla="*/ 1 h 888"/>
                <a:gd name="T38" fmla="*/ 1 w 670"/>
                <a:gd name="T39" fmla="*/ 1 h 888"/>
                <a:gd name="T40" fmla="*/ 1 w 670"/>
                <a:gd name="T41" fmla="*/ 1 h 888"/>
                <a:gd name="T42" fmla="*/ 0 w 670"/>
                <a:gd name="T43" fmla="*/ 1 h 888"/>
                <a:gd name="T44" fmla="*/ 1 w 670"/>
                <a:gd name="T45" fmla="*/ 1 h 888"/>
                <a:gd name="T46" fmla="*/ 1 w 670"/>
                <a:gd name="T47" fmla="*/ 1 h 888"/>
                <a:gd name="T48" fmla="*/ 1 w 670"/>
                <a:gd name="T49" fmla="*/ 1 h 888"/>
                <a:gd name="T50" fmla="*/ 1 w 670"/>
                <a:gd name="T51" fmla="*/ 1 h 888"/>
                <a:gd name="T52" fmla="*/ 1 w 670"/>
                <a:gd name="T53" fmla="*/ 1 h 888"/>
                <a:gd name="T54" fmla="*/ 1 w 670"/>
                <a:gd name="T55" fmla="*/ 1 h 888"/>
                <a:gd name="T56" fmla="*/ 1 w 670"/>
                <a:gd name="T57" fmla="*/ 1 h 888"/>
                <a:gd name="T58" fmla="*/ 1 w 670"/>
                <a:gd name="T59" fmla="*/ 1 h 888"/>
                <a:gd name="T60" fmla="*/ 1 w 670"/>
                <a:gd name="T61" fmla="*/ 1 h 888"/>
                <a:gd name="T62" fmla="*/ 1 w 670"/>
                <a:gd name="T63" fmla="*/ 1 h 888"/>
                <a:gd name="T64" fmla="*/ 1 w 670"/>
                <a:gd name="T65" fmla="*/ 1 h 888"/>
                <a:gd name="T66" fmla="*/ 1 w 670"/>
                <a:gd name="T67" fmla="*/ 1 h 8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0"/>
                <a:gd name="T103" fmla="*/ 0 h 888"/>
                <a:gd name="T104" fmla="*/ 670 w 670"/>
                <a:gd name="T105" fmla="*/ 888 h 8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0" h="888">
                  <a:moveTo>
                    <a:pt x="344" y="26"/>
                  </a:moveTo>
                  <a:lnTo>
                    <a:pt x="410" y="0"/>
                  </a:lnTo>
                  <a:lnTo>
                    <a:pt x="449" y="64"/>
                  </a:lnTo>
                  <a:lnTo>
                    <a:pt x="501" y="78"/>
                  </a:lnTo>
                  <a:lnTo>
                    <a:pt x="581" y="92"/>
                  </a:lnTo>
                  <a:lnTo>
                    <a:pt x="656" y="114"/>
                  </a:lnTo>
                  <a:lnTo>
                    <a:pt x="670" y="192"/>
                  </a:lnTo>
                  <a:lnTo>
                    <a:pt x="551" y="282"/>
                  </a:lnTo>
                  <a:lnTo>
                    <a:pt x="501" y="425"/>
                  </a:lnTo>
                  <a:lnTo>
                    <a:pt x="461" y="463"/>
                  </a:lnTo>
                  <a:lnTo>
                    <a:pt x="410" y="477"/>
                  </a:lnTo>
                  <a:lnTo>
                    <a:pt x="410" y="541"/>
                  </a:lnTo>
                  <a:lnTo>
                    <a:pt x="397" y="607"/>
                  </a:lnTo>
                  <a:lnTo>
                    <a:pt x="355" y="657"/>
                  </a:lnTo>
                  <a:lnTo>
                    <a:pt x="369" y="735"/>
                  </a:lnTo>
                  <a:lnTo>
                    <a:pt x="344" y="773"/>
                  </a:lnTo>
                  <a:lnTo>
                    <a:pt x="278" y="815"/>
                  </a:lnTo>
                  <a:lnTo>
                    <a:pt x="264" y="888"/>
                  </a:lnTo>
                  <a:lnTo>
                    <a:pt x="237" y="877"/>
                  </a:lnTo>
                  <a:lnTo>
                    <a:pt x="160" y="877"/>
                  </a:lnTo>
                  <a:lnTo>
                    <a:pt x="94" y="837"/>
                  </a:lnTo>
                  <a:lnTo>
                    <a:pt x="0" y="825"/>
                  </a:lnTo>
                  <a:lnTo>
                    <a:pt x="52" y="763"/>
                  </a:lnTo>
                  <a:lnTo>
                    <a:pt x="80" y="685"/>
                  </a:lnTo>
                  <a:lnTo>
                    <a:pt x="132" y="593"/>
                  </a:lnTo>
                  <a:lnTo>
                    <a:pt x="68" y="581"/>
                  </a:lnTo>
                  <a:lnTo>
                    <a:pt x="52" y="503"/>
                  </a:lnTo>
                  <a:lnTo>
                    <a:pt x="94" y="425"/>
                  </a:lnTo>
                  <a:lnTo>
                    <a:pt x="170" y="388"/>
                  </a:lnTo>
                  <a:lnTo>
                    <a:pt x="212" y="282"/>
                  </a:lnTo>
                  <a:lnTo>
                    <a:pt x="264" y="208"/>
                  </a:lnTo>
                  <a:lnTo>
                    <a:pt x="303" y="144"/>
                  </a:lnTo>
                  <a:lnTo>
                    <a:pt x="330" y="26"/>
                  </a:lnTo>
                  <a:lnTo>
                    <a:pt x="344" y="2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Freeform 380"/>
            <p:cNvSpPr>
              <a:spLocks/>
            </p:cNvSpPr>
            <p:nvPr/>
          </p:nvSpPr>
          <p:spPr bwMode="auto">
            <a:xfrm>
              <a:off x="1449" y="3157"/>
              <a:ext cx="335" cy="444"/>
            </a:xfrm>
            <a:custGeom>
              <a:avLst/>
              <a:gdLst>
                <a:gd name="T0" fmla="*/ 1 w 670"/>
                <a:gd name="T1" fmla="*/ 1 h 888"/>
                <a:gd name="T2" fmla="*/ 1 w 670"/>
                <a:gd name="T3" fmla="*/ 0 h 888"/>
                <a:gd name="T4" fmla="*/ 1 w 670"/>
                <a:gd name="T5" fmla="*/ 1 h 888"/>
                <a:gd name="T6" fmla="*/ 1 w 670"/>
                <a:gd name="T7" fmla="*/ 1 h 888"/>
                <a:gd name="T8" fmla="*/ 1 w 670"/>
                <a:gd name="T9" fmla="*/ 1 h 888"/>
                <a:gd name="T10" fmla="*/ 1 w 670"/>
                <a:gd name="T11" fmla="*/ 1 h 888"/>
                <a:gd name="T12" fmla="*/ 1 w 670"/>
                <a:gd name="T13" fmla="*/ 1 h 888"/>
                <a:gd name="T14" fmla="*/ 1 w 670"/>
                <a:gd name="T15" fmla="*/ 1 h 888"/>
                <a:gd name="T16" fmla="*/ 1 w 670"/>
                <a:gd name="T17" fmla="*/ 1 h 888"/>
                <a:gd name="T18" fmla="*/ 1 w 670"/>
                <a:gd name="T19" fmla="*/ 1 h 888"/>
                <a:gd name="T20" fmla="*/ 1 w 670"/>
                <a:gd name="T21" fmla="*/ 1 h 888"/>
                <a:gd name="T22" fmla="*/ 1 w 670"/>
                <a:gd name="T23" fmla="*/ 1 h 888"/>
                <a:gd name="T24" fmla="*/ 1 w 670"/>
                <a:gd name="T25" fmla="*/ 1 h 888"/>
                <a:gd name="T26" fmla="*/ 1 w 670"/>
                <a:gd name="T27" fmla="*/ 1 h 888"/>
                <a:gd name="T28" fmla="*/ 1 w 670"/>
                <a:gd name="T29" fmla="*/ 1 h 888"/>
                <a:gd name="T30" fmla="*/ 1 w 670"/>
                <a:gd name="T31" fmla="*/ 1 h 888"/>
                <a:gd name="T32" fmla="*/ 1 w 670"/>
                <a:gd name="T33" fmla="*/ 1 h 888"/>
                <a:gd name="T34" fmla="*/ 1 w 670"/>
                <a:gd name="T35" fmla="*/ 1 h 888"/>
                <a:gd name="T36" fmla="*/ 1 w 670"/>
                <a:gd name="T37" fmla="*/ 1 h 888"/>
                <a:gd name="T38" fmla="*/ 1 w 670"/>
                <a:gd name="T39" fmla="*/ 1 h 888"/>
                <a:gd name="T40" fmla="*/ 1 w 670"/>
                <a:gd name="T41" fmla="*/ 1 h 888"/>
                <a:gd name="T42" fmla="*/ 0 w 670"/>
                <a:gd name="T43" fmla="*/ 1 h 888"/>
                <a:gd name="T44" fmla="*/ 1 w 670"/>
                <a:gd name="T45" fmla="*/ 1 h 888"/>
                <a:gd name="T46" fmla="*/ 1 w 670"/>
                <a:gd name="T47" fmla="*/ 1 h 888"/>
                <a:gd name="T48" fmla="*/ 1 w 670"/>
                <a:gd name="T49" fmla="*/ 1 h 888"/>
                <a:gd name="T50" fmla="*/ 1 w 670"/>
                <a:gd name="T51" fmla="*/ 1 h 888"/>
                <a:gd name="T52" fmla="*/ 1 w 670"/>
                <a:gd name="T53" fmla="*/ 1 h 888"/>
                <a:gd name="T54" fmla="*/ 1 w 670"/>
                <a:gd name="T55" fmla="*/ 1 h 888"/>
                <a:gd name="T56" fmla="*/ 1 w 670"/>
                <a:gd name="T57" fmla="*/ 1 h 888"/>
                <a:gd name="T58" fmla="*/ 1 w 670"/>
                <a:gd name="T59" fmla="*/ 1 h 888"/>
                <a:gd name="T60" fmla="*/ 1 w 670"/>
                <a:gd name="T61" fmla="*/ 1 h 888"/>
                <a:gd name="T62" fmla="*/ 1 w 670"/>
                <a:gd name="T63" fmla="*/ 1 h 888"/>
                <a:gd name="T64" fmla="*/ 1 w 670"/>
                <a:gd name="T65" fmla="*/ 1 h 888"/>
                <a:gd name="T66" fmla="*/ 1 w 670"/>
                <a:gd name="T67" fmla="*/ 1 h 8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0"/>
                <a:gd name="T103" fmla="*/ 0 h 888"/>
                <a:gd name="T104" fmla="*/ 670 w 670"/>
                <a:gd name="T105" fmla="*/ 888 h 8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0" h="888">
                  <a:moveTo>
                    <a:pt x="344" y="26"/>
                  </a:moveTo>
                  <a:lnTo>
                    <a:pt x="410" y="0"/>
                  </a:lnTo>
                  <a:lnTo>
                    <a:pt x="449" y="64"/>
                  </a:lnTo>
                  <a:lnTo>
                    <a:pt x="501" y="78"/>
                  </a:lnTo>
                  <a:lnTo>
                    <a:pt x="581" y="92"/>
                  </a:lnTo>
                  <a:lnTo>
                    <a:pt x="656" y="114"/>
                  </a:lnTo>
                  <a:lnTo>
                    <a:pt x="670" y="192"/>
                  </a:lnTo>
                  <a:lnTo>
                    <a:pt x="551" y="282"/>
                  </a:lnTo>
                  <a:lnTo>
                    <a:pt x="501" y="425"/>
                  </a:lnTo>
                  <a:lnTo>
                    <a:pt x="461" y="463"/>
                  </a:lnTo>
                  <a:lnTo>
                    <a:pt x="410" y="477"/>
                  </a:lnTo>
                  <a:lnTo>
                    <a:pt x="410" y="541"/>
                  </a:lnTo>
                  <a:lnTo>
                    <a:pt x="397" y="607"/>
                  </a:lnTo>
                  <a:lnTo>
                    <a:pt x="355" y="657"/>
                  </a:lnTo>
                  <a:lnTo>
                    <a:pt x="369" y="735"/>
                  </a:lnTo>
                  <a:lnTo>
                    <a:pt x="344" y="773"/>
                  </a:lnTo>
                  <a:lnTo>
                    <a:pt x="278" y="815"/>
                  </a:lnTo>
                  <a:lnTo>
                    <a:pt x="264" y="888"/>
                  </a:lnTo>
                  <a:lnTo>
                    <a:pt x="237" y="877"/>
                  </a:lnTo>
                  <a:lnTo>
                    <a:pt x="160" y="877"/>
                  </a:lnTo>
                  <a:lnTo>
                    <a:pt x="94" y="837"/>
                  </a:lnTo>
                  <a:lnTo>
                    <a:pt x="0" y="825"/>
                  </a:lnTo>
                  <a:lnTo>
                    <a:pt x="52" y="763"/>
                  </a:lnTo>
                  <a:lnTo>
                    <a:pt x="80" y="685"/>
                  </a:lnTo>
                  <a:lnTo>
                    <a:pt x="132" y="593"/>
                  </a:lnTo>
                  <a:lnTo>
                    <a:pt x="68" y="581"/>
                  </a:lnTo>
                  <a:lnTo>
                    <a:pt x="52" y="503"/>
                  </a:lnTo>
                  <a:lnTo>
                    <a:pt x="94" y="425"/>
                  </a:lnTo>
                  <a:lnTo>
                    <a:pt x="170" y="388"/>
                  </a:lnTo>
                  <a:lnTo>
                    <a:pt x="212" y="282"/>
                  </a:lnTo>
                  <a:lnTo>
                    <a:pt x="264" y="208"/>
                  </a:lnTo>
                  <a:lnTo>
                    <a:pt x="303" y="144"/>
                  </a:lnTo>
                  <a:lnTo>
                    <a:pt x="330" y="26"/>
                  </a:lnTo>
                  <a:lnTo>
                    <a:pt x="344" y="2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1" name="Freeform 381"/>
          <p:cNvSpPr>
            <a:spLocks/>
          </p:cNvSpPr>
          <p:nvPr/>
        </p:nvSpPr>
        <p:spPr bwMode="auto">
          <a:xfrm>
            <a:off x="4617913" y="2594275"/>
            <a:ext cx="750888" cy="1209675"/>
          </a:xfrm>
          <a:custGeom>
            <a:avLst/>
            <a:gdLst>
              <a:gd name="T0" fmla="*/ 2147483647 w 944"/>
              <a:gd name="T1" fmla="*/ 2147483647 h 1525"/>
              <a:gd name="T2" fmla="*/ 2147483647 w 944"/>
              <a:gd name="T3" fmla="*/ 2147483647 h 1525"/>
              <a:gd name="T4" fmla="*/ 2147483647 w 944"/>
              <a:gd name="T5" fmla="*/ 2147483647 h 1525"/>
              <a:gd name="T6" fmla="*/ 2147483647 w 944"/>
              <a:gd name="T7" fmla="*/ 2147483647 h 1525"/>
              <a:gd name="T8" fmla="*/ 2147483647 w 944"/>
              <a:gd name="T9" fmla="*/ 2147483647 h 1525"/>
              <a:gd name="T10" fmla="*/ 2147483647 w 944"/>
              <a:gd name="T11" fmla="*/ 2147483647 h 1525"/>
              <a:gd name="T12" fmla="*/ 2147483647 w 944"/>
              <a:gd name="T13" fmla="*/ 2147483647 h 1525"/>
              <a:gd name="T14" fmla="*/ 2147483647 w 944"/>
              <a:gd name="T15" fmla="*/ 2147483647 h 1525"/>
              <a:gd name="T16" fmla="*/ 2147483647 w 944"/>
              <a:gd name="T17" fmla="*/ 2147483647 h 1525"/>
              <a:gd name="T18" fmla="*/ 2147483647 w 944"/>
              <a:gd name="T19" fmla="*/ 2147483647 h 1525"/>
              <a:gd name="T20" fmla="*/ 2147483647 w 944"/>
              <a:gd name="T21" fmla="*/ 2147483647 h 1525"/>
              <a:gd name="T22" fmla="*/ 2147483647 w 944"/>
              <a:gd name="T23" fmla="*/ 2147483647 h 1525"/>
              <a:gd name="T24" fmla="*/ 2147483647 w 944"/>
              <a:gd name="T25" fmla="*/ 2147483647 h 1525"/>
              <a:gd name="T26" fmla="*/ 2147483647 w 944"/>
              <a:gd name="T27" fmla="*/ 2147483647 h 1525"/>
              <a:gd name="T28" fmla="*/ 2147483647 w 944"/>
              <a:gd name="T29" fmla="*/ 2147483647 h 1525"/>
              <a:gd name="T30" fmla="*/ 2147483647 w 944"/>
              <a:gd name="T31" fmla="*/ 2147483647 h 1525"/>
              <a:gd name="T32" fmla="*/ 2147483647 w 944"/>
              <a:gd name="T33" fmla="*/ 2147483647 h 1525"/>
              <a:gd name="T34" fmla="*/ 2147483647 w 944"/>
              <a:gd name="T35" fmla="*/ 2147483647 h 1525"/>
              <a:gd name="T36" fmla="*/ 2147483647 w 944"/>
              <a:gd name="T37" fmla="*/ 2147483647 h 1525"/>
              <a:gd name="T38" fmla="*/ 2147483647 w 944"/>
              <a:gd name="T39" fmla="*/ 2147483647 h 1525"/>
              <a:gd name="T40" fmla="*/ 2147483647 w 944"/>
              <a:gd name="T41" fmla="*/ 0 h 1525"/>
              <a:gd name="T42" fmla="*/ 2147483647 w 944"/>
              <a:gd name="T43" fmla="*/ 2147483647 h 1525"/>
              <a:gd name="T44" fmla="*/ 2147483647 w 944"/>
              <a:gd name="T45" fmla="*/ 2147483647 h 1525"/>
              <a:gd name="T46" fmla="*/ 2147483647 w 944"/>
              <a:gd name="T47" fmla="*/ 2147483647 h 1525"/>
              <a:gd name="T48" fmla="*/ 2147483647 w 944"/>
              <a:gd name="T49" fmla="*/ 2147483647 h 1525"/>
              <a:gd name="T50" fmla="*/ 2147483647 w 944"/>
              <a:gd name="T51" fmla="*/ 2147483647 h 1525"/>
              <a:gd name="T52" fmla="*/ 2147483647 w 944"/>
              <a:gd name="T53" fmla="*/ 2147483647 h 1525"/>
              <a:gd name="T54" fmla="*/ 2147483647 w 944"/>
              <a:gd name="T55" fmla="*/ 2147483647 h 1525"/>
              <a:gd name="T56" fmla="*/ 2147483647 w 944"/>
              <a:gd name="T57" fmla="*/ 2147483647 h 1525"/>
              <a:gd name="T58" fmla="*/ 2147483647 w 944"/>
              <a:gd name="T59" fmla="*/ 2147483647 h 1525"/>
              <a:gd name="T60" fmla="*/ 2147483647 w 944"/>
              <a:gd name="T61" fmla="*/ 2147483647 h 1525"/>
              <a:gd name="T62" fmla="*/ 2147483647 w 944"/>
              <a:gd name="T63" fmla="*/ 2147483647 h 1525"/>
              <a:gd name="T64" fmla="*/ 2147483647 w 944"/>
              <a:gd name="T65" fmla="*/ 2147483647 h 1525"/>
              <a:gd name="T66" fmla="*/ 2147483647 w 944"/>
              <a:gd name="T67" fmla="*/ 2147483647 h 1525"/>
              <a:gd name="T68" fmla="*/ 2147483647 w 944"/>
              <a:gd name="T69" fmla="*/ 2147483647 h 1525"/>
              <a:gd name="T70" fmla="*/ 2147483647 w 944"/>
              <a:gd name="T71" fmla="*/ 2147483647 h 1525"/>
              <a:gd name="T72" fmla="*/ 2147483647 w 944"/>
              <a:gd name="T73" fmla="*/ 2147483647 h 1525"/>
              <a:gd name="T74" fmla="*/ 2147483647 w 944"/>
              <a:gd name="T75" fmla="*/ 2147483647 h 1525"/>
              <a:gd name="T76" fmla="*/ 2147483647 w 944"/>
              <a:gd name="T77" fmla="*/ 2147483647 h 1525"/>
              <a:gd name="T78" fmla="*/ 2147483647 w 944"/>
              <a:gd name="T79" fmla="*/ 2147483647 h 1525"/>
              <a:gd name="T80" fmla="*/ 0 w 944"/>
              <a:gd name="T81" fmla="*/ 2147483647 h 152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44"/>
              <a:gd name="T124" fmla="*/ 0 h 1525"/>
              <a:gd name="T125" fmla="*/ 944 w 944"/>
              <a:gd name="T126" fmla="*/ 1525 h 152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44" h="1525">
                <a:moveTo>
                  <a:pt x="0" y="1459"/>
                </a:moveTo>
                <a:lnTo>
                  <a:pt x="52" y="1495"/>
                </a:lnTo>
                <a:lnTo>
                  <a:pt x="130" y="1445"/>
                </a:lnTo>
                <a:lnTo>
                  <a:pt x="221" y="1511"/>
                </a:lnTo>
                <a:lnTo>
                  <a:pt x="259" y="1433"/>
                </a:lnTo>
                <a:lnTo>
                  <a:pt x="341" y="1445"/>
                </a:lnTo>
                <a:lnTo>
                  <a:pt x="419" y="1495"/>
                </a:lnTo>
                <a:lnTo>
                  <a:pt x="509" y="1469"/>
                </a:lnTo>
                <a:lnTo>
                  <a:pt x="589" y="1495"/>
                </a:lnTo>
                <a:lnTo>
                  <a:pt x="669" y="1525"/>
                </a:lnTo>
                <a:lnTo>
                  <a:pt x="774" y="1511"/>
                </a:lnTo>
                <a:lnTo>
                  <a:pt x="854" y="1445"/>
                </a:lnTo>
                <a:lnTo>
                  <a:pt x="760" y="1417"/>
                </a:lnTo>
                <a:lnTo>
                  <a:pt x="824" y="1355"/>
                </a:lnTo>
                <a:lnTo>
                  <a:pt x="890" y="1315"/>
                </a:lnTo>
                <a:lnTo>
                  <a:pt x="944" y="1251"/>
                </a:lnTo>
                <a:lnTo>
                  <a:pt x="918" y="1185"/>
                </a:lnTo>
                <a:lnTo>
                  <a:pt x="866" y="1136"/>
                </a:lnTo>
                <a:lnTo>
                  <a:pt x="812" y="1136"/>
                </a:lnTo>
                <a:lnTo>
                  <a:pt x="774" y="1162"/>
                </a:lnTo>
                <a:lnTo>
                  <a:pt x="744" y="1136"/>
                </a:lnTo>
                <a:lnTo>
                  <a:pt x="802" y="1098"/>
                </a:lnTo>
                <a:lnTo>
                  <a:pt x="786" y="1032"/>
                </a:lnTo>
                <a:lnTo>
                  <a:pt x="774" y="982"/>
                </a:lnTo>
                <a:lnTo>
                  <a:pt x="760" y="840"/>
                </a:lnTo>
                <a:lnTo>
                  <a:pt x="692" y="788"/>
                </a:lnTo>
                <a:lnTo>
                  <a:pt x="683" y="710"/>
                </a:lnTo>
                <a:lnTo>
                  <a:pt x="683" y="621"/>
                </a:lnTo>
                <a:lnTo>
                  <a:pt x="669" y="555"/>
                </a:lnTo>
                <a:lnTo>
                  <a:pt x="603" y="500"/>
                </a:lnTo>
                <a:lnTo>
                  <a:pt x="537" y="491"/>
                </a:lnTo>
                <a:lnTo>
                  <a:pt x="603" y="451"/>
                </a:lnTo>
                <a:lnTo>
                  <a:pt x="654" y="399"/>
                </a:lnTo>
                <a:lnTo>
                  <a:pt x="744" y="285"/>
                </a:lnTo>
                <a:lnTo>
                  <a:pt x="760" y="219"/>
                </a:lnTo>
                <a:lnTo>
                  <a:pt x="614" y="195"/>
                </a:lnTo>
                <a:lnTo>
                  <a:pt x="537" y="181"/>
                </a:lnTo>
                <a:lnTo>
                  <a:pt x="589" y="115"/>
                </a:lnTo>
                <a:lnTo>
                  <a:pt x="683" y="75"/>
                </a:lnTo>
                <a:lnTo>
                  <a:pt x="683" y="37"/>
                </a:lnTo>
                <a:lnTo>
                  <a:pt x="589" y="25"/>
                </a:lnTo>
                <a:lnTo>
                  <a:pt x="509" y="0"/>
                </a:lnTo>
                <a:lnTo>
                  <a:pt x="457" y="66"/>
                </a:lnTo>
                <a:lnTo>
                  <a:pt x="391" y="115"/>
                </a:lnTo>
                <a:lnTo>
                  <a:pt x="367" y="167"/>
                </a:lnTo>
                <a:lnTo>
                  <a:pt x="325" y="130"/>
                </a:lnTo>
                <a:lnTo>
                  <a:pt x="288" y="144"/>
                </a:lnTo>
                <a:lnTo>
                  <a:pt x="315" y="195"/>
                </a:lnTo>
                <a:lnTo>
                  <a:pt x="382" y="219"/>
                </a:lnTo>
                <a:lnTo>
                  <a:pt x="315" y="297"/>
                </a:lnTo>
                <a:lnTo>
                  <a:pt x="288" y="347"/>
                </a:lnTo>
                <a:lnTo>
                  <a:pt x="367" y="333"/>
                </a:lnTo>
                <a:lnTo>
                  <a:pt x="325" y="413"/>
                </a:lnTo>
                <a:lnTo>
                  <a:pt x="250" y="451"/>
                </a:lnTo>
                <a:lnTo>
                  <a:pt x="302" y="463"/>
                </a:lnTo>
                <a:lnTo>
                  <a:pt x="288" y="529"/>
                </a:lnTo>
                <a:lnTo>
                  <a:pt x="353" y="463"/>
                </a:lnTo>
                <a:lnTo>
                  <a:pt x="382" y="542"/>
                </a:lnTo>
                <a:lnTo>
                  <a:pt x="315" y="630"/>
                </a:lnTo>
                <a:lnTo>
                  <a:pt x="325" y="696"/>
                </a:lnTo>
                <a:lnTo>
                  <a:pt x="499" y="682"/>
                </a:lnTo>
                <a:lnTo>
                  <a:pt x="443" y="748"/>
                </a:lnTo>
                <a:lnTo>
                  <a:pt x="473" y="810"/>
                </a:lnTo>
                <a:lnTo>
                  <a:pt x="523" y="826"/>
                </a:lnTo>
                <a:lnTo>
                  <a:pt x="473" y="888"/>
                </a:lnTo>
                <a:lnTo>
                  <a:pt x="443" y="970"/>
                </a:lnTo>
                <a:lnTo>
                  <a:pt x="382" y="970"/>
                </a:lnTo>
                <a:lnTo>
                  <a:pt x="288" y="927"/>
                </a:lnTo>
                <a:lnTo>
                  <a:pt x="288" y="970"/>
                </a:lnTo>
                <a:lnTo>
                  <a:pt x="236" y="1018"/>
                </a:lnTo>
                <a:lnTo>
                  <a:pt x="302" y="1032"/>
                </a:lnTo>
                <a:lnTo>
                  <a:pt x="273" y="1123"/>
                </a:lnTo>
                <a:lnTo>
                  <a:pt x="142" y="1162"/>
                </a:lnTo>
                <a:lnTo>
                  <a:pt x="142" y="1214"/>
                </a:lnTo>
                <a:lnTo>
                  <a:pt x="221" y="1225"/>
                </a:lnTo>
                <a:lnTo>
                  <a:pt x="273" y="1251"/>
                </a:lnTo>
                <a:lnTo>
                  <a:pt x="315" y="1315"/>
                </a:lnTo>
                <a:lnTo>
                  <a:pt x="405" y="1289"/>
                </a:lnTo>
                <a:lnTo>
                  <a:pt x="341" y="1355"/>
                </a:lnTo>
                <a:lnTo>
                  <a:pt x="221" y="1315"/>
                </a:lnTo>
                <a:lnTo>
                  <a:pt x="156" y="1381"/>
                </a:lnTo>
                <a:lnTo>
                  <a:pt x="0" y="1459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2" name="Group 382"/>
          <p:cNvGrpSpPr>
            <a:grpSpLocks/>
          </p:cNvGrpSpPr>
          <p:nvPr/>
        </p:nvGrpSpPr>
        <p:grpSpPr bwMode="auto">
          <a:xfrm>
            <a:off x="4611563" y="2581575"/>
            <a:ext cx="768350" cy="1235075"/>
            <a:chOff x="2043" y="1776"/>
            <a:chExt cx="484" cy="778"/>
          </a:xfrm>
        </p:grpSpPr>
        <p:sp>
          <p:nvSpPr>
            <p:cNvPr id="13" name="Freeform 383"/>
            <p:cNvSpPr>
              <a:spLocks/>
            </p:cNvSpPr>
            <p:nvPr/>
          </p:nvSpPr>
          <p:spPr bwMode="auto">
            <a:xfrm>
              <a:off x="2047" y="1784"/>
              <a:ext cx="473" cy="762"/>
            </a:xfrm>
            <a:custGeom>
              <a:avLst/>
              <a:gdLst>
                <a:gd name="T0" fmla="*/ 1 w 944"/>
                <a:gd name="T1" fmla="*/ 0 h 1525"/>
                <a:gd name="T2" fmla="*/ 1 w 944"/>
                <a:gd name="T3" fmla="*/ 0 h 1525"/>
                <a:gd name="T4" fmla="*/ 1 w 944"/>
                <a:gd name="T5" fmla="*/ 0 h 1525"/>
                <a:gd name="T6" fmla="*/ 1 w 944"/>
                <a:gd name="T7" fmla="*/ 0 h 1525"/>
                <a:gd name="T8" fmla="*/ 1 w 944"/>
                <a:gd name="T9" fmla="*/ 0 h 1525"/>
                <a:gd name="T10" fmla="*/ 1 w 944"/>
                <a:gd name="T11" fmla="*/ 0 h 1525"/>
                <a:gd name="T12" fmla="*/ 1 w 944"/>
                <a:gd name="T13" fmla="*/ 0 h 1525"/>
                <a:gd name="T14" fmla="*/ 1 w 944"/>
                <a:gd name="T15" fmla="*/ 0 h 1525"/>
                <a:gd name="T16" fmla="*/ 1 w 944"/>
                <a:gd name="T17" fmla="*/ 0 h 1525"/>
                <a:gd name="T18" fmla="*/ 1 w 944"/>
                <a:gd name="T19" fmla="*/ 0 h 1525"/>
                <a:gd name="T20" fmla="*/ 1 w 944"/>
                <a:gd name="T21" fmla="*/ 0 h 1525"/>
                <a:gd name="T22" fmla="*/ 1 w 944"/>
                <a:gd name="T23" fmla="*/ 0 h 1525"/>
                <a:gd name="T24" fmla="*/ 1 w 944"/>
                <a:gd name="T25" fmla="*/ 0 h 1525"/>
                <a:gd name="T26" fmla="*/ 1 w 944"/>
                <a:gd name="T27" fmla="*/ 0 h 1525"/>
                <a:gd name="T28" fmla="*/ 1 w 944"/>
                <a:gd name="T29" fmla="*/ 0 h 1525"/>
                <a:gd name="T30" fmla="*/ 1 w 944"/>
                <a:gd name="T31" fmla="*/ 0 h 1525"/>
                <a:gd name="T32" fmla="*/ 1 w 944"/>
                <a:gd name="T33" fmla="*/ 0 h 1525"/>
                <a:gd name="T34" fmla="*/ 1 w 944"/>
                <a:gd name="T35" fmla="*/ 0 h 1525"/>
                <a:gd name="T36" fmla="*/ 1 w 944"/>
                <a:gd name="T37" fmla="*/ 0 h 1525"/>
                <a:gd name="T38" fmla="*/ 1 w 944"/>
                <a:gd name="T39" fmla="*/ 0 h 1525"/>
                <a:gd name="T40" fmla="*/ 1 w 944"/>
                <a:gd name="T41" fmla="*/ 0 h 1525"/>
                <a:gd name="T42" fmla="*/ 1 w 944"/>
                <a:gd name="T43" fmla="*/ 0 h 1525"/>
                <a:gd name="T44" fmla="*/ 1 w 944"/>
                <a:gd name="T45" fmla="*/ 0 h 1525"/>
                <a:gd name="T46" fmla="*/ 1 w 944"/>
                <a:gd name="T47" fmla="*/ 0 h 1525"/>
                <a:gd name="T48" fmla="*/ 1 w 944"/>
                <a:gd name="T49" fmla="*/ 0 h 1525"/>
                <a:gd name="T50" fmla="*/ 1 w 944"/>
                <a:gd name="T51" fmla="*/ 0 h 1525"/>
                <a:gd name="T52" fmla="*/ 1 w 944"/>
                <a:gd name="T53" fmla="*/ 0 h 1525"/>
                <a:gd name="T54" fmla="*/ 1 w 944"/>
                <a:gd name="T55" fmla="*/ 0 h 1525"/>
                <a:gd name="T56" fmla="*/ 1 w 944"/>
                <a:gd name="T57" fmla="*/ 0 h 1525"/>
                <a:gd name="T58" fmla="*/ 1 w 944"/>
                <a:gd name="T59" fmla="*/ 0 h 1525"/>
                <a:gd name="T60" fmla="*/ 1 w 944"/>
                <a:gd name="T61" fmla="*/ 0 h 1525"/>
                <a:gd name="T62" fmla="*/ 1 w 944"/>
                <a:gd name="T63" fmla="*/ 0 h 1525"/>
                <a:gd name="T64" fmla="*/ 1 w 944"/>
                <a:gd name="T65" fmla="*/ 0 h 1525"/>
                <a:gd name="T66" fmla="*/ 1 w 944"/>
                <a:gd name="T67" fmla="*/ 0 h 1525"/>
                <a:gd name="T68" fmla="*/ 1 w 944"/>
                <a:gd name="T69" fmla="*/ 0 h 1525"/>
                <a:gd name="T70" fmla="*/ 1 w 944"/>
                <a:gd name="T71" fmla="*/ 0 h 1525"/>
                <a:gd name="T72" fmla="*/ 1 w 944"/>
                <a:gd name="T73" fmla="*/ 0 h 1525"/>
                <a:gd name="T74" fmla="*/ 1 w 944"/>
                <a:gd name="T75" fmla="*/ 0 h 1525"/>
                <a:gd name="T76" fmla="*/ 1 w 944"/>
                <a:gd name="T77" fmla="*/ 0 h 1525"/>
                <a:gd name="T78" fmla="*/ 1 w 944"/>
                <a:gd name="T79" fmla="*/ 0 h 1525"/>
                <a:gd name="T80" fmla="*/ 0 w 944"/>
                <a:gd name="T81" fmla="*/ 0 h 15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44"/>
                <a:gd name="T124" fmla="*/ 0 h 1525"/>
                <a:gd name="T125" fmla="*/ 944 w 944"/>
                <a:gd name="T126" fmla="*/ 1525 h 152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44" h="1525">
                  <a:moveTo>
                    <a:pt x="0" y="1459"/>
                  </a:moveTo>
                  <a:lnTo>
                    <a:pt x="52" y="1495"/>
                  </a:lnTo>
                  <a:lnTo>
                    <a:pt x="130" y="1445"/>
                  </a:lnTo>
                  <a:lnTo>
                    <a:pt x="221" y="1511"/>
                  </a:lnTo>
                  <a:lnTo>
                    <a:pt x="259" y="1433"/>
                  </a:lnTo>
                  <a:lnTo>
                    <a:pt x="341" y="1445"/>
                  </a:lnTo>
                  <a:lnTo>
                    <a:pt x="419" y="1495"/>
                  </a:lnTo>
                  <a:lnTo>
                    <a:pt x="509" y="1469"/>
                  </a:lnTo>
                  <a:lnTo>
                    <a:pt x="589" y="1495"/>
                  </a:lnTo>
                  <a:lnTo>
                    <a:pt x="669" y="1525"/>
                  </a:lnTo>
                  <a:lnTo>
                    <a:pt x="774" y="1511"/>
                  </a:lnTo>
                  <a:lnTo>
                    <a:pt x="854" y="1445"/>
                  </a:lnTo>
                  <a:lnTo>
                    <a:pt x="760" y="1417"/>
                  </a:lnTo>
                  <a:lnTo>
                    <a:pt x="824" y="1355"/>
                  </a:lnTo>
                  <a:lnTo>
                    <a:pt x="890" y="1315"/>
                  </a:lnTo>
                  <a:lnTo>
                    <a:pt x="944" y="1251"/>
                  </a:lnTo>
                  <a:lnTo>
                    <a:pt x="918" y="1185"/>
                  </a:lnTo>
                  <a:lnTo>
                    <a:pt x="866" y="1136"/>
                  </a:lnTo>
                  <a:lnTo>
                    <a:pt x="812" y="1136"/>
                  </a:lnTo>
                  <a:lnTo>
                    <a:pt x="774" y="1162"/>
                  </a:lnTo>
                  <a:lnTo>
                    <a:pt x="744" y="1136"/>
                  </a:lnTo>
                  <a:lnTo>
                    <a:pt x="802" y="1098"/>
                  </a:lnTo>
                  <a:lnTo>
                    <a:pt x="786" y="1032"/>
                  </a:lnTo>
                  <a:lnTo>
                    <a:pt x="774" y="982"/>
                  </a:lnTo>
                  <a:lnTo>
                    <a:pt x="760" y="840"/>
                  </a:lnTo>
                  <a:lnTo>
                    <a:pt x="692" y="788"/>
                  </a:lnTo>
                  <a:lnTo>
                    <a:pt x="683" y="710"/>
                  </a:lnTo>
                  <a:lnTo>
                    <a:pt x="683" y="621"/>
                  </a:lnTo>
                  <a:lnTo>
                    <a:pt x="669" y="555"/>
                  </a:lnTo>
                  <a:lnTo>
                    <a:pt x="603" y="500"/>
                  </a:lnTo>
                  <a:lnTo>
                    <a:pt x="537" y="491"/>
                  </a:lnTo>
                  <a:lnTo>
                    <a:pt x="603" y="451"/>
                  </a:lnTo>
                  <a:lnTo>
                    <a:pt x="654" y="399"/>
                  </a:lnTo>
                  <a:lnTo>
                    <a:pt x="744" y="285"/>
                  </a:lnTo>
                  <a:lnTo>
                    <a:pt x="760" y="219"/>
                  </a:lnTo>
                  <a:lnTo>
                    <a:pt x="614" y="195"/>
                  </a:lnTo>
                  <a:lnTo>
                    <a:pt x="537" y="181"/>
                  </a:lnTo>
                  <a:lnTo>
                    <a:pt x="589" y="115"/>
                  </a:lnTo>
                  <a:lnTo>
                    <a:pt x="683" y="75"/>
                  </a:lnTo>
                  <a:lnTo>
                    <a:pt x="683" y="37"/>
                  </a:lnTo>
                  <a:lnTo>
                    <a:pt x="589" y="25"/>
                  </a:lnTo>
                  <a:lnTo>
                    <a:pt x="509" y="0"/>
                  </a:lnTo>
                  <a:lnTo>
                    <a:pt x="457" y="66"/>
                  </a:lnTo>
                  <a:lnTo>
                    <a:pt x="391" y="115"/>
                  </a:lnTo>
                  <a:lnTo>
                    <a:pt x="367" y="167"/>
                  </a:lnTo>
                  <a:lnTo>
                    <a:pt x="325" y="130"/>
                  </a:lnTo>
                  <a:lnTo>
                    <a:pt x="288" y="144"/>
                  </a:lnTo>
                  <a:lnTo>
                    <a:pt x="315" y="195"/>
                  </a:lnTo>
                  <a:lnTo>
                    <a:pt x="382" y="219"/>
                  </a:lnTo>
                  <a:lnTo>
                    <a:pt x="315" y="297"/>
                  </a:lnTo>
                  <a:lnTo>
                    <a:pt x="288" y="347"/>
                  </a:lnTo>
                  <a:lnTo>
                    <a:pt x="367" y="333"/>
                  </a:lnTo>
                  <a:lnTo>
                    <a:pt x="325" y="413"/>
                  </a:lnTo>
                  <a:lnTo>
                    <a:pt x="250" y="451"/>
                  </a:lnTo>
                  <a:lnTo>
                    <a:pt x="302" y="463"/>
                  </a:lnTo>
                  <a:lnTo>
                    <a:pt x="288" y="529"/>
                  </a:lnTo>
                  <a:lnTo>
                    <a:pt x="353" y="463"/>
                  </a:lnTo>
                  <a:lnTo>
                    <a:pt x="382" y="542"/>
                  </a:lnTo>
                  <a:lnTo>
                    <a:pt x="315" y="630"/>
                  </a:lnTo>
                  <a:lnTo>
                    <a:pt x="325" y="696"/>
                  </a:lnTo>
                  <a:lnTo>
                    <a:pt x="499" y="682"/>
                  </a:lnTo>
                  <a:lnTo>
                    <a:pt x="443" y="748"/>
                  </a:lnTo>
                  <a:lnTo>
                    <a:pt x="473" y="810"/>
                  </a:lnTo>
                  <a:lnTo>
                    <a:pt x="523" y="826"/>
                  </a:lnTo>
                  <a:lnTo>
                    <a:pt x="473" y="888"/>
                  </a:lnTo>
                  <a:lnTo>
                    <a:pt x="443" y="970"/>
                  </a:lnTo>
                  <a:lnTo>
                    <a:pt x="382" y="970"/>
                  </a:lnTo>
                  <a:lnTo>
                    <a:pt x="288" y="927"/>
                  </a:lnTo>
                  <a:lnTo>
                    <a:pt x="288" y="970"/>
                  </a:lnTo>
                  <a:lnTo>
                    <a:pt x="236" y="1018"/>
                  </a:lnTo>
                  <a:lnTo>
                    <a:pt x="302" y="1032"/>
                  </a:lnTo>
                  <a:lnTo>
                    <a:pt x="273" y="1123"/>
                  </a:lnTo>
                  <a:lnTo>
                    <a:pt x="142" y="1162"/>
                  </a:lnTo>
                  <a:lnTo>
                    <a:pt x="142" y="1214"/>
                  </a:lnTo>
                  <a:lnTo>
                    <a:pt x="221" y="1225"/>
                  </a:lnTo>
                  <a:lnTo>
                    <a:pt x="273" y="1251"/>
                  </a:lnTo>
                  <a:lnTo>
                    <a:pt x="315" y="1315"/>
                  </a:lnTo>
                  <a:lnTo>
                    <a:pt x="405" y="1289"/>
                  </a:lnTo>
                  <a:lnTo>
                    <a:pt x="341" y="1355"/>
                  </a:lnTo>
                  <a:lnTo>
                    <a:pt x="221" y="1315"/>
                  </a:lnTo>
                  <a:lnTo>
                    <a:pt x="156" y="1381"/>
                  </a:lnTo>
                  <a:lnTo>
                    <a:pt x="0" y="145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Freeform 384"/>
            <p:cNvSpPr>
              <a:spLocks/>
            </p:cNvSpPr>
            <p:nvPr/>
          </p:nvSpPr>
          <p:spPr bwMode="auto">
            <a:xfrm>
              <a:off x="2043" y="1776"/>
              <a:ext cx="484" cy="778"/>
            </a:xfrm>
            <a:custGeom>
              <a:avLst/>
              <a:gdLst>
                <a:gd name="T0" fmla="*/ 0 w 969"/>
                <a:gd name="T1" fmla="*/ 1 h 1556"/>
                <a:gd name="T2" fmla="*/ 0 w 969"/>
                <a:gd name="T3" fmla="*/ 1 h 1556"/>
                <a:gd name="T4" fmla="*/ 0 w 969"/>
                <a:gd name="T5" fmla="*/ 1 h 1556"/>
                <a:gd name="T6" fmla="*/ 0 w 969"/>
                <a:gd name="T7" fmla="*/ 1 h 1556"/>
                <a:gd name="T8" fmla="*/ 0 w 969"/>
                <a:gd name="T9" fmla="*/ 1 h 1556"/>
                <a:gd name="T10" fmla="*/ 0 w 969"/>
                <a:gd name="T11" fmla="*/ 1 h 1556"/>
                <a:gd name="T12" fmla="*/ 0 w 969"/>
                <a:gd name="T13" fmla="*/ 1 h 1556"/>
                <a:gd name="T14" fmla="*/ 0 w 969"/>
                <a:gd name="T15" fmla="*/ 1 h 1556"/>
                <a:gd name="T16" fmla="*/ 0 w 969"/>
                <a:gd name="T17" fmla="*/ 1 h 1556"/>
                <a:gd name="T18" fmla="*/ 0 w 969"/>
                <a:gd name="T19" fmla="*/ 1 h 1556"/>
                <a:gd name="T20" fmla="*/ 0 w 969"/>
                <a:gd name="T21" fmla="*/ 1 h 1556"/>
                <a:gd name="T22" fmla="*/ 0 w 969"/>
                <a:gd name="T23" fmla="*/ 1 h 1556"/>
                <a:gd name="T24" fmla="*/ 0 w 969"/>
                <a:gd name="T25" fmla="*/ 1 h 1556"/>
                <a:gd name="T26" fmla="*/ 0 w 969"/>
                <a:gd name="T27" fmla="*/ 1 h 1556"/>
                <a:gd name="T28" fmla="*/ 0 w 969"/>
                <a:gd name="T29" fmla="*/ 1 h 1556"/>
                <a:gd name="T30" fmla="*/ 0 w 969"/>
                <a:gd name="T31" fmla="*/ 1 h 1556"/>
                <a:gd name="T32" fmla="*/ 0 w 969"/>
                <a:gd name="T33" fmla="*/ 1 h 1556"/>
                <a:gd name="T34" fmla="*/ 0 w 969"/>
                <a:gd name="T35" fmla="*/ 1 h 1556"/>
                <a:gd name="T36" fmla="*/ 0 w 969"/>
                <a:gd name="T37" fmla="*/ 1 h 1556"/>
                <a:gd name="T38" fmla="*/ 0 w 969"/>
                <a:gd name="T39" fmla="*/ 1 h 1556"/>
                <a:gd name="T40" fmla="*/ 0 w 969"/>
                <a:gd name="T41" fmla="*/ 1 h 1556"/>
                <a:gd name="T42" fmla="*/ 0 w 969"/>
                <a:gd name="T43" fmla="*/ 1 h 1556"/>
                <a:gd name="T44" fmla="*/ 0 w 969"/>
                <a:gd name="T45" fmla="*/ 1 h 1556"/>
                <a:gd name="T46" fmla="*/ 0 w 969"/>
                <a:gd name="T47" fmla="*/ 1 h 1556"/>
                <a:gd name="T48" fmla="*/ 0 w 969"/>
                <a:gd name="T49" fmla="*/ 1 h 1556"/>
                <a:gd name="T50" fmla="*/ 0 w 969"/>
                <a:gd name="T51" fmla="*/ 1 h 1556"/>
                <a:gd name="T52" fmla="*/ 0 w 969"/>
                <a:gd name="T53" fmla="*/ 1 h 1556"/>
                <a:gd name="T54" fmla="*/ 0 w 969"/>
                <a:gd name="T55" fmla="*/ 1 h 1556"/>
                <a:gd name="T56" fmla="*/ 0 w 969"/>
                <a:gd name="T57" fmla="*/ 1 h 1556"/>
                <a:gd name="T58" fmla="*/ 0 w 969"/>
                <a:gd name="T59" fmla="*/ 1 h 1556"/>
                <a:gd name="T60" fmla="*/ 0 w 969"/>
                <a:gd name="T61" fmla="*/ 1 h 1556"/>
                <a:gd name="T62" fmla="*/ 0 w 969"/>
                <a:gd name="T63" fmla="*/ 1 h 1556"/>
                <a:gd name="T64" fmla="*/ 0 w 969"/>
                <a:gd name="T65" fmla="*/ 1 h 1556"/>
                <a:gd name="T66" fmla="*/ 0 w 969"/>
                <a:gd name="T67" fmla="*/ 1 h 1556"/>
                <a:gd name="T68" fmla="*/ 0 w 969"/>
                <a:gd name="T69" fmla="*/ 1 h 1556"/>
                <a:gd name="T70" fmla="*/ 0 w 969"/>
                <a:gd name="T71" fmla="*/ 1 h 1556"/>
                <a:gd name="T72" fmla="*/ 0 w 969"/>
                <a:gd name="T73" fmla="*/ 1 h 1556"/>
                <a:gd name="T74" fmla="*/ 0 w 969"/>
                <a:gd name="T75" fmla="*/ 1 h 1556"/>
                <a:gd name="T76" fmla="*/ 0 w 969"/>
                <a:gd name="T77" fmla="*/ 1 h 1556"/>
                <a:gd name="T78" fmla="*/ 0 w 969"/>
                <a:gd name="T79" fmla="*/ 1 h 1556"/>
                <a:gd name="T80" fmla="*/ 0 w 969"/>
                <a:gd name="T81" fmla="*/ 1 h 1556"/>
                <a:gd name="T82" fmla="*/ 0 w 969"/>
                <a:gd name="T83" fmla="*/ 1 h 1556"/>
                <a:gd name="T84" fmla="*/ 0 w 969"/>
                <a:gd name="T85" fmla="*/ 1 h 1556"/>
                <a:gd name="T86" fmla="*/ 0 w 969"/>
                <a:gd name="T87" fmla="*/ 1 h 1556"/>
                <a:gd name="T88" fmla="*/ 0 w 969"/>
                <a:gd name="T89" fmla="*/ 1 h 1556"/>
                <a:gd name="T90" fmla="*/ 0 w 969"/>
                <a:gd name="T91" fmla="*/ 1 h 1556"/>
                <a:gd name="T92" fmla="*/ 0 w 969"/>
                <a:gd name="T93" fmla="*/ 1 h 1556"/>
                <a:gd name="T94" fmla="*/ 0 w 969"/>
                <a:gd name="T95" fmla="*/ 1 h 1556"/>
                <a:gd name="T96" fmla="*/ 0 w 969"/>
                <a:gd name="T97" fmla="*/ 1 h 1556"/>
                <a:gd name="T98" fmla="*/ 0 w 969"/>
                <a:gd name="T99" fmla="*/ 1 h 1556"/>
                <a:gd name="T100" fmla="*/ 0 w 969"/>
                <a:gd name="T101" fmla="*/ 1 h 1556"/>
                <a:gd name="T102" fmla="*/ 0 w 969"/>
                <a:gd name="T103" fmla="*/ 1 h 1556"/>
                <a:gd name="T104" fmla="*/ 0 w 969"/>
                <a:gd name="T105" fmla="*/ 1 h 1556"/>
                <a:gd name="T106" fmla="*/ 0 w 969"/>
                <a:gd name="T107" fmla="*/ 1 h 1556"/>
                <a:gd name="T108" fmla="*/ 0 w 969"/>
                <a:gd name="T109" fmla="*/ 1 h 1556"/>
                <a:gd name="T110" fmla="*/ 0 w 969"/>
                <a:gd name="T111" fmla="*/ 1 h 1556"/>
                <a:gd name="T112" fmla="*/ 0 w 969"/>
                <a:gd name="T113" fmla="*/ 1 h 1556"/>
                <a:gd name="T114" fmla="*/ 0 w 969"/>
                <a:gd name="T115" fmla="*/ 1 h 1556"/>
                <a:gd name="T116" fmla="*/ 0 w 969"/>
                <a:gd name="T117" fmla="*/ 1 h 1556"/>
                <a:gd name="T118" fmla="*/ 0 w 969"/>
                <a:gd name="T119" fmla="*/ 1 h 1556"/>
                <a:gd name="T120" fmla="*/ 0 w 969"/>
                <a:gd name="T121" fmla="*/ 1 h 1556"/>
                <a:gd name="T122" fmla="*/ 0 w 969"/>
                <a:gd name="T123" fmla="*/ 1 h 15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9"/>
                <a:gd name="T187" fmla="*/ 0 h 1556"/>
                <a:gd name="T188" fmla="*/ 969 w 969"/>
                <a:gd name="T189" fmla="*/ 1556 h 15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9" h="1556">
                  <a:moveTo>
                    <a:pt x="17" y="1462"/>
                  </a:moveTo>
                  <a:lnTo>
                    <a:pt x="0" y="1488"/>
                  </a:lnTo>
                  <a:lnTo>
                    <a:pt x="52" y="1524"/>
                  </a:lnTo>
                  <a:lnTo>
                    <a:pt x="56" y="1524"/>
                  </a:lnTo>
                  <a:lnTo>
                    <a:pt x="61" y="1526"/>
                  </a:lnTo>
                  <a:lnTo>
                    <a:pt x="66" y="1524"/>
                  </a:lnTo>
                  <a:lnTo>
                    <a:pt x="70" y="1524"/>
                  </a:lnTo>
                  <a:lnTo>
                    <a:pt x="148" y="1474"/>
                  </a:lnTo>
                  <a:lnTo>
                    <a:pt x="139" y="1460"/>
                  </a:lnTo>
                  <a:lnTo>
                    <a:pt x="134" y="1474"/>
                  </a:lnTo>
                  <a:lnTo>
                    <a:pt x="139" y="1476"/>
                  </a:lnTo>
                  <a:lnTo>
                    <a:pt x="144" y="1474"/>
                  </a:lnTo>
                  <a:lnTo>
                    <a:pt x="130" y="1472"/>
                  </a:lnTo>
                  <a:lnTo>
                    <a:pt x="221" y="1538"/>
                  </a:lnTo>
                  <a:lnTo>
                    <a:pt x="224" y="1540"/>
                  </a:lnTo>
                  <a:lnTo>
                    <a:pt x="230" y="1542"/>
                  </a:lnTo>
                  <a:lnTo>
                    <a:pt x="235" y="1540"/>
                  </a:lnTo>
                  <a:lnTo>
                    <a:pt x="240" y="1536"/>
                  </a:lnTo>
                  <a:lnTo>
                    <a:pt x="244" y="1533"/>
                  </a:lnTo>
                  <a:lnTo>
                    <a:pt x="282" y="1455"/>
                  </a:lnTo>
                  <a:lnTo>
                    <a:pt x="268" y="1448"/>
                  </a:lnTo>
                  <a:lnTo>
                    <a:pt x="268" y="1464"/>
                  </a:lnTo>
                  <a:lnTo>
                    <a:pt x="273" y="1462"/>
                  </a:lnTo>
                  <a:lnTo>
                    <a:pt x="278" y="1458"/>
                  </a:lnTo>
                  <a:lnTo>
                    <a:pt x="266" y="1464"/>
                  </a:lnTo>
                  <a:lnTo>
                    <a:pt x="348" y="1476"/>
                  </a:lnTo>
                  <a:lnTo>
                    <a:pt x="350" y="1460"/>
                  </a:lnTo>
                  <a:lnTo>
                    <a:pt x="341" y="1474"/>
                  </a:lnTo>
                  <a:lnTo>
                    <a:pt x="419" y="1524"/>
                  </a:lnTo>
                  <a:lnTo>
                    <a:pt x="423" y="1524"/>
                  </a:lnTo>
                  <a:lnTo>
                    <a:pt x="428" y="1526"/>
                  </a:lnTo>
                  <a:lnTo>
                    <a:pt x="433" y="1526"/>
                  </a:lnTo>
                  <a:lnTo>
                    <a:pt x="524" y="1500"/>
                  </a:lnTo>
                  <a:lnTo>
                    <a:pt x="518" y="1484"/>
                  </a:lnTo>
                  <a:lnTo>
                    <a:pt x="518" y="1500"/>
                  </a:lnTo>
                  <a:lnTo>
                    <a:pt x="513" y="1500"/>
                  </a:lnTo>
                  <a:lnTo>
                    <a:pt x="593" y="1526"/>
                  </a:lnTo>
                  <a:lnTo>
                    <a:pt x="673" y="1556"/>
                  </a:lnTo>
                  <a:lnTo>
                    <a:pt x="678" y="1556"/>
                  </a:lnTo>
                  <a:lnTo>
                    <a:pt x="680" y="1556"/>
                  </a:lnTo>
                  <a:lnTo>
                    <a:pt x="784" y="1542"/>
                  </a:lnTo>
                  <a:lnTo>
                    <a:pt x="788" y="1540"/>
                  </a:lnTo>
                  <a:lnTo>
                    <a:pt x="793" y="1538"/>
                  </a:lnTo>
                  <a:lnTo>
                    <a:pt x="873" y="1472"/>
                  </a:lnTo>
                  <a:lnTo>
                    <a:pt x="873" y="1471"/>
                  </a:lnTo>
                  <a:lnTo>
                    <a:pt x="877" y="1465"/>
                  </a:lnTo>
                  <a:lnTo>
                    <a:pt x="878" y="1460"/>
                  </a:lnTo>
                  <a:lnTo>
                    <a:pt x="877" y="1455"/>
                  </a:lnTo>
                  <a:lnTo>
                    <a:pt x="873" y="1450"/>
                  </a:lnTo>
                  <a:lnTo>
                    <a:pt x="868" y="1446"/>
                  </a:lnTo>
                  <a:lnTo>
                    <a:pt x="774" y="1419"/>
                  </a:lnTo>
                  <a:lnTo>
                    <a:pt x="769" y="1432"/>
                  </a:lnTo>
                  <a:lnTo>
                    <a:pt x="779" y="1443"/>
                  </a:lnTo>
                  <a:lnTo>
                    <a:pt x="783" y="1438"/>
                  </a:lnTo>
                  <a:lnTo>
                    <a:pt x="784" y="1432"/>
                  </a:lnTo>
                  <a:lnTo>
                    <a:pt x="783" y="1427"/>
                  </a:lnTo>
                  <a:lnTo>
                    <a:pt x="779" y="1422"/>
                  </a:lnTo>
                  <a:lnTo>
                    <a:pt x="774" y="1419"/>
                  </a:lnTo>
                  <a:lnTo>
                    <a:pt x="779" y="1445"/>
                  </a:lnTo>
                  <a:lnTo>
                    <a:pt x="844" y="1382"/>
                  </a:lnTo>
                  <a:lnTo>
                    <a:pt x="833" y="1370"/>
                  </a:lnTo>
                  <a:lnTo>
                    <a:pt x="842" y="1384"/>
                  </a:lnTo>
                  <a:lnTo>
                    <a:pt x="908" y="1344"/>
                  </a:lnTo>
                  <a:lnTo>
                    <a:pt x="910" y="1340"/>
                  </a:lnTo>
                  <a:lnTo>
                    <a:pt x="911" y="1340"/>
                  </a:lnTo>
                  <a:lnTo>
                    <a:pt x="965" y="1276"/>
                  </a:lnTo>
                  <a:lnTo>
                    <a:pt x="967" y="1271"/>
                  </a:lnTo>
                  <a:lnTo>
                    <a:pt x="969" y="1266"/>
                  </a:lnTo>
                  <a:lnTo>
                    <a:pt x="969" y="1261"/>
                  </a:lnTo>
                  <a:lnTo>
                    <a:pt x="943" y="1195"/>
                  </a:lnTo>
                  <a:lnTo>
                    <a:pt x="941" y="1195"/>
                  </a:lnTo>
                  <a:lnTo>
                    <a:pt x="938" y="1190"/>
                  </a:lnTo>
                  <a:lnTo>
                    <a:pt x="885" y="1141"/>
                  </a:lnTo>
                  <a:lnTo>
                    <a:pt x="880" y="1138"/>
                  </a:lnTo>
                  <a:lnTo>
                    <a:pt x="875" y="1136"/>
                  </a:lnTo>
                  <a:lnTo>
                    <a:pt x="821" y="1136"/>
                  </a:lnTo>
                  <a:lnTo>
                    <a:pt x="816" y="1138"/>
                  </a:lnTo>
                  <a:lnTo>
                    <a:pt x="812" y="1139"/>
                  </a:lnTo>
                  <a:lnTo>
                    <a:pt x="774" y="1165"/>
                  </a:lnTo>
                  <a:lnTo>
                    <a:pt x="783" y="1177"/>
                  </a:lnTo>
                  <a:lnTo>
                    <a:pt x="788" y="1164"/>
                  </a:lnTo>
                  <a:lnTo>
                    <a:pt x="783" y="1162"/>
                  </a:lnTo>
                  <a:lnTo>
                    <a:pt x="778" y="1164"/>
                  </a:lnTo>
                  <a:lnTo>
                    <a:pt x="793" y="1167"/>
                  </a:lnTo>
                  <a:lnTo>
                    <a:pt x="764" y="1141"/>
                  </a:lnTo>
                  <a:lnTo>
                    <a:pt x="753" y="1151"/>
                  </a:lnTo>
                  <a:lnTo>
                    <a:pt x="764" y="1162"/>
                  </a:lnTo>
                  <a:lnTo>
                    <a:pt x="767" y="1157"/>
                  </a:lnTo>
                  <a:lnTo>
                    <a:pt x="769" y="1151"/>
                  </a:lnTo>
                  <a:lnTo>
                    <a:pt x="767" y="1146"/>
                  </a:lnTo>
                  <a:lnTo>
                    <a:pt x="764" y="1141"/>
                  </a:lnTo>
                  <a:lnTo>
                    <a:pt x="762" y="1165"/>
                  </a:lnTo>
                  <a:lnTo>
                    <a:pt x="819" y="1127"/>
                  </a:lnTo>
                  <a:lnTo>
                    <a:pt x="821" y="1124"/>
                  </a:lnTo>
                  <a:lnTo>
                    <a:pt x="824" y="1118"/>
                  </a:lnTo>
                  <a:lnTo>
                    <a:pt x="826" y="1113"/>
                  </a:lnTo>
                  <a:lnTo>
                    <a:pt x="826" y="1110"/>
                  </a:lnTo>
                  <a:lnTo>
                    <a:pt x="811" y="1044"/>
                  </a:lnTo>
                  <a:lnTo>
                    <a:pt x="798" y="994"/>
                  </a:lnTo>
                  <a:lnTo>
                    <a:pt x="783" y="997"/>
                  </a:lnTo>
                  <a:lnTo>
                    <a:pt x="798" y="995"/>
                  </a:lnTo>
                  <a:lnTo>
                    <a:pt x="784" y="853"/>
                  </a:lnTo>
                  <a:lnTo>
                    <a:pt x="783" y="850"/>
                  </a:lnTo>
                  <a:lnTo>
                    <a:pt x="779" y="844"/>
                  </a:lnTo>
                  <a:lnTo>
                    <a:pt x="779" y="843"/>
                  </a:lnTo>
                  <a:lnTo>
                    <a:pt x="711" y="791"/>
                  </a:lnTo>
                  <a:lnTo>
                    <a:pt x="701" y="803"/>
                  </a:lnTo>
                  <a:lnTo>
                    <a:pt x="715" y="798"/>
                  </a:lnTo>
                  <a:lnTo>
                    <a:pt x="711" y="792"/>
                  </a:lnTo>
                  <a:lnTo>
                    <a:pt x="717" y="801"/>
                  </a:lnTo>
                  <a:lnTo>
                    <a:pt x="708" y="723"/>
                  </a:lnTo>
                  <a:lnTo>
                    <a:pt x="692" y="725"/>
                  </a:lnTo>
                  <a:lnTo>
                    <a:pt x="708" y="725"/>
                  </a:lnTo>
                  <a:lnTo>
                    <a:pt x="708" y="636"/>
                  </a:lnTo>
                  <a:lnTo>
                    <a:pt x="708" y="633"/>
                  </a:lnTo>
                  <a:lnTo>
                    <a:pt x="694" y="567"/>
                  </a:lnTo>
                  <a:lnTo>
                    <a:pt x="692" y="565"/>
                  </a:lnTo>
                  <a:lnTo>
                    <a:pt x="689" y="560"/>
                  </a:lnTo>
                  <a:lnTo>
                    <a:pt x="689" y="558"/>
                  </a:lnTo>
                  <a:lnTo>
                    <a:pt x="623" y="503"/>
                  </a:lnTo>
                  <a:lnTo>
                    <a:pt x="618" y="501"/>
                  </a:lnTo>
                  <a:lnTo>
                    <a:pt x="614" y="499"/>
                  </a:lnTo>
                  <a:lnTo>
                    <a:pt x="548" y="491"/>
                  </a:lnTo>
                  <a:lnTo>
                    <a:pt x="546" y="506"/>
                  </a:lnTo>
                  <a:lnTo>
                    <a:pt x="557" y="517"/>
                  </a:lnTo>
                  <a:lnTo>
                    <a:pt x="560" y="511"/>
                  </a:lnTo>
                  <a:lnTo>
                    <a:pt x="562" y="506"/>
                  </a:lnTo>
                  <a:lnTo>
                    <a:pt x="560" y="501"/>
                  </a:lnTo>
                  <a:lnTo>
                    <a:pt x="557" y="496"/>
                  </a:lnTo>
                  <a:lnTo>
                    <a:pt x="551" y="492"/>
                  </a:lnTo>
                  <a:lnTo>
                    <a:pt x="555" y="520"/>
                  </a:lnTo>
                  <a:lnTo>
                    <a:pt x="621" y="480"/>
                  </a:lnTo>
                  <a:lnTo>
                    <a:pt x="623" y="477"/>
                  </a:lnTo>
                  <a:lnTo>
                    <a:pt x="624" y="478"/>
                  </a:lnTo>
                  <a:lnTo>
                    <a:pt x="675" y="426"/>
                  </a:lnTo>
                  <a:lnTo>
                    <a:pt x="675" y="425"/>
                  </a:lnTo>
                  <a:lnTo>
                    <a:pt x="765" y="310"/>
                  </a:lnTo>
                  <a:lnTo>
                    <a:pt x="767" y="305"/>
                  </a:lnTo>
                  <a:lnTo>
                    <a:pt x="769" y="303"/>
                  </a:lnTo>
                  <a:lnTo>
                    <a:pt x="784" y="237"/>
                  </a:lnTo>
                  <a:lnTo>
                    <a:pt x="784" y="234"/>
                  </a:lnTo>
                  <a:lnTo>
                    <a:pt x="783" y="229"/>
                  </a:lnTo>
                  <a:lnTo>
                    <a:pt x="779" y="224"/>
                  </a:lnTo>
                  <a:lnTo>
                    <a:pt x="774" y="220"/>
                  </a:lnTo>
                  <a:lnTo>
                    <a:pt x="772" y="220"/>
                  </a:lnTo>
                  <a:lnTo>
                    <a:pt x="626" y="196"/>
                  </a:lnTo>
                  <a:lnTo>
                    <a:pt x="550" y="182"/>
                  </a:lnTo>
                  <a:lnTo>
                    <a:pt x="546" y="196"/>
                  </a:lnTo>
                  <a:lnTo>
                    <a:pt x="560" y="201"/>
                  </a:lnTo>
                  <a:lnTo>
                    <a:pt x="562" y="196"/>
                  </a:lnTo>
                  <a:lnTo>
                    <a:pt x="560" y="191"/>
                  </a:lnTo>
                  <a:lnTo>
                    <a:pt x="557" y="185"/>
                  </a:lnTo>
                  <a:lnTo>
                    <a:pt x="551" y="182"/>
                  </a:lnTo>
                  <a:lnTo>
                    <a:pt x="558" y="206"/>
                  </a:lnTo>
                  <a:lnTo>
                    <a:pt x="611" y="140"/>
                  </a:lnTo>
                  <a:lnTo>
                    <a:pt x="598" y="130"/>
                  </a:lnTo>
                  <a:lnTo>
                    <a:pt x="605" y="145"/>
                  </a:lnTo>
                  <a:lnTo>
                    <a:pt x="699" y="106"/>
                  </a:lnTo>
                  <a:lnTo>
                    <a:pt x="703" y="100"/>
                  </a:lnTo>
                  <a:lnTo>
                    <a:pt x="706" y="95"/>
                  </a:lnTo>
                  <a:lnTo>
                    <a:pt x="708" y="90"/>
                  </a:lnTo>
                  <a:lnTo>
                    <a:pt x="708" y="52"/>
                  </a:lnTo>
                  <a:lnTo>
                    <a:pt x="706" y="47"/>
                  </a:lnTo>
                  <a:lnTo>
                    <a:pt x="703" y="41"/>
                  </a:lnTo>
                  <a:lnTo>
                    <a:pt x="698" y="38"/>
                  </a:lnTo>
                  <a:lnTo>
                    <a:pt x="694" y="36"/>
                  </a:lnTo>
                  <a:lnTo>
                    <a:pt x="600" y="24"/>
                  </a:lnTo>
                  <a:lnTo>
                    <a:pt x="598" y="40"/>
                  </a:lnTo>
                  <a:lnTo>
                    <a:pt x="604" y="26"/>
                  </a:lnTo>
                  <a:lnTo>
                    <a:pt x="524" y="1"/>
                  </a:lnTo>
                  <a:lnTo>
                    <a:pt x="518" y="0"/>
                  </a:lnTo>
                  <a:lnTo>
                    <a:pt x="513" y="1"/>
                  </a:lnTo>
                  <a:lnTo>
                    <a:pt x="508" y="5"/>
                  </a:lnTo>
                  <a:lnTo>
                    <a:pt x="506" y="7"/>
                  </a:lnTo>
                  <a:lnTo>
                    <a:pt x="454" y="73"/>
                  </a:lnTo>
                  <a:lnTo>
                    <a:pt x="466" y="81"/>
                  </a:lnTo>
                  <a:lnTo>
                    <a:pt x="457" y="69"/>
                  </a:lnTo>
                  <a:lnTo>
                    <a:pt x="391" y="118"/>
                  </a:lnTo>
                  <a:lnTo>
                    <a:pt x="390" y="119"/>
                  </a:lnTo>
                  <a:lnTo>
                    <a:pt x="386" y="123"/>
                  </a:lnTo>
                  <a:lnTo>
                    <a:pt x="362" y="175"/>
                  </a:lnTo>
                  <a:lnTo>
                    <a:pt x="376" y="182"/>
                  </a:lnTo>
                  <a:lnTo>
                    <a:pt x="381" y="168"/>
                  </a:lnTo>
                  <a:lnTo>
                    <a:pt x="376" y="166"/>
                  </a:lnTo>
                  <a:lnTo>
                    <a:pt x="371" y="168"/>
                  </a:lnTo>
                  <a:lnTo>
                    <a:pt x="365" y="171"/>
                  </a:lnTo>
                  <a:lnTo>
                    <a:pt x="386" y="171"/>
                  </a:lnTo>
                  <a:lnTo>
                    <a:pt x="344" y="135"/>
                  </a:lnTo>
                  <a:lnTo>
                    <a:pt x="339" y="132"/>
                  </a:lnTo>
                  <a:lnTo>
                    <a:pt x="334" y="130"/>
                  </a:lnTo>
                  <a:lnTo>
                    <a:pt x="329" y="132"/>
                  </a:lnTo>
                  <a:lnTo>
                    <a:pt x="292" y="145"/>
                  </a:lnTo>
                  <a:lnTo>
                    <a:pt x="287" y="149"/>
                  </a:lnTo>
                  <a:lnTo>
                    <a:pt x="284" y="154"/>
                  </a:lnTo>
                  <a:lnTo>
                    <a:pt x="282" y="159"/>
                  </a:lnTo>
                  <a:lnTo>
                    <a:pt x="284" y="165"/>
                  </a:lnTo>
                  <a:lnTo>
                    <a:pt x="284" y="166"/>
                  </a:lnTo>
                  <a:lnTo>
                    <a:pt x="310" y="217"/>
                  </a:lnTo>
                  <a:lnTo>
                    <a:pt x="313" y="220"/>
                  </a:lnTo>
                  <a:lnTo>
                    <a:pt x="318" y="224"/>
                  </a:lnTo>
                  <a:lnTo>
                    <a:pt x="318" y="225"/>
                  </a:lnTo>
                  <a:lnTo>
                    <a:pt x="386" y="250"/>
                  </a:lnTo>
                  <a:lnTo>
                    <a:pt x="391" y="234"/>
                  </a:lnTo>
                  <a:lnTo>
                    <a:pt x="377" y="229"/>
                  </a:lnTo>
                  <a:lnTo>
                    <a:pt x="376" y="234"/>
                  </a:lnTo>
                  <a:lnTo>
                    <a:pt x="377" y="239"/>
                  </a:lnTo>
                  <a:lnTo>
                    <a:pt x="381" y="244"/>
                  </a:lnTo>
                  <a:lnTo>
                    <a:pt x="386" y="248"/>
                  </a:lnTo>
                  <a:lnTo>
                    <a:pt x="381" y="224"/>
                  </a:lnTo>
                  <a:lnTo>
                    <a:pt x="313" y="302"/>
                  </a:lnTo>
                  <a:lnTo>
                    <a:pt x="310" y="305"/>
                  </a:lnTo>
                  <a:lnTo>
                    <a:pt x="284" y="355"/>
                  </a:lnTo>
                  <a:lnTo>
                    <a:pt x="284" y="357"/>
                  </a:lnTo>
                  <a:lnTo>
                    <a:pt x="282" y="362"/>
                  </a:lnTo>
                  <a:lnTo>
                    <a:pt x="284" y="367"/>
                  </a:lnTo>
                  <a:lnTo>
                    <a:pt x="287" y="373"/>
                  </a:lnTo>
                  <a:lnTo>
                    <a:pt x="292" y="376"/>
                  </a:lnTo>
                  <a:lnTo>
                    <a:pt x="297" y="378"/>
                  </a:lnTo>
                  <a:lnTo>
                    <a:pt x="301" y="378"/>
                  </a:lnTo>
                  <a:lnTo>
                    <a:pt x="379" y="364"/>
                  </a:lnTo>
                  <a:lnTo>
                    <a:pt x="376" y="348"/>
                  </a:lnTo>
                  <a:lnTo>
                    <a:pt x="362" y="343"/>
                  </a:lnTo>
                  <a:lnTo>
                    <a:pt x="360" y="348"/>
                  </a:lnTo>
                  <a:lnTo>
                    <a:pt x="362" y="354"/>
                  </a:lnTo>
                  <a:lnTo>
                    <a:pt x="365" y="359"/>
                  </a:lnTo>
                  <a:lnTo>
                    <a:pt x="371" y="362"/>
                  </a:lnTo>
                  <a:lnTo>
                    <a:pt x="376" y="364"/>
                  </a:lnTo>
                  <a:lnTo>
                    <a:pt x="362" y="341"/>
                  </a:lnTo>
                  <a:lnTo>
                    <a:pt x="320" y="421"/>
                  </a:lnTo>
                  <a:lnTo>
                    <a:pt x="334" y="428"/>
                  </a:lnTo>
                  <a:lnTo>
                    <a:pt x="324" y="418"/>
                  </a:lnTo>
                  <a:lnTo>
                    <a:pt x="327" y="414"/>
                  </a:lnTo>
                  <a:lnTo>
                    <a:pt x="252" y="452"/>
                  </a:lnTo>
                  <a:lnTo>
                    <a:pt x="249" y="456"/>
                  </a:lnTo>
                  <a:lnTo>
                    <a:pt x="245" y="461"/>
                  </a:lnTo>
                  <a:lnTo>
                    <a:pt x="244" y="466"/>
                  </a:lnTo>
                  <a:lnTo>
                    <a:pt x="245" y="472"/>
                  </a:lnTo>
                  <a:lnTo>
                    <a:pt x="249" y="477"/>
                  </a:lnTo>
                  <a:lnTo>
                    <a:pt x="254" y="480"/>
                  </a:lnTo>
                  <a:lnTo>
                    <a:pt x="256" y="482"/>
                  </a:lnTo>
                  <a:lnTo>
                    <a:pt x="308" y="494"/>
                  </a:lnTo>
                  <a:lnTo>
                    <a:pt x="311" y="478"/>
                  </a:lnTo>
                  <a:lnTo>
                    <a:pt x="296" y="478"/>
                  </a:lnTo>
                  <a:lnTo>
                    <a:pt x="297" y="484"/>
                  </a:lnTo>
                  <a:lnTo>
                    <a:pt x="301" y="489"/>
                  </a:lnTo>
                  <a:lnTo>
                    <a:pt x="306" y="492"/>
                  </a:lnTo>
                  <a:lnTo>
                    <a:pt x="297" y="475"/>
                  </a:lnTo>
                  <a:lnTo>
                    <a:pt x="284" y="541"/>
                  </a:lnTo>
                  <a:lnTo>
                    <a:pt x="282" y="544"/>
                  </a:lnTo>
                  <a:lnTo>
                    <a:pt x="284" y="550"/>
                  </a:lnTo>
                  <a:lnTo>
                    <a:pt x="287" y="555"/>
                  </a:lnTo>
                  <a:lnTo>
                    <a:pt x="292" y="558"/>
                  </a:lnTo>
                  <a:lnTo>
                    <a:pt x="297" y="560"/>
                  </a:lnTo>
                  <a:lnTo>
                    <a:pt x="303" y="558"/>
                  </a:lnTo>
                  <a:lnTo>
                    <a:pt x="308" y="555"/>
                  </a:lnTo>
                  <a:lnTo>
                    <a:pt x="310" y="557"/>
                  </a:lnTo>
                  <a:lnTo>
                    <a:pt x="374" y="491"/>
                  </a:lnTo>
                  <a:lnTo>
                    <a:pt x="362" y="478"/>
                  </a:lnTo>
                  <a:lnTo>
                    <a:pt x="348" y="484"/>
                  </a:lnTo>
                  <a:lnTo>
                    <a:pt x="351" y="489"/>
                  </a:lnTo>
                  <a:lnTo>
                    <a:pt x="357" y="492"/>
                  </a:lnTo>
                  <a:lnTo>
                    <a:pt x="362" y="494"/>
                  </a:lnTo>
                  <a:lnTo>
                    <a:pt x="367" y="492"/>
                  </a:lnTo>
                  <a:lnTo>
                    <a:pt x="372" y="489"/>
                  </a:lnTo>
                  <a:lnTo>
                    <a:pt x="348" y="485"/>
                  </a:lnTo>
                  <a:lnTo>
                    <a:pt x="377" y="563"/>
                  </a:lnTo>
                  <a:lnTo>
                    <a:pt x="391" y="557"/>
                  </a:lnTo>
                  <a:lnTo>
                    <a:pt x="377" y="551"/>
                  </a:lnTo>
                  <a:lnTo>
                    <a:pt x="376" y="557"/>
                  </a:lnTo>
                  <a:lnTo>
                    <a:pt x="379" y="548"/>
                  </a:lnTo>
                  <a:lnTo>
                    <a:pt x="311" y="636"/>
                  </a:lnTo>
                  <a:lnTo>
                    <a:pt x="310" y="640"/>
                  </a:lnTo>
                  <a:lnTo>
                    <a:pt x="308" y="645"/>
                  </a:lnTo>
                  <a:lnTo>
                    <a:pt x="310" y="648"/>
                  </a:lnTo>
                  <a:lnTo>
                    <a:pt x="320" y="714"/>
                  </a:lnTo>
                  <a:lnTo>
                    <a:pt x="320" y="716"/>
                  </a:lnTo>
                  <a:lnTo>
                    <a:pt x="324" y="721"/>
                  </a:lnTo>
                  <a:lnTo>
                    <a:pt x="329" y="725"/>
                  </a:lnTo>
                  <a:lnTo>
                    <a:pt x="334" y="726"/>
                  </a:lnTo>
                  <a:lnTo>
                    <a:pt x="336" y="726"/>
                  </a:lnTo>
                  <a:lnTo>
                    <a:pt x="510" y="713"/>
                  </a:lnTo>
                  <a:lnTo>
                    <a:pt x="508" y="697"/>
                  </a:lnTo>
                  <a:lnTo>
                    <a:pt x="494" y="692"/>
                  </a:lnTo>
                  <a:lnTo>
                    <a:pt x="492" y="697"/>
                  </a:lnTo>
                  <a:lnTo>
                    <a:pt x="494" y="702"/>
                  </a:lnTo>
                  <a:lnTo>
                    <a:pt x="497" y="707"/>
                  </a:lnTo>
                  <a:lnTo>
                    <a:pt x="503" y="711"/>
                  </a:lnTo>
                  <a:lnTo>
                    <a:pt x="508" y="713"/>
                  </a:lnTo>
                  <a:lnTo>
                    <a:pt x="497" y="687"/>
                  </a:lnTo>
                  <a:lnTo>
                    <a:pt x="442" y="753"/>
                  </a:lnTo>
                  <a:lnTo>
                    <a:pt x="438" y="758"/>
                  </a:lnTo>
                  <a:lnTo>
                    <a:pt x="437" y="763"/>
                  </a:lnTo>
                  <a:lnTo>
                    <a:pt x="438" y="768"/>
                  </a:lnTo>
                  <a:lnTo>
                    <a:pt x="438" y="770"/>
                  </a:lnTo>
                  <a:lnTo>
                    <a:pt x="468" y="832"/>
                  </a:lnTo>
                  <a:lnTo>
                    <a:pt x="471" y="836"/>
                  </a:lnTo>
                  <a:lnTo>
                    <a:pt x="477" y="839"/>
                  </a:lnTo>
                  <a:lnTo>
                    <a:pt x="478" y="841"/>
                  </a:lnTo>
                  <a:lnTo>
                    <a:pt x="529" y="857"/>
                  </a:lnTo>
                  <a:lnTo>
                    <a:pt x="532" y="841"/>
                  </a:lnTo>
                  <a:lnTo>
                    <a:pt x="518" y="836"/>
                  </a:lnTo>
                  <a:lnTo>
                    <a:pt x="517" y="841"/>
                  </a:lnTo>
                  <a:lnTo>
                    <a:pt x="518" y="846"/>
                  </a:lnTo>
                  <a:lnTo>
                    <a:pt x="522" y="851"/>
                  </a:lnTo>
                  <a:lnTo>
                    <a:pt x="527" y="855"/>
                  </a:lnTo>
                  <a:lnTo>
                    <a:pt x="520" y="832"/>
                  </a:lnTo>
                  <a:lnTo>
                    <a:pt x="470" y="895"/>
                  </a:lnTo>
                  <a:lnTo>
                    <a:pt x="468" y="898"/>
                  </a:lnTo>
                  <a:lnTo>
                    <a:pt x="438" y="980"/>
                  </a:lnTo>
                  <a:lnTo>
                    <a:pt x="452" y="985"/>
                  </a:lnTo>
                  <a:lnTo>
                    <a:pt x="452" y="969"/>
                  </a:lnTo>
                  <a:lnTo>
                    <a:pt x="447" y="971"/>
                  </a:lnTo>
                  <a:lnTo>
                    <a:pt x="442" y="975"/>
                  </a:lnTo>
                  <a:lnTo>
                    <a:pt x="438" y="980"/>
                  </a:lnTo>
                  <a:lnTo>
                    <a:pt x="452" y="969"/>
                  </a:lnTo>
                  <a:lnTo>
                    <a:pt x="391" y="969"/>
                  </a:lnTo>
                  <a:lnTo>
                    <a:pt x="391" y="985"/>
                  </a:lnTo>
                  <a:lnTo>
                    <a:pt x="398" y="971"/>
                  </a:lnTo>
                  <a:lnTo>
                    <a:pt x="304" y="928"/>
                  </a:lnTo>
                  <a:lnTo>
                    <a:pt x="303" y="928"/>
                  </a:lnTo>
                  <a:lnTo>
                    <a:pt x="297" y="926"/>
                  </a:lnTo>
                  <a:lnTo>
                    <a:pt x="292" y="928"/>
                  </a:lnTo>
                  <a:lnTo>
                    <a:pt x="287" y="931"/>
                  </a:lnTo>
                  <a:lnTo>
                    <a:pt x="284" y="936"/>
                  </a:lnTo>
                  <a:lnTo>
                    <a:pt x="282" y="942"/>
                  </a:lnTo>
                  <a:lnTo>
                    <a:pt x="282" y="985"/>
                  </a:lnTo>
                  <a:lnTo>
                    <a:pt x="297" y="985"/>
                  </a:lnTo>
                  <a:lnTo>
                    <a:pt x="287" y="975"/>
                  </a:lnTo>
                  <a:lnTo>
                    <a:pt x="284" y="980"/>
                  </a:lnTo>
                  <a:lnTo>
                    <a:pt x="287" y="975"/>
                  </a:lnTo>
                  <a:lnTo>
                    <a:pt x="235" y="1023"/>
                  </a:lnTo>
                  <a:lnTo>
                    <a:pt x="231" y="1028"/>
                  </a:lnTo>
                  <a:lnTo>
                    <a:pt x="230" y="1033"/>
                  </a:lnTo>
                  <a:lnTo>
                    <a:pt x="231" y="1039"/>
                  </a:lnTo>
                  <a:lnTo>
                    <a:pt x="235" y="1044"/>
                  </a:lnTo>
                  <a:lnTo>
                    <a:pt x="240" y="1047"/>
                  </a:lnTo>
                  <a:lnTo>
                    <a:pt x="242" y="1049"/>
                  </a:lnTo>
                  <a:lnTo>
                    <a:pt x="308" y="1063"/>
                  </a:lnTo>
                  <a:lnTo>
                    <a:pt x="311" y="1047"/>
                  </a:lnTo>
                  <a:lnTo>
                    <a:pt x="296" y="1047"/>
                  </a:lnTo>
                  <a:lnTo>
                    <a:pt x="297" y="1053"/>
                  </a:lnTo>
                  <a:lnTo>
                    <a:pt x="301" y="1058"/>
                  </a:lnTo>
                  <a:lnTo>
                    <a:pt x="306" y="1061"/>
                  </a:lnTo>
                  <a:lnTo>
                    <a:pt x="297" y="1042"/>
                  </a:lnTo>
                  <a:lnTo>
                    <a:pt x="268" y="1132"/>
                  </a:lnTo>
                  <a:lnTo>
                    <a:pt x="282" y="1138"/>
                  </a:lnTo>
                  <a:lnTo>
                    <a:pt x="277" y="1124"/>
                  </a:lnTo>
                  <a:lnTo>
                    <a:pt x="271" y="1127"/>
                  </a:lnTo>
                  <a:lnTo>
                    <a:pt x="268" y="1132"/>
                  </a:lnTo>
                  <a:lnTo>
                    <a:pt x="278" y="1124"/>
                  </a:lnTo>
                  <a:lnTo>
                    <a:pt x="148" y="1164"/>
                  </a:lnTo>
                  <a:lnTo>
                    <a:pt x="146" y="1164"/>
                  </a:lnTo>
                  <a:lnTo>
                    <a:pt x="141" y="1167"/>
                  </a:lnTo>
                  <a:lnTo>
                    <a:pt x="137" y="1172"/>
                  </a:lnTo>
                  <a:lnTo>
                    <a:pt x="136" y="1177"/>
                  </a:lnTo>
                  <a:lnTo>
                    <a:pt x="136" y="1229"/>
                  </a:lnTo>
                  <a:lnTo>
                    <a:pt x="137" y="1235"/>
                  </a:lnTo>
                  <a:lnTo>
                    <a:pt x="141" y="1240"/>
                  </a:lnTo>
                  <a:lnTo>
                    <a:pt x="146" y="1243"/>
                  </a:lnTo>
                  <a:lnTo>
                    <a:pt x="150" y="1245"/>
                  </a:lnTo>
                  <a:lnTo>
                    <a:pt x="228" y="1255"/>
                  </a:lnTo>
                  <a:lnTo>
                    <a:pt x="230" y="1240"/>
                  </a:lnTo>
                  <a:lnTo>
                    <a:pt x="223" y="1254"/>
                  </a:lnTo>
                  <a:lnTo>
                    <a:pt x="275" y="1280"/>
                  </a:lnTo>
                  <a:lnTo>
                    <a:pt x="282" y="1266"/>
                  </a:lnTo>
                  <a:lnTo>
                    <a:pt x="271" y="1276"/>
                  </a:lnTo>
                  <a:lnTo>
                    <a:pt x="270" y="1275"/>
                  </a:lnTo>
                  <a:lnTo>
                    <a:pt x="311" y="1339"/>
                  </a:lnTo>
                  <a:lnTo>
                    <a:pt x="313" y="1340"/>
                  </a:lnTo>
                  <a:lnTo>
                    <a:pt x="318" y="1344"/>
                  </a:lnTo>
                  <a:lnTo>
                    <a:pt x="324" y="1346"/>
                  </a:lnTo>
                  <a:lnTo>
                    <a:pt x="329" y="1346"/>
                  </a:lnTo>
                  <a:lnTo>
                    <a:pt x="419" y="1320"/>
                  </a:lnTo>
                  <a:lnTo>
                    <a:pt x="414" y="1304"/>
                  </a:lnTo>
                  <a:lnTo>
                    <a:pt x="400" y="1299"/>
                  </a:lnTo>
                  <a:lnTo>
                    <a:pt x="398" y="1304"/>
                  </a:lnTo>
                  <a:lnTo>
                    <a:pt x="400" y="1309"/>
                  </a:lnTo>
                  <a:lnTo>
                    <a:pt x="404" y="1314"/>
                  </a:lnTo>
                  <a:lnTo>
                    <a:pt x="409" y="1318"/>
                  </a:lnTo>
                  <a:lnTo>
                    <a:pt x="414" y="1320"/>
                  </a:lnTo>
                  <a:lnTo>
                    <a:pt x="404" y="1294"/>
                  </a:lnTo>
                  <a:lnTo>
                    <a:pt x="339" y="1360"/>
                  </a:lnTo>
                  <a:lnTo>
                    <a:pt x="350" y="1370"/>
                  </a:lnTo>
                  <a:lnTo>
                    <a:pt x="350" y="1354"/>
                  </a:lnTo>
                  <a:lnTo>
                    <a:pt x="344" y="1356"/>
                  </a:lnTo>
                  <a:lnTo>
                    <a:pt x="339" y="1360"/>
                  </a:lnTo>
                  <a:lnTo>
                    <a:pt x="355" y="1356"/>
                  </a:lnTo>
                  <a:lnTo>
                    <a:pt x="235" y="1316"/>
                  </a:lnTo>
                  <a:lnTo>
                    <a:pt x="230" y="1314"/>
                  </a:lnTo>
                  <a:lnTo>
                    <a:pt x="224" y="1316"/>
                  </a:lnTo>
                  <a:lnTo>
                    <a:pt x="219" y="1320"/>
                  </a:lnTo>
                  <a:lnTo>
                    <a:pt x="155" y="1386"/>
                  </a:lnTo>
                  <a:lnTo>
                    <a:pt x="165" y="1396"/>
                  </a:lnTo>
                  <a:lnTo>
                    <a:pt x="158" y="1382"/>
                  </a:lnTo>
                  <a:lnTo>
                    <a:pt x="2" y="1460"/>
                  </a:lnTo>
                  <a:lnTo>
                    <a:pt x="16" y="1488"/>
                  </a:lnTo>
                  <a:lnTo>
                    <a:pt x="172" y="1410"/>
                  </a:lnTo>
                  <a:lnTo>
                    <a:pt x="176" y="1406"/>
                  </a:lnTo>
                  <a:lnTo>
                    <a:pt x="177" y="1408"/>
                  </a:lnTo>
                  <a:lnTo>
                    <a:pt x="242" y="1342"/>
                  </a:lnTo>
                  <a:lnTo>
                    <a:pt x="230" y="1346"/>
                  </a:lnTo>
                  <a:lnTo>
                    <a:pt x="235" y="1344"/>
                  </a:lnTo>
                  <a:lnTo>
                    <a:pt x="240" y="1340"/>
                  </a:lnTo>
                  <a:lnTo>
                    <a:pt x="230" y="1330"/>
                  </a:lnTo>
                  <a:lnTo>
                    <a:pt x="224" y="1346"/>
                  </a:lnTo>
                  <a:lnTo>
                    <a:pt x="344" y="1386"/>
                  </a:lnTo>
                  <a:lnTo>
                    <a:pt x="350" y="1386"/>
                  </a:lnTo>
                  <a:lnTo>
                    <a:pt x="355" y="1384"/>
                  </a:lnTo>
                  <a:lnTo>
                    <a:pt x="360" y="1380"/>
                  </a:lnTo>
                  <a:lnTo>
                    <a:pt x="362" y="1382"/>
                  </a:lnTo>
                  <a:lnTo>
                    <a:pt x="426" y="1316"/>
                  </a:lnTo>
                  <a:lnTo>
                    <a:pt x="428" y="1309"/>
                  </a:lnTo>
                  <a:lnTo>
                    <a:pt x="430" y="1304"/>
                  </a:lnTo>
                  <a:lnTo>
                    <a:pt x="428" y="1299"/>
                  </a:lnTo>
                  <a:lnTo>
                    <a:pt x="424" y="1294"/>
                  </a:lnTo>
                  <a:lnTo>
                    <a:pt x="419" y="1290"/>
                  </a:lnTo>
                  <a:lnTo>
                    <a:pt x="414" y="1288"/>
                  </a:lnTo>
                  <a:lnTo>
                    <a:pt x="411" y="1290"/>
                  </a:lnTo>
                  <a:lnTo>
                    <a:pt x="320" y="1316"/>
                  </a:lnTo>
                  <a:lnTo>
                    <a:pt x="334" y="1320"/>
                  </a:lnTo>
                  <a:lnTo>
                    <a:pt x="329" y="1316"/>
                  </a:lnTo>
                  <a:lnTo>
                    <a:pt x="324" y="1314"/>
                  </a:lnTo>
                  <a:lnTo>
                    <a:pt x="324" y="1330"/>
                  </a:lnTo>
                  <a:lnTo>
                    <a:pt x="337" y="1321"/>
                  </a:lnTo>
                  <a:lnTo>
                    <a:pt x="296" y="1257"/>
                  </a:lnTo>
                  <a:lnTo>
                    <a:pt x="292" y="1255"/>
                  </a:lnTo>
                  <a:lnTo>
                    <a:pt x="289" y="1252"/>
                  </a:lnTo>
                  <a:lnTo>
                    <a:pt x="237" y="1226"/>
                  </a:lnTo>
                  <a:lnTo>
                    <a:pt x="235" y="1226"/>
                  </a:lnTo>
                  <a:lnTo>
                    <a:pt x="231" y="1224"/>
                  </a:lnTo>
                  <a:lnTo>
                    <a:pt x="153" y="1214"/>
                  </a:lnTo>
                  <a:lnTo>
                    <a:pt x="167" y="1229"/>
                  </a:lnTo>
                  <a:lnTo>
                    <a:pt x="165" y="1224"/>
                  </a:lnTo>
                  <a:lnTo>
                    <a:pt x="162" y="1219"/>
                  </a:lnTo>
                  <a:lnTo>
                    <a:pt x="157" y="1216"/>
                  </a:lnTo>
                  <a:lnTo>
                    <a:pt x="151" y="1229"/>
                  </a:lnTo>
                  <a:lnTo>
                    <a:pt x="167" y="1229"/>
                  </a:lnTo>
                  <a:lnTo>
                    <a:pt x="167" y="1177"/>
                  </a:lnTo>
                  <a:lnTo>
                    <a:pt x="157" y="1191"/>
                  </a:lnTo>
                  <a:lnTo>
                    <a:pt x="162" y="1188"/>
                  </a:lnTo>
                  <a:lnTo>
                    <a:pt x="165" y="1183"/>
                  </a:lnTo>
                  <a:lnTo>
                    <a:pt x="167" y="1177"/>
                  </a:lnTo>
                  <a:lnTo>
                    <a:pt x="151" y="1177"/>
                  </a:lnTo>
                  <a:lnTo>
                    <a:pt x="157" y="1193"/>
                  </a:lnTo>
                  <a:lnTo>
                    <a:pt x="287" y="1153"/>
                  </a:lnTo>
                  <a:lnTo>
                    <a:pt x="287" y="1151"/>
                  </a:lnTo>
                  <a:lnTo>
                    <a:pt x="292" y="1148"/>
                  </a:lnTo>
                  <a:lnTo>
                    <a:pt x="296" y="1143"/>
                  </a:lnTo>
                  <a:lnTo>
                    <a:pt x="297" y="1143"/>
                  </a:lnTo>
                  <a:lnTo>
                    <a:pt x="327" y="1053"/>
                  </a:lnTo>
                  <a:lnTo>
                    <a:pt x="327" y="1047"/>
                  </a:lnTo>
                  <a:lnTo>
                    <a:pt x="325" y="1042"/>
                  </a:lnTo>
                  <a:lnTo>
                    <a:pt x="322" y="1037"/>
                  </a:lnTo>
                  <a:lnTo>
                    <a:pt x="317" y="1033"/>
                  </a:lnTo>
                  <a:lnTo>
                    <a:pt x="315" y="1033"/>
                  </a:lnTo>
                  <a:lnTo>
                    <a:pt x="249" y="1020"/>
                  </a:lnTo>
                  <a:lnTo>
                    <a:pt x="256" y="1044"/>
                  </a:lnTo>
                  <a:lnTo>
                    <a:pt x="259" y="1039"/>
                  </a:lnTo>
                  <a:lnTo>
                    <a:pt x="261" y="1033"/>
                  </a:lnTo>
                  <a:lnTo>
                    <a:pt x="259" y="1028"/>
                  </a:lnTo>
                  <a:lnTo>
                    <a:pt x="256" y="1023"/>
                  </a:lnTo>
                  <a:lnTo>
                    <a:pt x="250" y="1020"/>
                  </a:lnTo>
                  <a:lnTo>
                    <a:pt x="245" y="1033"/>
                  </a:lnTo>
                  <a:lnTo>
                    <a:pt x="256" y="1046"/>
                  </a:lnTo>
                  <a:lnTo>
                    <a:pt x="308" y="997"/>
                  </a:lnTo>
                  <a:lnTo>
                    <a:pt x="308" y="995"/>
                  </a:lnTo>
                  <a:lnTo>
                    <a:pt x="311" y="990"/>
                  </a:lnTo>
                  <a:lnTo>
                    <a:pt x="313" y="985"/>
                  </a:lnTo>
                  <a:lnTo>
                    <a:pt x="313" y="942"/>
                  </a:lnTo>
                  <a:lnTo>
                    <a:pt x="292" y="955"/>
                  </a:lnTo>
                  <a:lnTo>
                    <a:pt x="297" y="957"/>
                  </a:lnTo>
                  <a:lnTo>
                    <a:pt x="303" y="955"/>
                  </a:lnTo>
                  <a:lnTo>
                    <a:pt x="308" y="952"/>
                  </a:lnTo>
                  <a:lnTo>
                    <a:pt x="311" y="947"/>
                  </a:lnTo>
                  <a:lnTo>
                    <a:pt x="313" y="942"/>
                  </a:lnTo>
                  <a:lnTo>
                    <a:pt x="297" y="942"/>
                  </a:lnTo>
                  <a:lnTo>
                    <a:pt x="290" y="955"/>
                  </a:lnTo>
                  <a:lnTo>
                    <a:pt x="384" y="999"/>
                  </a:lnTo>
                  <a:lnTo>
                    <a:pt x="386" y="999"/>
                  </a:lnTo>
                  <a:lnTo>
                    <a:pt x="391" y="1001"/>
                  </a:lnTo>
                  <a:lnTo>
                    <a:pt x="452" y="1001"/>
                  </a:lnTo>
                  <a:lnTo>
                    <a:pt x="457" y="999"/>
                  </a:lnTo>
                  <a:lnTo>
                    <a:pt x="463" y="995"/>
                  </a:lnTo>
                  <a:lnTo>
                    <a:pt x="466" y="990"/>
                  </a:lnTo>
                  <a:lnTo>
                    <a:pt x="468" y="990"/>
                  </a:lnTo>
                  <a:lnTo>
                    <a:pt x="497" y="909"/>
                  </a:lnTo>
                  <a:lnTo>
                    <a:pt x="482" y="903"/>
                  </a:lnTo>
                  <a:lnTo>
                    <a:pt x="494" y="914"/>
                  </a:lnTo>
                  <a:lnTo>
                    <a:pt x="544" y="851"/>
                  </a:lnTo>
                  <a:lnTo>
                    <a:pt x="546" y="846"/>
                  </a:lnTo>
                  <a:lnTo>
                    <a:pt x="548" y="841"/>
                  </a:lnTo>
                  <a:lnTo>
                    <a:pt x="546" y="836"/>
                  </a:lnTo>
                  <a:lnTo>
                    <a:pt x="543" y="831"/>
                  </a:lnTo>
                  <a:lnTo>
                    <a:pt x="537" y="827"/>
                  </a:lnTo>
                  <a:lnTo>
                    <a:pt x="487" y="811"/>
                  </a:lnTo>
                  <a:lnTo>
                    <a:pt x="492" y="815"/>
                  </a:lnTo>
                  <a:lnTo>
                    <a:pt x="487" y="811"/>
                  </a:lnTo>
                  <a:lnTo>
                    <a:pt x="482" y="825"/>
                  </a:lnTo>
                  <a:lnTo>
                    <a:pt x="496" y="818"/>
                  </a:lnTo>
                  <a:lnTo>
                    <a:pt x="466" y="756"/>
                  </a:lnTo>
                  <a:lnTo>
                    <a:pt x="466" y="768"/>
                  </a:lnTo>
                  <a:lnTo>
                    <a:pt x="468" y="763"/>
                  </a:lnTo>
                  <a:lnTo>
                    <a:pt x="466" y="758"/>
                  </a:lnTo>
                  <a:lnTo>
                    <a:pt x="452" y="763"/>
                  </a:lnTo>
                  <a:lnTo>
                    <a:pt x="464" y="773"/>
                  </a:lnTo>
                  <a:lnTo>
                    <a:pt x="520" y="707"/>
                  </a:lnTo>
                  <a:lnTo>
                    <a:pt x="522" y="702"/>
                  </a:lnTo>
                  <a:lnTo>
                    <a:pt x="524" y="697"/>
                  </a:lnTo>
                  <a:lnTo>
                    <a:pt x="522" y="692"/>
                  </a:lnTo>
                  <a:lnTo>
                    <a:pt x="518" y="687"/>
                  </a:lnTo>
                  <a:lnTo>
                    <a:pt x="513" y="683"/>
                  </a:lnTo>
                  <a:lnTo>
                    <a:pt x="508" y="681"/>
                  </a:lnTo>
                  <a:lnTo>
                    <a:pt x="334" y="695"/>
                  </a:lnTo>
                  <a:lnTo>
                    <a:pt x="348" y="706"/>
                  </a:lnTo>
                  <a:lnTo>
                    <a:pt x="344" y="700"/>
                  </a:lnTo>
                  <a:lnTo>
                    <a:pt x="339" y="697"/>
                  </a:lnTo>
                  <a:lnTo>
                    <a:pt x="334" y="695"/>
                  </a:lnTo>
                  <a:lnTo>
                    <a:pt x="334" y="711"/>
                  </a:lnTo>
                  <a:lnTo>
                    <a:pt x="350" y="709"/>
                  </a:lnTo>
                  <a:lnTo>
                    <a:pt x="339" y="643"/>
                  </a:lnTo>
                  <a:lnTo>
                    <a:pt x="337" y="650"/>
                  </a:lnTo>
                  <a:lnTo>
                    <a:pt x="339" y="645"/>
                  </a:lnTo>
                  <a:lnTo>
                    <a:pt x="324" y="645"/>
                  </a:lnTo>
                  <a:lnTo>
                    <a:pt x="336" y="655"/>
                  </a:lnTo>
                  <a:lnTo>
                    <a:pt x="404" y="567"/>
                  </a:lnTo>
                  <a:lnTo>
                    <a:pt x="405" y="562"/>
                  </a:lnTo>
                  <a:lnTo>
                    <a:pt x="407" y="557"/>
                  </a:lnTo>
                  <a:lnTo>
                    <a:pt x="407" y="551"/>
                  </a:lnTo>
                  <a:lnTo>
                    <a:pt x="377" y="473"/>
                  </a:lnTo>
                  <a:lnTo>
                    <a:pt x="376" y="473"/>
                  </a:lnTo>
                  <a:lnTo>
                    <a:pt x="372" y="468"/>
                  </a:lnTo>
                  <a:lnTo>
                    <a:pt x="367" y="465"/>
                  </a:lnTo>
                  <a:lnTo>
                    <a:pt x="362" y="463"/>
                  </a:lnTo>
                  <a:lnTo>
                    <a:pt x="357" y="465"/>
                  </a:lnTo>
                  <a:lnTo>
                    <a:pt x="351" y="468"/>
                  </a:lnTo>
                  <a:lnTo>
                    <a:pt x="287" y="534"/>
                  </a:lnTo>
                  <a:lnTo>
                    <a:pt x="313" y="544"/>
                  </a:lnTo>
                  <a:lnTo>
                    <a:pt x="311" y="539"/>
                  </a:lnTo>
                  <a:lnTo>
                    <a:pt x="308" y="534"/>
                  </a:lnTo>
                  <a:lnTo>
                    <a:pt x="303" y="530"/>
                  </a:lnTo>
                  <a:lnTo>
                    <a:pt x="297" y="529"/>
                  </a:lnTo>
                  <a:lnTo>
                    <a:pt x="292" y="530"/>
                  </a:lnTo>
                  <a:lnTo>
                    <a:pt x="287" y="534"/>
                  </a:lnTo>
                  <a:lnTo>
                    <a:pt x="297" y="544"/>
                  </a:lnTo>
                  <a:lnTo>
                    <a:pt x="313" y="548"/>
                  </a:lnTo>
                  <a:lnTo>
                    <a:pt x="327" y="482"/>
                  </a:lnTo>
                  <a:lnTo>
                    <a:pt x="327" y="478"/>
                  </a:lnTo>
                  <a:lnTo>
                    <a:pt x="325" y="473"/>
                  </a:lnTo>
                  <a:lnTo>
                    <a:pt x="322" y="468"/>
                  </a:lnTo>
                  <a:lnTo>
                    <a:pt x="317" y="465"/>
                  </a:lnTo>
                  <a:lnTo>
                    <a:pt x="315" y="465"/>
                  </a:lnTo>
                  <a:lnTo>
                    <a:pt x="263" y="452"/>
                  </a:lnTo>
                  <a:lnTo>
                    <a:pt x="270" y="477"/>
                  </a:lnTo>
                  <a:lnTo>
                    <a:pt x="273" y="472"/>
                  </a:lnTo>
                  <a:lnTo>
                    <a:pt x="275" y="466"/>
                  </a:lnTo>
                  <a:lnTo>
                    <a:pt x="273" y="461"/>
                  </a:lnTo>
                  <a:lnTo>
                    <a:pt x="270" y="456"/>
                  </a:lnTo>
                  <a:lnTo>
                    <a:pt x="264" y="452"/>
                  </a:lnTo>
                  <a:lnTo>
                    <a:pt x="259" y="466"/>
                  </a:lnTo>
                  <a:lnTo>
                    <a:pt x="266" y="480"/>
                  </a:lnTo>
                  <a:lnTo>
                    <a:pt x="341" y="442"/>
                  </a:lnTo>
                  <a:lnTo>
                    <a:pt x="344" y="439"/>
                  </a:lnTo>
                  <a:lnTo>
                    <a:pt x="348" y="435"/>
                  </a:lnTo>
                  <a:lnTo>
                    <a:pt x="390" y="355"/>
                  </a:lnTo>
                  <a:lnTo>
                    <a:pt x="390" y="354"/>
                  </a:lnTo>
                  <a:lnTo>
                    <a:pt x="391" y="348"/>
                  </a:lnTo>
                  <a:lnTo>
                    <a:pt x="390" y="343"/>
                  </a:lnTo>
                  <a:lnTo>
                    <a:pt x="386" y="338"/>
                  </a:lnTo>
                  <a:lnTo>
                    <a:pt x="381" y="335"/>
                  </a:lnTo>
                  <a:lnTo>
                    <a:pt x="376" y="333"/>
                  </a:lnTo>
                  <a:lnTo>
                    <a:pt x="374" y="335"/>
                  </a:lnTo>
                  <a:lnTo>
                    <a:pt x="296" y="348"/>
                  </a:lnTo>
                  <a:lnTo>
                    <a:pt x="311" y="367"/>
                  </a:lnTo>
                  <a:lnTo>
                    <a:pt x="313" y="362"/>
                  </a:lnTo>
                  <a:lnTo>
                    <a:pt x="311" y="357"/>
                  </a:lnTo>
                  <a:lnTo>
                    <a:pt x="308" y="352"/>
                  </a:lnTo>
                  <a:lnTo>
                    <a:pt x="303" y="348"/>
                  </a:lnTo>
                  <a:lnTo>
                    <a:pt x="297" y="347"/>
                  </a:lnTo>
                  <a:lnTo>
                    <a:pt x="297" y="362"/>
                  </a:lnTo>
                  <a:lnTo>
                    <a:pt x="311" y="369"/>
                  </a:lnTo>
                  <a:lnTo>
                    <a:pt x="337" y="319"/>
                  </a:lnTo>
                  <a:lnTo>
                    <a:pt x="324" y="312"/>
                  </a:lnTo>
                  <a:lnTo>
                    <a:pt x="336" y="322"/>
                  </a:lnTo>
                  <a:lnTo>
                    <a:pt x="404" y="244"/>
                  </a:lnTo>
                  <a:lnTo>
                    <a:pt x="405" y="239"/>
                  </a:lnTo>
                  <a:lnTo>
                    <a:pt x="407" y="234"/>
                  </a:lnTo>
                  <a:lnTo>
                    <a:pt x="405" y="229"/>
                  </a:lnTo>
                  <a:lnTo>
                    <a:pt x="402" y="224"/>
                  </a:lnTo>
                  <a:lnTo>
                    <a:pt x="397" y="220"/>
                  </a:lnTo>
                  <a:lnTo>
                    <a:pt x="329" y="196"/>
                  </a:lnTo>
                  <a:lnTo>
                    <a:pt x="334" y="199"/>
                  </a:lnTo>
                  <a:lnTo>
                    <a:pt x="329" y="196"/>
                  </a:lnTo>
                  <a:lnTo>
                    <a:pt x="324" y="210"/>
                  </a:lnTo>
                  <a:lnTo>
                    <a:pt x="337" y="203"/>
                  </a:lnTo>
                  <a:lnTo>
                    <a:pt x="311" y="152"/>
                  </a:lnTo>
                  <a:lnTo>
                    <a:pt x="303" y="173"/>
                  </a:lnTo>
                  <a:lnTo>
                    <a:pt x="308" y="170"/>
                  </a:lnTo>
                  <a:lnTo>
                    <a:pt x="311" y="165"/>
                  </a:lnTo>
                  <a:lnTo>
                    <a:pt x="313" y="159"/>
                  </a:lnTo>
                  <a:lnTo>
                    <a:pt x="311" y="154"/>
                  </a:lnTo>
                  <a:lnTo>
                    <a:pt x="297" y="159"/>
                  </a:lnTo>
                  <a:lnTo>
                    <a:pt x="303" y="175"/>
                  </a:lnTo>
                  <a:lnTo>
                    <a:pt x="339" y="161"/>
                  </a:lnTo>
                  <a:lnTo>
                    <a:pt x="329" y="159"/>
                  </a:lnTo>
                  <a:lnTo>
                    <a:pt x="334" y="161"/>
                  </a:lnTo>
                  <a:lnTo>
                    <a:pt x="334" y="145"/>
                  </a:lnTo>
                  <a:lnTo>
                    <a:pt x="324" y="158"/>
                  </a:lnTo>
                  <a:lnTo>
                    <a:pt x="365" y="194"/>
                  </a:lnTo>
                  <a:lnTo>
                    <a:pt x="371" y="196"/>
                  </a:lnTo>
                  <a:lnTo>
                    <a:pt x="376" y="197"/>
                  </a:lnTo>
                  <a:lnTo>
                    <a:pt x="381" y="196"/>
                  </a:lnTo>
                  <a:lnTo>
                    <a:pt x="386" y="192"/>
                  </a:lnTo>
                  <a:lnTo>
                    <a:pt x="390" y="189"/>
                  </a:lnTo>
                  <a:lnTo>
                    <a:pt x="414" y="137"/>
                  </a:lnTo>
                  <a:lnTo>
                    <a:pt x="400" y="130"/>
                  </a:lnTo>
                  <a:lnTo>
                    <a:pt x="409" y="142"/>
                  </a:lnTo>
                  <a:lnTo>
                    <a:pt x="475" y="93"/>
                  </a:lnTo>
                  <a:lnTo>
                    <a:pt x="478" y="92"/>
                  </a:lnTo>
                  <a:lnTo>
                    <a:pt x="531" y="26"/>
                  </a:lnTo>
                  <a:lnTo>
                    <a:pt x="518" y="31"/>
                  </a:lnTo>
                  <a:lnTo>
                    <a:pt x="524" y="29"/>
                  </a:lnTo>
                  <a:lnTo>
                    <a:pt x="529" y="26"/>
                  </a:lnTo>
                  <a:lnTo>
                    <a:pt x="518" y="15"/>
                  </a:lnTo>
                  <a:lnTo>
                    <a:pt x="515" y="31"/>
                  </a:lnTo>
                  <a:lnTo>
                    <a:pt x="595" y="55"/>
                  </a:lnTo>
                  <a:lnTo>
                    <a:pt x="597" y="55"/>
                  </a:lnTo>
                  <a:lnTo>
                    <a:pt x="691" y="67"/>
                  </a:lnTo>
                  <a:lnTo>
                    <a:pt x="677" y="52"/>
                  </a:lnTo>
                  <a:lnTo>
                    <a:pt x="678" y="57"/>
                  </a:lnTo>
                  <a:lnTo>
                    <a:pt x="682" y="62"/>
                  </a:lnTo>
                  <a:lnTo>
                    <a:pt x="687" y="66"/>
                  </a:lnTo>
                  <a:lnTo>
                    <a:pt x="692" y="52"/>
                  </a:lnTo>
                  <a:lnTo>
                    <a:pt x="677" y="52"/>
                  </a:lnTo>
                  <a:lnTo>
                    <a:pt x="677" y="90"/>
                  </a:lnTo>
                  <a:lnTo>
                    <a:pt x="682" y="80"/>
                  </a:lnTo>
                  <a:lnTo>
                    <a:pt x="678" y="85"/>
                  </a:lnTo>
                  <a:lnTo>
                    <a:pt x="677" y="90"/>
                  </a:lnTo>
                  <a:lnTo>
                    <a:pt x="692" y="90"/>
                  </a:lnTo>
                  <a:lnTo>
                    <a:pt x="687" y="76"/>
                  </a:lnTo>
                  <a:lnTo>
                    <a:pt x="593" y="116"/>
                  </a:lnTo>
                  <a:lnTo>
                    <a:pt x="588" y="119"/>
                  </a:lnTo>
                  <a:lnTo>
                    <a:pt x="586" y="121"/>
                  </a:lnTo>
                  <a:lnTo>
                    <a:pt x="534" y="187"/>
                  </a:lnTo>
                  <a:lnTo>
                    <a:pt x="532" y="191"/>
                  </a:lnTo>
                  <a:lnTo>
                    <a:pt x="531" y="196"/>
                  </a:lnTo>
                  <a:lnTo>
                    <a:pt x="532" y="201"/>
                  </a:lnTo>
                  <a:lnTo>
                    <a:pt x="536" y="206"/>
                  </a:lnTo>
                  <a:lnTo>
                    <a:pt x="541" y="210"/>
                  </a:lnTo>
                  <a:lnTo>
                    <a:pt x="544" y="211"/>
                  </a:lnTo>
                  <a:lnTo>
                    <a:pt x="621" y="225"/>
                  </a:lnTo>
                  <a:lnTo>
                    <a:pt x="767" y="250"/>
                  </a:lnTo>
                  <a:lnTo>
                    <a:pt x="753" y="234"/>
                  </a:lnTo>
                  <a:lnTo>
                    <a:pt x="755" y="239"/>
                  </a:lnTo>
                  <a:lnTo>
                    <a:pt x="758" y="244"/>
                  </a:lnTo>
                  <a:lnTo>
                    <a:pt x="764" y="248"/>
                  </a:lnTo>
                  <a:lnTo>
                    <a:pt x="769" y="234"/>
                  </a:lnTo>
                  <a:lnTo>
                    <a:pt x="755" y="230"/>
                  </a:lnTo>
                  <a:lnTo>
                    <a:pt x="739" y="296"/>
                  </a:lnTo>
                  <a:lnTo>
                    <a:pt x="753" y="300"/>
                  </a:lnTo>
                  <a:lnTo>
                    <a:pt x="741" y="291"/>
                  </a:lnTo>
                  <a:lnTo>
                    <a:pt x="651" y="406"/>
                  </a:lnTo>
                  <a:lnTo>
                    <a:pt x="663" y="414"/>
                  </a:lnTo>
                  <a:lnTo>
                    <a:pt x="652" y="404"/>
                  </a:lnTo>
                  <a:lnTo>
                    <a:pt x="602" y="456"/>
                  </a:lnTo>
                  <a:lnTo>
                    <a:pt x="612" y="466"/>
                  </a:lnTo>
                  <a:lnTo>
                    <a:pt x="605" y="454"/>
                  </a:lnTo>
                  <a:lnTo>
                    <a:pt x="539" y="494"/>
                  </a:lnTo>
                  <a:lnTo>
                    <a:pt x="536" y="496"/>
                  </a:lnTo>
                  <a:lnTo>
                    <a:pt x="532" y="501"/>
                  </a:lnTo>
                  <a:lnTo>
                    <a:pt x="531" y="506"/>
                  </a:lnTo>
                  <a:lnTo>
                    <a:pt x="532" y="511"/>
                  </a:lnTo>
                  <a:lnTo>
                    <a:pt x="536" y="517"/>
                  </a:lnTo>
                  <a:lnTo>
                    <a:pt x="541" y="520"/>
                  </a:lnTo>
                  <a:lnTo>
                    <a:pt x="544" y="522"/>
                  </a:lnTo>
                  <a:lnTo>
                    <a:pt x="611" y="530"/>
                  </a:lnTo>
                  <a:lnTo>
                    <a:pt x="607" y="529"/>
                  </a:lnTo>
                  <a:lnTo>
                    <a:pt x="612" y="515"/>
                  </a:lnTo>
                  <a:lnTo>
                    <a:pt x="604" y="527"/>
                  </a:lnTo>
                  <a:lnTo>
                    <a:pt x="670" y="583"/>
                  </a:lnTo>
                  <a:lnTo>
                    <a:pt x="678" y="570"/>
                  </a:lnTo>
                  <a:lnTo>
                    <a:pt x="664" y="574"/>
                  </a:lnTo>
                  <a:lnTo>
                    <a:pt x="678" y="640"/>
                  </a:lnTo>
                  <a:lnTo>
                    <a:pt x="692" y="636"/>
                  </a:lnTo>
                  <a:lnTo>
                    <a:pt x="677" y="636"/>
                  </a:lnTo>
                  <a:lnTo>
                    <a:pt x="677" y="725"/>
                  </a:lnTo>
                  <a:lnTo>
                    <a:pt x="677" y="726"/>
                  </a:lnTo>
                  <a:lnTo>
                    <a:pt x="685" y="805"/>
                  </a:lnTo>
                  <a:lnTo>
                    <a:pt x="687" y="808"/>
                  </a:lnTo>
                  <a:lnTo>
                    <a:pt x="691" y="813"/>
                  </a:lnTo>
                  <a:lnTo>
                    <a:pt x="692" y="815"/>
                  </a:lnTo>
                  <a:lnTo>
                    <a:pt x="760" y="867"/>
                  </a:lnTo>
                  <a:lnTo>
                    <a:pt x="755" y="860"/>
                  </a:lnTo>
                  <a:lnTo>
                    <a:pt x="758" y="865"/>
                  </a:lnTo>
                  <a:lnTo>
                    <a:pt x="769" y="855"/>
                  </a:lnTo>
                  <a:lnTo>
                    <a:pt x="753" y="857"/>
                  </a:lnTo>
                  <a:lnTo>
                    <a:pt x="767" y="999"/>
                  </a:lnTo>
                  <a:lnTo>
                    <a:pt x="769" y="1001"/>
                  </a:lnTo>
                  <a:lnTo>
                    <a:pt x="781" y="1051"/>
                  </a:lnTo>
                  <a:lnTo>
                    <a:pt x="797" y="1117"/>
                  </a:lnTo>
                  <a:lnTo>
                    <a:pt x="800" y="1103"/>
                  </a:lnTo>
                  <a:lnTo>
                    <a:pt x="797" y="1108"/>
                  </a:lnTo>
                  <a:lnTo>
                    <a:pt x="795" y="1113"/>
                  </a:lnTo>
                  <a:lnTo>
                    <a:pt x="811" y="1113"/>
                  </a:lnTo>
                  <a:lnTo>
                    <a:pt x="802" y="1101"/>
                  </a:lnTo>
                  <a:lnTo>
                    <a:pt x="744" y="1139"/>
                  </a:lnTo>
                  <a:lnTo>
                    <a:pt x="743" y="1141"/>
                  </a:lnTo>
                  <a:lnTo>
                    <a:pt x="739" y="1146"/>
                  </a:lnTo>
                  <a:lnTo>
                    <a:pt x="738" y="1151"/>
                  </a:lnTo>
                  <a:lnTo>
                    <a:pt x="739" y="1157"/>
                  </a:lnTo>
                  <a:lnTo>
                    <a:pt x="743" y="1162"/>
                  </a:lnTo>
                  <a:lnTo>
                    <a:pt x="743" y="1164"/>
                  </a:lnTo>
                  <a:lnTo>
                    <a:pt x="772" y="1190"/>
                  </a:lnTo>
                  <a:lnTo>
                    <a:pt x="778" y="1191"/>
                  </a:lnTo>
                  <a:lnTo>
                    <a:pt x="783" y="1193"/>
                  </a:lnTo>
                  <a:lnTo>
                    <a:pt x="788" y="1191"/>
                  </a:lnTo>
                  <a:lnTo>
                    <a:pt x="791" y="1191"/>
                  </a:lnTo>
                  <a:lnTo>
                    <a:pt x="830" y="1165"/>
                  </a:lnTo>
                  <a:lnTo>
                    <a:pt x="821" y="1167"/>
                  </a:lnTo>
                  <a:lnTo>
                    <a:pt x="826" y="1165"/>
                  </a:lnTo>
                  <a:lnTo>
                    <a:pt x="821" y="1151"/>
                  </a:lnTo>
                  <a:lnTo>
                    <a:pt x="821" y="1167"/>
                  </a:lnTo>
                  <a:lnTo>
                    <a:pt x="875" y="1167"/>
                  </a:lnTo>
                  <a:lnTo>
                    <a:pt x="870" y="1165"/>
                  </a:lnTo>
                  <a:lnTo>
                    <a:pt x="875" y="1151"/>
                  </a:lnTo>
                  <a:lnTo>
                    <a:pt x="865" y="1164"/>
                  </a:lnTo>
                  <a:lnTo>
                    <a:pt x="917" y="1212"/>
                  </a:lnTo>
                  <a:lnTo>
                    <a:pt x="927" y="1200"/>
                  </a:lnTo>
                  <a:lnTo>
                    <a:pt x="913" y="1207"/>
                  </a:lnTo>
                  <a:lnTo>
                    <a:pt x="939" y="1273"/>
                  </a:lnTo>
                  <a:lnTo>
                    <a:pt x="939" y="1261"/>
                  </a:lnTo>
                  <a:lnTo>
                    <a:pt x="938" y="1266"/>
                  </a:lnTo>
                  <a:lnTo>
                    <a:pt x="953" y="1266"/>
                  </a:lnTo>
                  <a:lnTo>
                    <a:pt x="941" y="1255"/>
                  </a:lnTo>
                  <a:lnTo>
                    <a:pt x="887" y="1320"/>
                  </a:lnTo>
                  <a:lnTo>
                    <a:pt x="899" y="1330"/>
                  </a:lnTo>
                  <a:lnTo>
                    <a:pt x="892" y="1318"/>
                  </a:lnTo>
                  <a:lnTo>
                    <a:pt x="826" y="1358"/>
                  </a:lnTo>
                  <a:lnTo>
                    <a:pt x="823" y="1360"/>
                  </a:lnTo>
                  <a:lnTo>
                    <a:pt x="758" y="1422"/>
                  </a:lnTo>
                  <a:lnTo>
                    <a:pt x="755" y="1427"/>
                  </a:lnTo>
                  <a:lnTo>
                    <a:pt x="753" y="1432"/>
                  </a:lnTo>
                  <a:lnTo>
                    <a:pt x="755" y="1438"/>
                  </a:lnTo>
                  <a:lnTo>
                    <a:pt x="758" y="1443"/>
                  </a:lnTo>
                  <a:lnTo>
                    <a:pt x="764" y="1446"/>
                  </a:lnTo>
                  <a:lnTo>
                    <a:pt x="765" y="1448"/>
                  </a:lnTo>
                  <a:lnTo>
                    <a:pt x="859" y="1476"/>
                  </a:lnTo>
                  <a:lnTo>
                    <a:pt x="852" y="1450"/>
                  </a:lnTo>
                  <a:lnTo>
                    <a:pt x="849" y="1455"/>
                  </a:lnTo>
                  <a:lnTo>
                    <a:pt x="847" y="1460"/>
                  </a:lnTo>
                  <a:lnTo>
                    <a:pt x="849" y="1465"/>
                  </a:lnTo>
                  <a:lnTo>
                    <a:pt x="852" y="1471"/>
                  </a:lnTo>
                  <a:lnTo>
                    <a:pt x="858" y="1474"/>
                  </a:lnTo>
                  <a:lnTo>
                    <a:pt x="863" y="1460"/>
                  </a:lnTo>
                  <a:lnTo>
                    <a:pt x="854" y="1448"/>
                  </a:lnTo>
                  <a:lnTo>
                    <a:pt x="774" y="1514"/>
                  </a:lnTo>
                  <a:lnTo>
                    <a:pt x="778" y="1512"/>
                  </a:lnTo>
                  <a:lnTo>
                    <a:pt x="783" y="1526"/>
                  </a:lnTo>
                  <a:lnTo>
                    <a:pt x="781" y="1510"/>
                  </a:lnTo>
                  <a:lnTo>
                    <a:pt x="677" y="1524"/>
                  </a:lnTo>
                  <a:lnTo>
                    <a:pt x="678" y="1540"/>
                  </a:lnTo>
                  <a:lnTo>
                    <a:pt x="684" y="1526"/>
                  </a:lnTo>
                  <a:lnTo>
                    <a:pt x="604" y="1497"/>
                  </a:lnTo>
                  <a:lnTo>
                    <a:pt x="524" y="1471"/>
                  </a:lnTo>
                  <a:lnTo>
                    <a:pt x="518" y="1469"/>
                  </a:lnTo>
                  <a:lnTo>
                    <a:pt x="515" y="1471"/>
                  </a:lnTo>
                  <a:lnTo>
                    <a:pt x="424" y="1497"/>
                  </a:lnTo>
                  <a:lnTo>
                    <a:pt x="433" y="1497"/>
                  </a:lnTo>
                  <a:lnTo>
                    <a:pt x="428" y="1495"/>
                  </a:lnTo>
                  <a:lnTo>
                    <a:pt x="428" y="1510"/>
                  </a:lnTo>
                  <a:lnTo>
                    <a:pt x="437" y="1498"/>
                  </a:lnTo>
                  <a:lnTo>
                    <a:pt x="358" y="1448"/>
                  </a:lnTo>
                  <a:lnTo>
                    <a:pt x="355" y="1446"/>
                  </a:lnTo>
                  <a:lnTo>
                    <a:pt x="353" y="1446"/>
                  </a:lnTo>
                  <a:lnTo>
                    <a:pt x="271" y="1434"/>
                  </a:lnTo>
                  <a:lnTo>
                    <a:pt x="268" y="1432"/>
                  </a:lnTo>
                  <a:lnTo>
                    <a:pt x="263" y="1434"/>
                  </a:lnTo>
                  <a:lnTo>
                    <a:pt x="257" y="1438"/>
                  </a:lnTo>
                  <a:lnTo>
                    <a:pt x="254" y="1441"/>
                  </a:lnTo>
                  <a:lnTo>
                    <a:pt x="216" y="1519"/>
                  </a:lnTo>
                  <a:lnTo>
                    <a:pt x="235" y="1512"/>
                  </a:lnTo>
                  <a:lnTo>
                    <a:pt x="230" y="1510"/>
                  </a:lnTo>
                  <a:lnTo>
                    <a:pt x="224" y="1512"/>
                  </a:lnTo>
                  <a:lnTo>
                    <a:pt x="219" y="1516"/>
                  </a:lnTo>
                  <a:lnTo>
                    <a:pt x="230" y="1526"/>
                  </a:lnTo>
                  <a:lnTo>
                    <a:pt x="238" y="1514"/>
                  </a:lnTo>
                  <a:lnTo>
                    <a:pt x="148" y="1448"/>
                  </a:lnTo>
                  <a:lnTo>
                    <a:pt x="144" y="1446"/>
                  </a:lnTo>
                  <a:lnTo>
                    <a:pt x="139" y="1445"/>
                  </a:lnTo>
                  <a:lnTo>
                    <a:pt x="134" y="1446"/>
                  </a:lnTo>
                  <a:lnTo>
                    <a:pt x="130" y="1448"/>
                  </a:lnTo>
                  <a:lnTo>
                    <a:pt x="52" y="1498"/>
                  </a:lnTo>
                  <a:lnTo>
                    <a:pt x="66" y="1497"/>
                  </a:lnTo>
                  <a:lnTo>
                    <a:pt x="61" y="1495"/>
                  </a:lnTo>
                  <a:lnTo>
                    <a:pt x="56" y="1497"/>
                  </a:lnTo>
                  <a:lnTo>
                    <a:pt x="61" y="1510"/>
                  </a:lnTo>
                  <a:lnTo>
                    <a:pt x="70" y="1498"/>
                  </a:lnTo>
                  <a:lnTo>
                    <a:pt x="17" y="14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5" name="Freeform 385"/>
          <p:cNvSpPr>
            <a:spLocks/>
          </p:cNvSpPr>
          <p:nvPr/>
        </p:nvSpPr>
        <p:spPr bwMode="auto">
          <a:xfrm>
            <a:off x="6608638" y="4704063"/>
            <a:ext cx="425450" cy="396875"/>
          </a:xfrm>
          <a:custGeom>
            <a:avLst/>
            <a:gdLst>
              <a:gd name="T0" fmla="*/ 2147483647 w 538"/>
              <a:gd name="T1" fmla="*/ 2147483647 h 500"/>
              <a:gd name="T2" fmla="*/ 2147483647 w 538"/>
              <a:gd name="T3" fmla="*/ 2147483647 h 500"/>
              <a:gd name="T4" fmla="*/ 2147483647 w 538"/>
              <a:gd name="T5" fmla="*/ 2147483647 h 500"/>
              <a:gd name="T6" fmla="*/ 2147483647 w 538"/>
              <a:gd name="T7" fmla="*/ 2147483647 h 500"/>
              <a:gd name="T8" fmla="*/ 2147483647 w 538"/>
              <a:gd name="T9" fmla="*/ 2147483647 h 500"/>
              <a:gd name="T10" fmla="*/ 2147483647 w 538"/>
              <a:gd name="T11" fmla="*/ 2147483647 h 500"/>
              <a:gd name="T12" fmla="*/ 2147483647 w 538"/>
              <a:gd name="T13" fmla="*/ 2147483647 h 500"/>
              <a:gd name="T14" fmla="*/ 0 w 538"/>
              <a:gd name="T15" fmla="*/ 2147483647 h 500"/>
              <a:gd name="T16" fmla="*/ 2147483647 w 538"/>
              <a:gd name="T17" fmla="*/ 0 h 500"/>
              <a:gd name="T18" fmla="*/ 2147483647 w 538"/>
              <a:gd name="T19" fmla="*/ 2147483647 h 500"/>
              <a:gd name="T20" fmla="*/ 2147483647 w 538"/>
              <a:gd name="T21" fmla="*/ 2147483647 h 500"/>
              <a:gd name="T22" fmla="*/ 2147483647 w 538"/>
              <a:gd name="T23" fmla="*/ 2147483647 h 500"/>
              <a:gd name="T24" fmla="*/ 2147483647 w 538"/>
              <a:gd name="T25" fmla="*/ 2147483647 h 500"/>
              <a:gd name="T26" fmla="*/ 2147483647 w 538"/>
              <a:gd name="T27" fmla="*/ 2147483647 h 500"/>
              <a:gd name="T28" fmla="*/ 2147483647 w 538"/>
              <a:gd name="T29" fmla="*/ 2147483647 h 500"/>
              <a:gd name="T30" fmla="*/ 2147483647 w 538"/>
              <a:gd name="T31" fmla="*/ 2147483647 h 500"/>
              <a:gd name="T32" fmla="*/ 2147483647 w 538"/>
              <a:gd name="T33" fmla="*/ 2147483647 h 500"/>
              <a:gd name="T34" fmla="*/ 2147483647 w 538"/>
              <a:gd name="T35" fmla="*/ 2147483647 h 500"/>
              <a:gd name="T36" fmla="*/ 2147483647 w 538"/>
              <a:gd name="T37" fmla="*/ 2147483647 h 500"/>
              <a:gd name="T38" fmla="*/ 2147483647 w 538"/>
              <a:gd name="T39" fmla="*/ 2147483647 h 500"/>
              <a:gd name="T40" fmla="*/ 2147483647 w 538"/>
              <a:gd name="T41" fmla="*/ 2147483647 h 500"/>
              <a:gd name="T42" fmla="*/ 2147483647 w 538"/>
              <a:gd name="T43" fmla="*/ 2147483647 h 500"/>
              <a:gd name="T44" fmla="*/ 2147483647 w 538"/>
              <a:gd name="T45" fmla="*/ 2147483647 h 500"/>
              <a:gd name="T46" fmla="*/ 2147483647 w 538"/>
              <a:gd name="T47" fmla="*/ 2147483647 h 500"/>
              <a:gd name="T48" fmla="*/ 2147483647 w 538"/>
              <a:gd name="T49" fmla="*/ 2147483647 h 500"/>
              <a:gd name="T50" fmla="*/ 2147483647 w 538"/>
              <a:gd name="T51" fmla="*/ 2147483647 h 500"/>
              <a:gd name="T52" fmla="*/ 2147483647 w 538"/>
              <a:gd name="T53" fmla="*/ 2147483647 h 500"/>
              <a:gd name="T54" fmla="*/ 2147483647 w 538"/>
              <a:gd name="T55" fmla="*/ 2147483647 h 500"/>
              <a:gd name="T56" fmla="*/ 2147483647 w 538"/>
              <a:gd name="T57" fmla="*/ 2147483647 h 500"/>
              <a:gd name="T58" fmla="*/ 2147483647 w 538"/>
              <a:gd name="T59" fmla="*/ 2147483647 h 500"/>
              <a:gd name="T60" fmla="*/ 2147483647 w 538"/>
              <a:gd name="T61" fmla="*/ 2147483647 h 500"/>
              <a:gd name="T62" fmla="*/ 2147483647 w 538"/>
              <a:gd name="T63" fmla="*/ 2147483647 h 5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38"/>
              <a:gd name="T97" fmla="*/ 0 h 500"/>
              <a:gd name="T98" fmla="*/ 538 w 538"/>
              <a:gd name="T99" fmla="*/ 500 h 5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38" h="500">
                <a:moveTo>
                  <a:pt x="378" y="500"/>
                </a:moveTo>
                <a:lnTo>
                  <a:pt x="273" y="425"/>
                </a:lnTo>
                <a:lnTo>
                  <a:pt x="209" y="361"/>
                </a:lnTo>
                <a:lnTo>
                  <a:pt x="209" y="333"/>
                </a:lnTo>
                <a:lnTo>
                  <a:pt x="171" y="321"/>
                </a:lnTo>
                <a:lnTo>
                  <a:pt x="52" y="191"/>
                </a:lnTo>
                <a:lnTo>
                  <a:pt x="38" y="115"/>
                </a:lnTo>
                <a:lnTo>
                  <a:pt x="0" y="89"/>
                </a:lnTo>
                <a:lnTo>
                  <a:pt x="25" y="0"/>
                </a:lnTo>
                <a:lnTo>
                  <a:pt x="80" y="51"/>
                </a:lnTo>
                <a:lnTo>
                  <a:pt x="105" y="11"/>
                </a:lnTo>
                <a:lnTo>
                  <a:pt x="171" y="11"/>
                </a:lnTo>
                <a:lnTo>
                  <a:pt x="303" y="37"/>
                </a:lnTo>
                <a:lnTo>
                  <a:pt x="392" y="37"/>
                </a:lnTo>
                <a:lnTo>
                  <a:pt x="433" y="75"/>
                </a:lnTo>
                <a:lnTo>
                  <a:pt x="458" y="64"/>
                </a:lnTo>
                <a:lnTo>
                  <a:pt x="510" y="89"/>
                </a:lnTo>
                <a:lnTo>
                  <a:pt x="472" y="181"/>
                </a:lnTo>
                <a:lnTo>
                  <a:pt x="538" y="219"/>
                </a:lnTo>
                <a:lnTo>
                  <a:pt x="538" y="233"/>
                </a:lnTo>
                <a:lnTo>
                  <a:pt x="499" y="233"/>
                </a:lnTo>
                <a:lnTo>
                  <a:pt x="524" y="297"/>
                </a:lnTo>
                <a:lnTo>
                  <a:pt x="499" y="297"/>
                </a:lnTo>
                <a:lnTo>
                  <a:pt x="486" y="321"/>
                </a:lnTo>
                <a:lnTo>
                  <a:pt x="458" y="321"/>
                </a:lnTo>
                <a:lnTo>
                  <a:pt x="472" y="361"/>
                </a:lnTo>
                <a:lnTo>
                  <a:pt x="419" y="321"/>
                </a:lnTo>
                <a:lnTo>
                  <a:pt x="392" y="333"/>
                </a:lnTo>
                <a:lnTo>
                  <a:pt x="419" y="399"/>
                </a:lnTo>
                <a:lnTo>
                  <a:pt x="378" y="411"/>
                </a:lnTo>
                <a:lnTo>
                  <a:pt x="392" y="488"/>
                </a:lnTo>
                <a:lnTo>
                  <a:pt x="378" y="50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6" name="Group 386"/>
          <p:cNvGrpSpPr>
            <a:grpSpLocks/>
          </p:cNvGrpSpPr>
          <p:nvPr/>
        </p:nvGrpSpPr>
        <p:grpSpPr bwMode="auto">
          <a:xfrm>
            <a:off x="6608638" y="4704063"/>
            <a:ext cx="425450" cy="396875"/>
            <a:chOff x="3301" y="3113"/>
            <a:chExt cx="268" cy="250"/>
          </a:xfrm>
        </p:grpSpPr>
        <p:sp>
          <p:nvSpPr>
            <p:cNvPr id="17" name="Freeform 387"/>
            <p:cNvSpPr>
              <a:spLocks/>
            </p:cNvSpPr>
            <p:nvPr/>
          </p:nvSpPr>
          <p:spPr bwMode="auto">
            <a:xfrm>
              <a:off x="3301" y="3113"/>
              <a:ext cx="268" cy="250"/>
            </a:xfrm>
            <a:custGeom>
              <a:avLst/>
              <a:gdLst>
                <a:gd name="T0" fmla="*/ 0 w 538"/>
                <a:gd name="T1" fmla="*/ 1 h 500"/>
                <a:gd name="T2" fmla="*/ 0 w 538"/>
                <a:gd name="T3" fmla="*/ 1 h 500"/>
                <a:gd name="T4" fmla="*/ 0 w 538"/>
                <a:gd name="T5" fmla="*/ 1 h 500"/>
                <a:gd name="T6" fmla="*/ 0 w 538"/>
                <a:gd name="T7" fmla="*/ 1 h 500"/>
                <a:gd name="T8" fmla="*/ 0 w 538"/>
                <a:gd name="T9" fmla="*/ 1 h 500"/>
                <a:gd name="T10" fmla="*/ 0 w 538"/>
                <a:gd name="T11" fmla="*/ 1 h 500"/>
                <a:gd name="T12" fmla="*/ 0 w 538"/>
                <a:gd name="T13" fmla="*/ 1 h 500"/>
                <a:gd name="T14" fmla="*/ 0 w 538"/>
                <a:gd name="T15" fmla="*/ 1 h 500"/>
                <a:gd name="T16" fmla="*/ 0 w 538"/>
                <a:gd name="T17" fmla="*/ 0 h 500"/>
                <a:gd name="T18" fmla="*/ 0 w 538"/>
                <a:gd name="T19" fmla="*/ 1 h 500"/>
                <a:gd name="T20" fmla="*/ 0 w 538"/>
                <a:gd name="T21" fmla="*/ 1 h 500"/>
                <a:gd name="T22" fmla="*/ 0 w 538"/>
                <a:gd name="T23" fmla="*/ 1 h 500"/>
                <a:gd name="T24" fmla="*/ 0 w 538"/>
                <a:gd name="T25" fmla="*/ 1 h 500"/>
                <a:gd name="T26" fmla="*/ 0 w 538"/>
                <a:gd name="T27" fmla="*/ 1 h 500"/>
                <a:gd name="T28" fmla="*/ 0 w 538"/>
                <a:gd name="T29" fmla="*/ 1 h 500"/>
                <a:gd name="T30" fmla="*/ 0 w 538"/>
                <a:gd name="T31" fmla="*/ 1 h 500"/>
                <a:gd name="T32" fmla="*/ 0 w 538"/>
                <a:gd name="T33" fmla="*/ 1 h 500"/>
                <a:gd name="T34" fmla="*/ 0 w 538"/>
                <a:gd name="T35" fmla="*/ 1 h 500"/>
                <a:gd name="T36" fmla="*/ 0 w 538"/>
                <a:gd name="T37" fmla="*/ 1 h 500"/>
                <a:gd name="T38" fmla="*/ 0 w 538"/>
                <a:gd name="T39" fmla="*/ 1 h 500"/>
                <a:gd name="T40" fmla="*/ 0 w 538"/>
                <a:gd name="T41" fmla="*/ 1 h 500"/>
                <a:gd name="T42" fmla="*/ 0 w 538"/>
                <a:gd name="T43" fmla="*/ 1 h 500"/>
                <a:gd name="T44" fmla="*/ 0 w 538"/>
                <a:gd name="T45" fmla="*/ 1 h 500"/>
                <a:gd name="T46" fmla="*/ 0 w 538"/>
                <a:gd name="T47" fmla="*/ 1 h 500"/>
                <a:gd name="T48" fmla="*/ 0 w 538"/>
                <a:gd name="T49" fmla="*/ 1 h 500"/>
                <a:gd name="T50" fmla="*/ 0 w 538"/>
                <a:gd name="T51" fmla="*/ 1 h 500"/>
                <a:gd name="T52" fmla="*/ 0 w 538"/>
                <a:gd name="T53" fmla="*/ 1 h 500"/>
                <a:gd name="T54" fmla="*/ 0 w 538"/>
                <a:gd name="T55" fmla="*/ 1 h 500"/>
                <a:gd name="T56" fmla="*/ 0 w 538"/>
                <a:gd name="T57" fmla="*/ 1 h 500"/>
                <a:gd name="T58" fmla="*/ 0 w 538"/>
                <a:gd name="T59" fmla="*/ 1 h 500"/>
                <a:gd name="T60" fmla="*/ 0 w 538"/>
                <a:gd name="T61" fmla="*/ 1 h 500"/>
                <a:gd name="T62" fmla="*/ 0 w 538"/>
                <a:gd name="T63" fmla="*/ 1 h 5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8"/>
                <a:gd name="T97" fmla="*/ 0 h 500"/>
                <a:gd name="T98" fmla="*/ 538 w 538"/>
                <a:gd name="T99" fmla="*/ 500 h 5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8" h="500">
                  <a:moveTo>
                    <a:pt x="378" y="500"/>
                  </a:moveTo>
                  <a:lnTo>
                    <a:pt x="273" y="425"/>
                  </a:lnTo>
                  <a:lnTo>
                    <a:pt x="209" y="361"/>
                  </a:lnTo>
                  <a:lnTo>
                    <a:pt x="209" y="333"/>
                  </a:lnTo>
                  <a:lnTo>
                    <a:pt x="171" y="321"/>
                  </a:lnTo>
                  <a:lnTo>
                    <a:pt x="52" y="191"/>
                  </a:lnTo>
                  <a:lnTo>
                    <a:pt x="38" y="115"/>
                  </a:lnTo>
                  <a:lnTo>
                    <a:pt x="0" y="89"/>
                  </a:lnTo>
                  <a:lnTo>
                    <a:pt x="25" y="0"/>
                  </a:lnTo>
                  <a:lnTo>
                    <a:pt x="80" y="51"/>
                  </a:lnTo>
                  <a:lnTo>
                    <a:pt x="105" y="11"/>
                  </a:lnTo>
                  <a:lnTo>
                    <a:pt x="171" y="11"/>
                  </a:lnTo>
                  <a:lnTo>
                    <a:pt x="303" y="37"/>
                  </a:lnTo>
                  <a:lnTo>
                    <a:pt x="392" y="37"/>
                  </a:lnTo>
                  <a:lnTo>
                    <a:pt x="433" y="75"/>
                  </a:lnTo>
                  <a:lnTo>
                    <a:pt x="458" y="64"/>
                  </a:lnTo>
                  <a:lnTo>
                    <a:pt x="510" y="89"/>
                  </a:lnTo>
                  <a:lnTo>
                    <a:pt x="472" y="181"/>
                  </a:lnTo>
                  <a:lnTo>
                    <a:pt x="538" y="219"/>
                  </a:lnTo>
                  <a:lnTo>
                    <a:pt x="538" y="233"/>
                  </a:lnTo>
                  <a:lnTo>
                    <a:pt x="499" y="233"/>
                  </a:lnTo>
                  <a:lnTo>
                    <a:pt x="524" y="297"/>
                  </a:lnTo>
                  <a:lnTo>
                    <a:pt x="499" y="297"/>
                  </a:lnTo>
                  <a:lnTo>
                    <a:pt x="486" y="321"/>
                  </a:lnTo>
                  <a:lnTo>
                    <a:pt x="458" y="321"/>
                  </a:lnTo>
                  <a:lnTo>
                    <a:pt x="472" y="361"/>
                  </a:lnTo>
                  <a:lnTo>
                    <a:pt x="419" y="321"/>
                  </a:lnTo>
                  <a:lnTo>
                    <a:pt x="392" y="333"/>
                  </a:lnTo>
                  <a:lnTo>
                    <a:pt x="419" y="399"/>
                  </a:lnTo>
                  <a:lnTo>
                    <a:pt x="378" y="411"/>
                  </a:lnTo>
                  <a:lnTo>
                    <a:pt x="392" y="488"/>
                  </a:lnTo>
                  <a:lnTo>
                    <a:pt x="378" y="50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388"/>
            <p:cNvSpPr>
              <a:spLocks/>
            </p:cNvSpPr>
            <p:nvPr/>
          </p:nvSpPr>
          <p:spPr bwMode="auto">
            <a:xfrm>
              <a:off x="3301" y="3113"/>
              <a:ext cx="268" cy="250"/>
            </a:xfrm>
            <a:custGeom>
              <a:avLst/>
              <a:gdLst>
                <a:gd name="T0" fmla="*/ 0 w 538"/>
                <a:gd name="T1" fmla="*/ 1 h 500"/>
                <a:gd name="T2" fmla="*/ 0 w 538"/>
                <a:gd name="T3" fmla="*/ 1 h 500"/>
                <a:gd name="T4" fmla="*/ 0 w 538"/>
                <a:gd name="T5" fmla="*/ 1 h 500"/>
                <a:gd name="T6" fmla="*/ 0 w 538"/>
                <a:gd name="T7" fmla="*/ 1 h 500"/>
                <a:gd name="T8" fmla="*/ 0 w 538"/>
                <a:gd name="T9" fmla="*/ 1 h 500"/>
                <a:gd name="T10" fmla="*/ 0 w 538"/>
                <a:gd name="T11" fmla="*/ 1 h 500"/>
                <a:gd name="T12" fmla="*/ 0 w 538"/>
                <a:gd name="T13" fmla="*/ 1 h 500"/>
                <a:gd name="T14" fmla="*/ 0 w 538"/>
                <a:gd name="T15" fmla="*/ 1 h 500"/>
                <a:gd name="T16" fmla="*/ 0 w 538"/>
                <a:gd name="T17" fmla="*/ 0 h 500"/>
                <a:gd name="T18" fmla="*/ 0 w 538"/>
                <a:gd name="T19" fmla="*/ 1 h 500"/>
                <a:gd name="T20" fmla="*/ 0 w 538"/>
                <a:gd name="T21" fmla="*/ 1 h 500"/>
                <a:gd name="T22" fmla="*/ 0 w 538"/>
                <a:gd name="T23" fmla="*/ 1 h 500"/>
                <a:gd name="T24" fmla="*/ 0 w 538"/>
                <a:gd name="T25" fmla="*/ 1 h 500"/>
                <a:gd name="T26" fmla="*/ 0 w 538"/>
                <a:gd name="T27" fmla="*/ 1 h 500"/>
                <a:gd name="T28" fmla="*/ 0 w 538"/>
                <a:gd name="T29" fmla="*/ 1 h 500"/>
                <a:gd name="T30" fmla="*/ 0 w 538"/>
                <a:gd name="T31" fmla="*/ 1 h 500"/>
                <a:gd name="T32" fmla="*/ 0 w 538"/>
                <a:gd name="T33" fmla="*/ 1 h 500"/>
                <a:gd name="T34" fmla="*/ 0 w 538"/>
                <a:gd name="T35" fmla="*/ 1 h 500"/>
                <a:gd name="T36" fmla="*/ 0 w 538"/>
                <a:gd name="T37" fmla="*/ 1 h 500"/>
                <a:gd name="T38" fmla="*/ 0 w 538"/>
                <a:gd name="T39" fmla="*/ 1 h 500"/>
                <a:gd name="T40" fmla="*/ 0 w 538"/>
                <a:gd name="T41" fmla="*/ 1 h 500"/>
                <a:gd name="T42" fmla="*/ 0 w 538"/>
                <a:gd name="T43" fmla="*/ 1 h 500"/>
                <a:gd name="T44" fmla="*/ 0 w 538"/>
                <a:gd name="T45" fmla="*/ 1 h 500"/>
                <a:gd name="T46" fmla="*/ 0 w 538"/>
                <a:gd name="T47" fmla="*/ 1 h 500"/>
                <a:gd name="T48" fmla="*/ 0 w 538"/>
                <a:gd name="T49" fmla="*/ 1 h 500"/>
                <a:gd name="T50" fmla="*/ 0 w 538"/>
                <a:gd name="T51" fmla="*/ 1 h 500"/>
                <a:gd name="T52" fmla="*/ 0 w 538"/>
                <a:gd name="T53" fmla="*/ 1 h 500"/>
                <a:gd name="T54" fmla="*/ 0 w 538"/>
                <a:gd name="T55" fmla="*/ 1 h 500"/>
                <a:gd name="T56" fmla="*/ 0 w 538"/>
                <a:gd name="T57" fmla="*/ 1 h 500"/>
                <a:gd name="T58" fmla="*/ 0 w 538"/>
                <a:gd name="T59" fmla="*/ 1 h 500"/>
                <a:gd name="T60" fmla="*/ 0 w 538"/>
                <a:gd name="T61" fmla="*/ 1 h 500"/>
                <a:gd name="T62" fmla="*/ 0 w 538"/>
                <a:gd name="T63" fmla="*/ 1 h 5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8"/>
                <a:gd name="T97" fmla="*/ 0 h 500"/>
                <a:gd name="T98" fmla="*/ 538 w 538"/>
                <a:gd name="T99" fmla="*/ 500 h 5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8" h="500">
                  <a:moveTo>
                    <a:pt x="378" y="500"/>
                  </a:moveTo>
                  <a:lnTo>
                    <a:pt x="273" y="425"/>
                  </a:lnTo>
                  <a:lnTo>
                    <a:pt x="209" y="361"/>
                  </a:lnTo>
                  <a:lnTo>
                    <a:pt x="209" y="333"/>
                  </a:lnTo>
                  <a:lnTo>
                    <a:pt x="171" y="321"/>
                  </a:lnTo>
                  <a:lnTo>
                    <a:pt x="52" y="191"/>
                  </a:lnTo>
                  <a:lnTo>
                    <a:pt x="38" y="115"/>
                  </a:lnTo>
                  <a:lnTo>
                    <a:pt x="0" y="89"/>
                  </a:lnTo>
                  <a:lnTo>
                    <a:pt x="25" y="0"/>
                  </a:lnTo>
                  <a:lnTo>
                    <a:pt x="80" y="51"/>
                  </a:lnTo>
                  <a:lnTo>
                    <a:pt x="105" y="11"/>
                  </a:lnTo>
                  <a:lnTo>
                    <a:pt x="171" y="11"/>
                  </a:lnTo>
                  <a:lnTo>
                    <a:pt x="303" y="37"/>
                  </a:lnTo>
                  <a:lnTo>
                    <a:pt x="392" y="37"/>
                  </a:lnTo>
                  <a:lnTo>
                    <a:pt x="433" y="75"/>
                  </a:lnTo>
                  <a:lnTo>
                    <a:pt x="458" y="64"/>
                  </a:lnTo>
                  <a:lnTo>
                    <a:pt x="510" y="89"/>
                  </a:lnTo>
                  <a:lnTo>
                    <a:pt x="472" y="181"/>
                  </a:lnTo>
                  <a:lnTo>
                    <a:pt x="538" y="219"/>
                  </a:lnTo>
                  <a:lnTo>
                    <a:pt x="538" y="233"/>
                  </a:lnTo>
                  <a:lnTo>
                    <a:pt x="499" y="233"/>
                  </a:lnTo>
                  <a:lnTo>
                    <a:pt x="524" y="297"/>
                  </a:lnTo>
                  <a:lnTo>
                    <a:pt x="499" y="297"/>
                  </a:lnTo>
                  <a:lnTo>
                    <a:pt x="486" y="321"/>
                  </a:lnTo>
                  <a:lnTo>
                    <a:pt x="458" y="321"/>
                  </a:lnTo>
                  <a:lnTo>
                    <a:pt x="472" y="361"/>
                  </a:lnTo>
                  <a:lnTo>
                    <a:pt x="419" y="321"/>
                  </a:lnTo>
                  <a:lnTo>
                    <a:pt x="392" y="333"/>
                  </a:lnTo>
                  <a:lnTo>
                    <a:pt x="419" y="399"/>
                  </a:lnTo>
                  <a:lnTo>
                    <a:pt x="378" y="411"/>
                  </a:lnTo>
                  <a:lnTo>
                    <a:pt x="392" y="488"/>
                  </a:lnTo>
                  <a:lnTo>
                    <a:pt x="378" y="50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9" name="Freeform 389"/>
          <p:cNvSpPr>
            <a:spLocks/>
          </p:cNvSpPr>
          <p:nvPr/>
        </p:nvSpPr>
        <p:spPr bwMode="auto">
          <a:xfrm>
            <a:off x="4617913" y="3780138"/>
            <a:ext cx="1238250" cy="1262062"/>
          </a:xfrm>
          <a:custGeom>
            <a:avLst/>
            <a:gdLst>
              <a:gd name="T0" fmla="*/ 2147483647 w 1560"/>
              <a:gd name="T1" fmla="*/ 2147483647 h 1589"/>
              <a:gd name="T2" fmla="*/ 2147483647 w 1560"/>
              <a:gd name="T3" fmla="*/ 2147483647 h 1589"/>
              <a:gd name="T4" fmla="*/ 2147483647 w 1560"/>
              <a:gd name="T5" fmla="*/ 2147483647 h 1589"/>
              <a:gd name="T6" fmla="*/ 2147483647 w 1560"/>
              <a:gd name="T7" fmla="*/ 2147483647 h 1589"/>
              <a:gd name="T8" fmla="*/ 2147483647 w 1560"/>
              <a:gd name="T9" fmla="*/ 2147483647 h 1589"/>
              <a:gd name="T10" fmla="*/ 2147483647 w 1560"/>
              <a:gd name="T11" fmla="*/ 2147483647 h 1589"/>
              <a:gd name="T12" fmla="*/ 2147483647 w 1560"/>
              <a:gd name="T13" fmla="*/ 2147483647 h 1589"/>
              <a:gd name="T14" fmla="*/ 2147483647 w 1560"/>
              <a:gd name="T15" fmla="*/ 2147483647 h 1589"/>
              <a:gd name="T16" fmla="*/ 2147483647 w 1560"/>
              <a:gd name="T17" fmla="*/ 2147483647 h 1589"/>
              <a:gd name="T18" fmla="*/ 2147483647 w 1560"/>
              <a:gd name="T19" fmla="*/ 2147483647 h 1589"/>
              <a:gd name="T20" fmla="*/ 2147483647 w 1560"/>
              <a:gd name="T21" fmla="*/ 2147483647 h 1589"/>
              <a:gd name="T22" fmla="*/ 2147483647 w 1560"/>
              <a:gd name="T23" fmla="*/ 2147483647 h 1589"/>
              <a:gd name="T24" fmla="*/ 2147483647 w 1560"/>
              <a:gd name="T25" fmla="*/ 2147483647 h 1589"/>
              <a:gd name="T26" fmla="*/ 2147483647 w 1560"/>
              <a:gd name="T27" fmla="*/ 2147483647 h 1589"/>
              <a:gd name="T28" fmla="*/ 2147483647 w 1560"/>
              <a:gd name="T29" fmla="*/ 2147483647 h 1589"/>
              <a:gd name="T30" fmla="*/ 2147483647 w 1560"/>
              <a:gd name="T31" fmla="*/ 2147483647 h 1589"/>
              <a:gd name="T32" fmla="*/ 2147483647 w 1560"/>
              <a:gd name="T33" fmla="*/ 2147483647 h 1589"/>
              <a:gd name="T34" fmla="*/ 2147483647 w 1560"/>
              <a:gd name="T35" fmla="*/ 2147483647 h 1589"/>
              <a:gd name="T36" fmla="*/ 2147483647 w 1560"/>
              <a:gd name="T37" fmla="*/ 2147483647 h 1589"/>
              <a:gd name="T38" fmla="*/ 2147483647 w 1560"/>
              <a:gd name="T39" fmla="*/ 2147483647 h 1589"/>
              <a:gd name="T40" fmla="*/ 2147483647 w 1560"/>
              <a:gd name="T41" fmla="*/ 2147483647 h 1589"/>
              <a:gd name="T42" fmla="*/ 2147483647 w 1560"/>
              <a:gd name="T43" fmla="*/ 2147483647 h 1589"/>
              <a:gd name="T44" fmla="*/ 2147483647 w 1560"/>
              <a:gd name="T45" fmla="*/ 2147483647 h 1589"/>
              <a:gd name="T46" fmla="*/ 2147483647 w 1560"/>
              <a:gd name="T47" fmla="*/ 2147483647 h 1589"/>
              <a:gd name="T48" fmla="*/ 2147483647 w 1560"/>
              <a:gd name="T49" fmla="*/ 2147483647 h 1589"/>
              <a:gd name="T50" fmla="*/ 2147483647 w 1560"/>
              <a:gd name="T51" fmla="*/ 2147483647 h 1589"/>
              <a:gd name="T52" fmla="*/ 2147483647 w 1560"/>
              <a:gd name="T53" fmla="*/ 2147483647 h 1589"/>
              <a:gd name="T54" fmla="*/ 2147483647 w 1560"/>
              <a:gd name="T55" fmla="*/ 2147483647 h 1589"/>
              <a:gd name="T56" fmla="*/ 2147483647 w 1560"/>
              <a:gd name="T57" fmla="*/ 2147483647 h 1589"/>
              <a:gd name="T58" fmla="*/ 2147483647 w 1560"/>
              <a:gd name="T59" fmla="*/ 2147483647 h 1589"/>
              <a:gd name="T60" fmla="*/ 2147483647 w 1560"/>
              <a:gd name="T61" fmla="*/ 2147483647 h 1589"/>
              <a:gd name="T62" fmla="*/ 2147483647 w 1560"/>
              <a:gd name="T63" fmla="*/ 2147483647 h 1589"/>
              <a:gd name="T64" fmla="*/ 2147483647 w 1560"/>
              <a:gd name="T65" fmla="*/ 2147483647 h 1589"/>
              <a:gd name="T66" fmla="*/ 2147483647 w 1560"/>
              <a:gd name="T67" fmla="*/ 2147483647 h 1589"/>
              <a:gd name="T68" fmla="*/ 2147483647 w 1560"/>
              <a:gd name="T69" fmla="*/ 2147483647 h 1589"/>
              <a:gd name="T70" fmla="*/ 2147483647 w 1560"/>
              <a:gd name="T71" fmla="*/ 2147483647 h 1589"/>
              <a:gd name="T72" fmla="*/ 2147483647 w 1560"/>
              <a:gd name="T73" fmla="*/ 2147483647 h 1589"/>
              <a:gd name="T74" fmla="*/ 2147483647 w 1560"/>
              <a:gd name="T75" fmla="*/ 2147483647 h 1589"/>
              <a:gd name="T76" fmla="*/ 2147483647 w 1560"/>
              <a:gd name="T77" fmla="*/ 2147483647 h 1589"/>
              <a:gd name="T78" fmla="*/ 2147483647 w 1560"/>
              <a:gd name="T79" fmla="*/ 2147483647 h 1589"/>
              <a:gd name="T80" fmla="*/ 2147483647 w 1560"/>
              <a:gd name="T81" fmla="*/ 2147483647 h 1589"/>
              <a:gd name="T82" fmla="*/ 2147483647 w 1560"/>
              <a:gd name="T83" fmla="*/ 2147483647 h 1589"/>
              <a:gd name="T84" fmla="*/ 2147483647 w 1560"/>
              <a:gd name="T85" fmla="*/ 2147483647 h 1589"/>
              <a:gd name="T86" fmla="*/ 2147483647 w 1560"/>
              <a:gd name="T87" fmla="*/ 2147483647 h 1589"/>
              <a:gd name="T88" fmla="*/ 2147483647 w 1560"/>
              <a:gd name="T89" fmla="*/ 2147483647 h 158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60"/>
              <a:gd name="T136" fmla="*/ 0 h 1589"/>
              <a:gd name="T137" fmla="*/ 1560 w 1560"/>
              <a:gd name="T138" fmla="*/ 1589 h 158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60" h="1589">
                <a:moveTo>
                  <a:pt x="142" y="1279"/>
                </a:moveTo>
                <a:lnTo>
                  <a:pt x="182" y="1331"/>
                </a:lnTo>
                <a:lnTo>
                  <a:pt x="208" y="1355"/>
                </a:lnTo>
                <a:lnTo>
                  <a:pt x="315" y="1433"/>
                </a:lnTo>
                <a:lnTo>
                  <a:pt x="382" y="1461"/>
                </a:lnTo>
                <a:lnTo>
                  <a:pt x="433" y="1471"/>
                </a:lnTo>
                <a:lnTo>
                  <a:pt x="485" y="1461"/>
                </a:lnTo>
                <a:lnTo>
                  <a:pt x="537" y="1511"/>
                </a:lnTo>
                <a:lnTo>
                  <a:pt x="575" y="1535"/>
                </a:lnTo>
                <a:lnTo>
                  <a:pt x="628" y="1563"/>
                </a:lnTo>
                <a:lnTo>
                  <a:pt x="786" y="1589"/>
                </a:lnTo>
                <a:lnTo>
                  <a:pt x="774" y="1471"/>
                </a:lnTo>
                <a:lnTo>
                  <a:pt x="854" y="1445"/>
                </a:lnTo>
                <a:lnTo>
                  <a:pt x="918" y="1409"/>
                </a:lnTo>
                <a:lnTo>
                  <a:pt x="995" y="1445"/>
                </a:lnTo>
                <a:lnTo>
                  <a:pt x="1089" y="1471"/>
                </a:lnTo>
                <a:lnTo>
                  <a:pt x="1155" y="1535"/>
                </a:lnTo>
                <a:lnTo>
                  <a:pt x="1231" y="1525"/>
                </a:lnTo>
                <a:lnTo>
                  <a:pt x="1299" y="1471"/>
                </a:lnTo>
                <a:lnTo>
                  <a:pt x="1390" y="1433"/>
                </a:lnTo>
                <a:lnTo>
                  <a:pt x="1403" y="1409"/>
                </a:lnTo>
                <a:lnTo>
                  <a:pt x="1403" y="1345"/>
                </a:lnTo>
                <a:lnTo>
                  <a:pt x="1362" y="1331"/>
                </a:lnTo>
                <a:lnTo>
                  <a:pt x="1339" y="1303"/>
                </a:lnTo>
                <a:lnTo>
                  <a:pt x="1339" y="1253"/>
                </a:lnTo>
                <a:lnTo>
                  <a:pt x="1325" y="1201"/>
                </a:lnTo>
                <a:lnTo>
                  <a:pt x="1362" y="1100"/>
                </a:lnTo>
                <a:lnTo>
                  <a:pt x="1377" y="1020"/>
                </a:lnTo>
                <a:lnTo>
                  <a:pt x="1348" y="982"/>
                </a:lnTo>
                <a:lnTo>
                  <a:pt x="1348" y="918"/>
                </a:lnTo>
                <a:lnTo>
                  <a:pt x="1309" y="918"/>
                </a:lnTo>
                <a:lnTo>
                  <a:pt x="1271" y="956"/>
                </a:lnTo>
                <a:lnTo>
                  <a:pt x="1257" y="904"/>
                </a:lnTo>
                <a:lnTo>
                  <a:pt x="1325" y="826"/>
                </a:lnTo>
                <a:lnTo>
                  <a:pt x="1377" y="760"/>
                </a:lnTo>
                <a:lnTo>
                  <a:pt x="1403" y="724"/>
                </a:lnTo>
                <a:lnTo>
                  <a:pt x="1442" y="738"/>
                </a:lnTo>
                <a:lnTo>
                  <a:pt x="1480" y="712"/>
                </a:lnTo>
                <a:lnTo>
                  <a:pt x="1480" y="672"/>
                </a:lnTo>
                <a:lnTo>
                  <a:pt x="1522" y="543"/>
                </a:lnTo>
                <a:lnTo>
                  <a:pt x="1560" y="502"/>
                </a:lnTo>
                <a:lnTo>
                  <a:pt x="1536" y="451"/>
                </a:lnTo>
                <a:lnTo>
                  <a:pt x="1428" y="415"/>
                </a:lnTo>
                <a:lnTo>
                  <a:pt x="1403" y="391"/>
                </a:lnTo>
                <a:lnTo>
                  <a:pt x="1362" y="349"/>
                </a:lnTo>
                <a:lnTo>
                  <a:pt x="1339" y="349"/>
                </a:lnTo>
                <a:lnTo>
                  <a:pt x="1299" y="335"/>
                </a:lnTo>
                <a:lnTo>
                  <a:pt x="1257" y="323"/>
                </a:lnTo>
                <a:lnTo>
                  <a:pt x="1219" y="285"/>
                </a:lnTo>
                <a:lnTo>
                  <a:pt x="1231" y="271"/>
                </a:lnTo>
                <a:lnTo>
                  <a:pt x="1219" y="219"/>
                </a:lnTo>
                <a:lnTo>
                  <a:pt x="1177" y="247"/>
                </a:lnTo>
                <a:lnTo>
                  <a:pt x="1141" y="233"/>
                </a:lnTo>
                <a:lnTo>
                  <a:pt x="1125" y="169"/>
                </a:lnTo>
                <a:lnTo>
                  <a:pt x="1075" y="131"/>
                </a:lnTo>
                <a:lnTo>
                  <a:pt x="1050" y="78"/>
                </a:lnTo>
                <a:lnTo>
                  <a:pt x="995" y="66"/>
                </a:lnTo>
                <a:lnTo>
                  <a:pt x="1009" y="16"/>
                </a:lnTo>
                <a:lnTo>
                  <a:pt x="1009" y="0"/>
                </a:lnTo>
                <a:lnTo>
                  <a:pt x="876" y="39"/>
                </a:lnTo>
                <a:lnTo>
                  <a:pt x="838" y="91"/>
                </a:lnTo>
                <a:lnTo>
                  <a:pt x="812" y="169"/>
                </a:lnTo>
                <a:lnTo>
                  <a:pt x="760" y="183"/>
                </a:lnTo>
                <a:lnTo>
                  <a:pt x="692" y="183"/>
                </a:lnTo>
                <a:lnTo>
                  <a:pt x="642" y="209"/>
                </a:lnTo>
                <a:lnTo>
                  <a:pt x="603" y="271"/>
                </a:lnTo>
                <a:lnTo>
                  <a:pt x="537" y="247"/>
                </a:lnTo>
                <a:lnTo>
                  <a:pt x="485" y="247"/>
                </a:lnTo>
                <a:lnTo>
                  <a:pt x="473" y="169"/>
                </a:lnTo>
                <a:lnTo>
                  <a:pt x="405" y="155"/>
                </a:lnTo>
                <a:lnTo>
                  <a:pt x="419" y="247"/>
                </a:lnTo>
                <a:lnTo>
                  <a:pt x="405" y="363"/>
                </a:lnTo>
                <a:lnTo>
                  <a:pt x="341" y="335"/>
                </a:lnTo>
                <a:lnTo>
                  <a:pt x="259" y="335"/>
                </a:lnTo>
                <a:lnTo>
                  <a:pt x="236" y="271"/>
                </a:lnTo>
                <a:lnTo>
                  <a:pt x="156" y="261"/>
                </a:lnTo>
                <a:lnTo>
                  <a:pt x="76" y="271"/>
                </a:lnTo>
                <a:lnTo>
                  <a:pt x="10" y="271"/>
                </a:lnTo>
                <a:lnTo>
                  <a:pt x="0" y="363"/>
                </a:lnTo>
                <a:lnTo>
                  <a:pt x="38" y="401"/>
                </a:lnTo>
                <a:lnTo>
                  <a:pt x="90" y="415"/>
                </a:lnTo>
                <a:lnTo>
                  <a:pt x="156" y="479"/>
                </a:lnTo>
                <a:lnTo>
                  <a:pt x="236" y="516"/>
                </a:lnTo>
                <a:lnTo>
                  <a:pt x="288" y="623"/>
                </a:lnTo>
                <a:lnTo>
                  <a:pt x="259" y="672"/>
                </a:lnTo>
                <a:lnTo>
                  <a:pt x="273" y="724"/>
                </a:lnTo>
                <a:lnTo>
                  <a:pt x="325" y="776"/>
                </a:lnTo>
                <a:lnTo>
                  <a:pt x="341" y="868"/>
                </a:lnTo>
                <a:lnTo>
                  <a:pt x="273" y="1057"/>
                </a:lnTo>
                <a:lnTo>
                  <a:pt x="195" y="1228"/>
                </a:lnTo>
                <a:lnTo>
                  <a:pt x="142" y="1279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20" name="Group 390"/>
          <p:cNvGrpSpPr>
            <a:grpSpLocks/>
          </p:cNvGrpSpPr>
          <p:nvPr/>
        </p:nvGrpSpPr>
        <p:grpSpPr bwMode="auto">
          <a:xfrm>
            <a:off x="4617913" y="3780138"/>
            <a:ext cx="1238250" cy="1262062"/>
            <a:chOff x="2047" y="2531"/>
            <a:chExt cx="780" cy="795"/>
          </a:xfrm>
        </p:grpSpPr>
        <p:sp>
          <p:nvSpPr>
            <p:cNvPr id="21" name="Freeform 391"/>
            <p:cNvSpPr>
              <a:spLocks/>
            </p:cNvSpPr>
            <p:nvPr/>
          </p:nvSpPr>
          <p:spPr bwMode="auto">
            <a:xfrm>
              <a:off x="2047" y="2531"/>
              <a:ext cx="780" cy="795"/>
            </a:xfrm>
            <a:custGeom>
              <a:avLst/>
              <a:gdLst>
                <a:gd name="T0" fmla="*/ 1 w 1560"/>
                <a:gd name="T1" fmla="*/ 1 h 1589"/>
                <a:gd name="T2" fmla="*/ 1 w 1560"/>
                <a:gd name="T3" fmla="*/ 1 h 1589"/>
                <a:gd name="T4" fmla="*/ 1 w 1560"/>
                <a:gd name="T5" fmla="*/ 1 h 1589"/>
                <a:gd name="T6" fmla="*/ 1 w 1560"/>
                <a:gd name="T7" fmla="*/ 1 h 1589"/>
                <a:gd name="T8" fmla="*/ 1 w 1560"/>
                <a:gd name="T9" fmla="*/ 1 h 1589"/>
                <a:gd name="T10" fmla="*/ 1 w 1560"/>
                <a:gd name="T11" fmla="*/ 1 h 1589"/>
                <a:gd name="T12" fmla="*/ 1 w 1560"/>
                <a:gd name="T13" fmla="*/ 1 h 1589"/>
                <a:gd name="T14" fmla="*/ 1 w 1560"/>
                <a:gd name="T15" fmla="*/ 1 h 1589"/>
                <a:gd name="T16" fmla="*/ 1 w 1560"/>
                <a:gd name="T17" fmla="*/ 1 h 1589"/>
                <a:gd name="T18" fmla="*/ 1 w 1560"/>
                <a:gd name="T19" fmla="*/ 1 h 1589"/>
                <a:gd name="T20" fmla="*/ 1 w 1560"/>
                <a:gd name="T21" fmla="*/ 1 h 1589"/>
                <a:gd name="T22" fmla="*/ 1 w 1560"/>
                <a:gd name="T23" fmla="*/ 1 h 1589"/>
                <a:gd name="T24" fmla="*/ 1 w 1560"/>
                <a:gd name="T25" fmla="*/ 1 h 1589"/>
                <a:gd name="T26" fmla="*/ 1 w 1560"/>
                <a:gd name="T27" fmla="*/ 1 h 1589"/>
                <a:gd name="T28" fmla="*/ 1 w 1560"/>
                <a:gd name="T29" fmla="*/ 1 h 1589"/>
                <a:gd name="T30" fmla="*/ 1 w 1560"/>
                <a:gd name="T31" fmla="*/ 1 h 1589"/>
                <a:gd name="T32" fmla="*/ 1 w 1560"/>
                <a:gd name="T33" fmla="*/ 1 h 1589"/>
                <a:gd name="T34" fmla="*/ 1 w 1560"/>
                <a:gd name="T35" fmla="*/ 1 h 1589"/>
                <a:gd name="T36" fmla="*/ 1 w 1560"/>
                <a:gd name="T37" fmla="*/ 1 h 1589"/>
                <a:gd name="T38" fmla="*/ 1 w 1560"/>
                <a:gd name="T39" fmla="*/ 1 h 1589"/>
                <a:gd name="T40" fmla="*/ 1 w 1560"/>
                <a:gd name="T41" fmla="*/ 1 h 1589"/>
                <a:gd name="T42" fmla="*/ 1 w 1560"/>
                <a:gd name="T43" fmla="*/ 1 h 1589"/>
                <a:gd name="T44" fmla="*/ 1 w 1560"/>
                <a:gd name="T45" fmla="*/ 1 h 1589"/>
                <a:gd name="T46" fmla="*/ 1 w 1560"/>
                <a:gd name="T47" fmla="*/ 1 h 1589"/>
                <a:gd name="T48" fmla="*/ 1 w 1560"/>
                <a:gd name="T49" fmla="*/ 1 h 1589"/>
                <a:gd name="T50" fmla="*/ 1 w 1560"/>
                <a:gd name="T51" fmla="*/ 1 h 1589"/>
                <a:gd name="T52" fmla="*/ 1 w 1560"/>
                <a:gd name="T53" fmla="*/ 1 h 1589"/>
                <a:gd name="T54" fmla="*/ 1 w 1560"/>
                <a:gd name="T55" fmla="*/ 1 h 1589"/>
                <a:gd name="T56" fmla="*/ 1 w 1560"/>
                <a:gd name="T57" fmla="*/ 1 h 1589"/>
                <a:gd name="T58" fmla="*/ 1 w 1560"/>
                <a:gd name="T59" fmla="*/ 1 h 1589"/>
                <a:gd name="T60" fmla="*/ 1 w 1560"/>
                <a:gd name="T61" fmla="*/ 1 h 1589"/>
                <a:gd name="T62" fmla="*/ 1 w 1560"/>
                <a:gd name="T63" fmla="*/ 1 h 1589"/>
                <a:gd name="T64" fmla="*/ 1 w 1560"/>
                <a:gd name="T65" fmla="*/ 1 h 1589"/>
                <a:gd name="T66" fmla="*/ 1 w 1560"/>
                <a:gd name="T67" fmla="*/ 1 h 1589"/>
                <a:gd name="T68" fmla="*/ 1 w 1560"/>
                <a:gd name="T69" fmla="*/ 1 h 1589"/>
                <a:gd name="T70" fmla="*/ 1 w 1560"/>
                <a:gd name="T71" fmla="*/ 1 h 1589"/>
                <a:gd name="T72" fmla="*/ 1 w 1560"/>
                <a:gd name="T73" fmla="*/ 1 h 1589"/>
                <a:gd name="T74" fmla="*/ 1 w 1560"/>
                <a:gd name="T75" fmla="*/ 1 h 1589"/>
                <a:gd name="T76" fmla="*/ 1 w 1560"/>
                <a:gd name="T77" fmla="*/ 1 h 1589"/>
                <a:gd name="T78" fmla="*/ 1 w 1560"/>
                <a:gd name="T79" fmla="*/ 1 h 1589"/>
                <a:gd name="T80" fmla="*/ 1 w 1560"/>
                <a:gd name="T81" fmla="*/ 1 h 1589"/>
                <a:gd name="T82" fmla="*/ 1 w 1560"/>
                <a:gd name="T83" fmla="*/ 1 h 1589"/>
                <a:gd name="T84" fmla="*/ 1 w 1560"/>
                <a:gd name="T85" fmla="*/ 1 h 1589"/>
                <a:gd name="T86" fmla="*/ 1 w 1560"/>
                <a:gd name="T87" fmla="*/ 1 h 1589"/>
                <a:gd name="T88" fmla="*/ 1 w 1560"/>
                <a:gd name="T89" fmla="*/ 1 h 15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60"/>
                <a:gd name="T136" fmla="*/ 0 h 1589"/>
                <a:gd name="T137" fmla="*/ 1560 w 1560"/>
                <a:gd name="T138" fmla="*/ 1589 h 158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60" h="1589">
                  <a:moveTo>
                    <a:pt x="142" y="1279"/>
                  </a:moveTo>
                  <a:lnTo>
                    <a:pt x="182" y="1331"/>
                  </a:lnTo>
                  <a:lnTo>
                    <a:pt x="208" y="1355"/>
                  </a:lnTo>
                  <a:lnTo>
                    <a:pt x="315" y="1433"/>
                  </a:lnTo>
                  <a:lnTo>
                    <a:pt x="382" y="1461"/>
                  </a:lnTo>
                  <a:lnTo>
                    <a:pt x="433" y="1471"/>
                  </a:lnTo>
                  <a:lnTo>
                    <a:pt x="485" y="1461"/>
                  </a:lnTo>
                  <a:lnTo>
                    <a:pt x="537" y="1511"/>
                  </a:lnTo>
                  <a:lnTo>
                    <a:pt x="575" y="1535"/>
                  </a:lnTo>
                  <a:lnTo>
                    <a:pt x="628" y="1563"/>
                  </a:lnTo>
                  <a:lnTo>
                    <a:pt x="786" y="1589"/>
                  </a:lnTo>
                  <a:lnTo>
                    <a:pt x="774" y="1471"/>
                  </a:lnTo>
                  <a:lnTo>
                    <a:pt x="854" y="1445"/>
                  </a:lnTo>
                  <a:lnTo>
                    <a:pt x="918" y="1409"/>
                  </a:lnTo>
                  <a:lnTo>
                    <a:pt x="995" y="1445"/>
                  </a:lnTo>
                  <a:lnTo>
                    <a:pt x="1089" y="1471"/>
                  </a:lnTo>
                  <a:lnTo>
                    <a:pt x="1155" y="1535"/>
                  </a:lnTo>
                  <a:lnTo>
                    <a:pt x="1231" y="1525"/>
                  </a:lnTo>
                  <a:lnTo>
                    <a:pt x="1299" y="1471"/>
                  </a:lnTo>
                  <a:lnTo>
                    <a:pt x="1390" y="1433"/>
                  </a:lnTo>
                  <a:lnTo>
                    <a:pt x="1403" y="1409"/>
                  </a:lnTo>
                  <a:lnTo>
                    <a:pt x="1403" y="1345"/>
                  </a:lnTo>
                  <a:lnTo>
                    <a:pt x="1362" y="1331"/>
                  </a:lnTo>
                  <a:lnTo>
                    <a:pt x="1339" y="1303"/>
                  </a:lnTo>
                  <a:lnTo>
                    <a:pt x="1339" y="1253"/>
                  </a:lnTo>
                  <a:lnTo>
                    <a:pt x="1325" y="1201"/>
                  </a:lnTo>
                  <a:lnTo>
                    <a:pt x="1362" y="1100"/>
                  </a:lnTo>
                  <a:lnTo>
                    <a:pt x="1377" y="1020"/>
                  </a:lnTo>
                  <a:lnTo>
                    <a:pt x="1348" y="982"/>
                  </a:lnTo>
                  <a:lnTo>
                    <a:pt x="1348" y="918"/>
                  </a:lnTo>
                  <a:lnTo>
                    <a:pt x="1309" y="918"/>
                  </a:lnTo>
                  <a:lnTo>
                    <a:pt x="1271" y="956"/>
                  </a:lnTo>
                  <a:lnTo>
                    <a:pt x="1257" y="904"/>
                  </a:lnTo>
                  <a:lnTo>
                    <a:pt x="1325" y="826"/>
                  </a:lnTo>
                  <a:lnTo>
                    <a:pt x="1377" y="760"/>
                  </a:lnTo>
                  <a:lnTo>
                    <a:pt x="1403" y="724"/>
                  </a:lnTo>
                  <a:lnTo>
                    <a:pt x="1442" y="738"/>
                  </a:lnTo>
                  <a:lnTo>
                    <a:pt x="1480" y="712"/>
                  </a:lnTo>
                  <a:lnTo>
                    <a:pt x="1480" y="672"/>
                  </a:lnTo>
                  <a:lnTo>
                    <a:pt x="1522" y="543"/>
                  </a:lnTo>
                  <a:lnTo>
                    <a:pt x="1560" y="502"/>
                  </a:lnTo>
                  <a:lnTo>
                    <a:pt x="1536" y="451"/>
                  </a:lnTo>
                  <a:lnTo>
                    <a:pt x="1428" y="415"/>
                  </a:lnTo>
                  <a:lnTo>
                    <a:pt x="1403" y="391"/>
                  </a:lnTo>
                  <a:lnTo>
                    <a:pt x="1362" y="349"/>
                  </a:lnTo>
                  <a:lnTo>
                    <a:pt x="1339" y="349"/>
                  </a:lnTo>
                  <a:lnTo>
                    <a:pt x="1299" y="335"/>
                  </a:lnTo>
                  <a:lnTo>
                    <a:pt x="1257" y="323"/>
                  </a:lnTo>
                  <a:lnTo>
                    <a:pt x="1219" y="285"/>
                  </a:lnTo>
                  <a:lnTo>
                    <a:pt x="1231" y="271"/>
                  </a:lnTo>
                  <a:lnTo>
                    <a:pt x="1219" y="219"/>
                  </a:lnTo>
                  <a:lnTo>
                    <a:pt x="1177" y="247"/>
                  </a:lnTo>
                  <a:lnTo>
                    <a:pt x="1141" y="233"/>
                  </a:lnTo>
                  <a:lnTo>
                    <a:pt x="1125" y="169"/>
                  </a:lnTo>
                  <a:lnTo>
                    <a:pt x="1075" y="131"/>
                  </a:lnTo>
                  <a:lnTo>
                    <a:pt x="1050" y="78"/>
                  </a:lnTo>
                  <a:lnTo>
                    <a:pt x="995" y="66"/>
                  </a:lnTo>
                  <a:lnTo>
                    <a:pt x="1009" y="16"/>
                  </a:lnTo>
                  <a:lnTo>
                    <a:pt x="1009" y="0"/>
                  </a:lnTo>
                  <a:lnTo>
                    <a:pt x="876" y="39"/>
                  </a:lnTo>
                  <a:lnTo>
                    <a:pt x="838" y="91"/>
                  </a:lnTo>
                  <a:lnTo>
                    <a:pt x="812" y="169"/>
                  </a:lnTo>
                  <a:lnTo>
                    <a:pt x="760" y="183"/>
                  </a:lnTo>
                  <a:lnTo>
                    <a:pt x="692" y="183"/>
                  </a:lnTo>
                  <a:lnTo>
                    <a:pt x="642" y="209"/>
                  </a:lnTo>
                  <a:lnTo>
                    <a:pt x="603" y="271"/>
                  </a:lnTo>
                  <a:lnTo>
                    <a:pt x="537" y="247"/>
                  </a:lnTo>
                  <a:lnTo>
                    <a:pt x="485" y="247"/>
                  </a:lnTo>
                  <a:lnTo>
                    <a:pt x="473" y="169"/>
                  </a:lnTo>
                  <a:lnTo>
                    <a:pt x="405" y="155"/>
                  </a:lnTo>
                  <a:lnTo>
                    <a:pt x="419" y="247"/>
                  </a:lnTo>
                  <a:lnTo>
                    <a:pt x="405" y="363"/>
                  </a:lnTo>
                  <a:lnTo>
                    <a:pt x="341" y="335"/>
                  </a:lnTo>
                  <a:lnTo>
                    <a:pt x="259" y="335"/>
                  </a:lnTo>
                  <a:lnTo>
                    <a:pt x="236" y="271"/>
                  </a:lnTo>
                  <a:lnTo>
                    <a:pt x="156" y="261"/>
                  </a:lnTo>
                  <a:lnTo>
                    <a:pt x="76" y="271"/>
                  </a:lnTo>
                  <a:lnTo>
                    <a:pt x="10" y="271"/>
                  </a:lnTo>
                  <a:lnTo>
                    <a:pt x="0" y="363"/>
                  </a:lnTo>
                  <a:lnTo>
                    <a:pt x="38" y="401"/>
                  </a:lnTo>
                  <a:lnTo>
                    <a:pt x="90" y="415"/>
                  </a:lnTo>
                  <a:lnTo>
                    <a:pt x="156" y="479"/>
                  </a:lnTo>
                  <a:lnTo>
                    <a:pt x="236" y="516"/>
                  </a:lnTo>
                  <a:lnTo>
                    <a:pt x="288" y="623"/>
                  </a:lnTo>
                  <a:lnTo>
                    <a:pt x="259" y="672"/>
                  </a:lnTo>
                  <a:lnTo>
                    <a:pt x="273" y="724"/>
                  </a:lnTo>
                  <a:lnTo>
                    <a:pt x="325" y="776"/>
                  </a:lnTo>
                  <a:lnTo>
                    <a:pt x="341" y="868"/>
                  </a:lnTo>
                  <a:lnTo>
                    <a:pt x="273" y="1057"/>
                  </a:lnTo>
                  <a:lnTo>
                    <a:pt x="195" y="1228"/>
                  </a:lnTo>
                  <a:lnTo>
                    <a:pt x="142" y="127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Freeform 392"/>
            <p:cNvSpPr>
              <a:spLocks/>
            </p:cNvSpPr>
            <p:nvPr/>
          </p:nvSpPr>
          <p:spPr bwMode="auto">
            <a:xfrm>
              <a:off x="2047" y="2531"/>
              <a:ext cx="780" cy="795"/>
            </a:xfrm>
            <a:custGeom>
              <a:avLst/>
              <a:gdLst>
                <a:gd name="T0" fmla="*/ 1 w 1560"/>
                <a:gd name="T1" fmla="*/ 1 h 1589"/>
                <a:gd name="T2" fmla="*/ 1 w 1560"/>
                <a:gd name="T3" fmla="*/ 1 h 1589"/>
                <a:gd name="T4" fmla="*/ 1 w 1560"/>
                <a:gd name="T5" fmla="*/ 1 h 1589"/>
                <a:gd name="T6" fmla="*/ 1 w 1560"/>
                <a:gd name="T7" fmla="*/ 1 h 1589"/>
                <a:gd name="T8" fmla="*/ 1 w 1560"/>
                <a:gd name="T9" fmla="*/ 1 h 1589"/>
                <a:gd name="T10" fmla="*/ 1 w 1560"/>
                <a:gd name="T11" fmla="*/ 1 h 1589"/>
                <a:gd name="T12" fmla="*/ 1 w 1560"/>
                <a:gd name="T13" fmla="*/ 1 h 1589"/>
                <a:gd name="T14" fmla="*/ 1 w 1560"/>
                <a:gd name="T15" fmla="*/ 1 h 1589"/>
                <a:gd name="T16" fmla="*/ 1 w 1560"/>
                <a:gd name="T17" fmla="*/ 1 h 1589"/>
                <a:gd name="T18" fmla="*/ 1 w 1560"/>
                <a:gd name="T19" fmla="*/ 1 h 1589"/>
                <a:gd name="T20" fmla="*/ 1 w 1560"/>
                <a:gd name="T21" fmla="*/ 1 h 1589"/>
                <a:gd name="T22" fmla="*/ 1 w 1560"/>
                <a:gd name="T23" fmla="*/ 1 h 1589"/>
                <a:gd name="T24" fmla="*/ 1 w 1560"/>
                <a:gd name="T25" fmla="*/ 1 h 1589"/>
                <a:gd name="T26" fmla="*/ 1 w 1560"/>
                <a:gd name="T27" fmla="*/ 1 h 1589"/>
                <a:gd name="T28" fmla="*/ 1 w 1560"/>
                <a:gd name="T29" fmla="*/ 1 h 1589"/>
                <a:gd name="T30" fmla="*/ 1 w 1560"/>
                <a:gd name="T31" fmla="*/ 1 h 1589"/>
                <a:gd name="T32" fmla="*/ 1 w 1560"/>
                <a:gd name="T33" fmla="*/ 1 h 1589"/>
                <a:gd name="T34" fmla="*/ 1 w 1560"/>
                <a:gd name="T35" fmla="*/ 1 h 1589"/>
                <a:gd name="T36" fmla="*/ 1 w 1560"/>
                <a:gd name="T37" fmla="*/ 1 h 1589"/>
                <a:gd name="T38" fmla="*/ 1 w 1560"/>
                <a:gd name="T39" fmla="*/ 1 h 1589"/>
                <a:gd name="T40" fmla="*/ 1 w 1560"/>
                <a:gd name="T41" fmla="*/ 1 h 1589"/>
                <a:gd name="T42" fmla="*/ 1 w 1560"/>
                <a:gd name="T43" fmla="*/ 1 h 1589"/>
                <a:gd name="T44" fmla="*/ 1 w 1560"/>
                <a:gd name="T45" fmla="*/ 1 h 1589"/>
                <a:gd name="T46" fmla="*/ 1 w 1560"/>
                <a:gd name="T47" fmla="*/ 1 h 1589"/>
                <a:gd name="T48" fmla="*/ 1 w 1560"/>
                <a:gd name="T49" fmla="*/ 1 h 1589"/>
                <a:gd name="T50" fmla="*/ 1 w 1560"/>
                <a:gd name="T51" fmla="*/ 1 h 1589"/>
                <a:gd name="T52" fmla="*/ 1 w 1560"/>
                <a:gd name="T53" fmla="*/ 1 h 1589"/>
                <a:gd name="T54" fmla="*/ 1 w 1560"/>
                <a:gd name="T55" fmla="*/ 1 h 1589"/>
                <a:gd name="T56" fmla="*/ 1 w 1560"/>
                <a:gd name="T57" fmla="*/ 1 h 1589"/>
                <a:gd name="T58" fmla="*/ 1 w 1560"/>
                <a:gd name="T59" fmla="*/ 1 h 1589"/>
                <a:gd name="T60" fmla="*/ 1 w 1560"/>
                <a:gd name="T61" fmla="*/ 1 h 1589"/>
                <a:gd name="T62" fmla="*/ 1 w 1560"/>
                <a:gd name="T63" fmla="*/ 1 h 1589"/>
                <a:gd name="T64" fmla="*/ 1 w 1560"/>
                <a:gd name="T65" fmla="*/ 1 h 1589"/>
                <a:gd name="T66" fmla="*/ 1 w 1560"/>
                <a:gd name="T67" fmla="*/ 1 h 1589"/>
                <a:gd name="T68" fmla="*/ 1 w 1560"/>
                <a:gd name="T69" fmla="*/ 1 h 1589"/>
                <a:gd name="T70" fmla="*/ 1 w 1560"/>
                <a:gd name="T71" fmla="*/ 1 h 1589"/>
                <a:gd name="T72" fmla="*/ 1 w 1560"/>
                <a:gd name="T73" fmla="*/ 1 h 1589"/>
                <a:gd name="T74" fmla="*/ 1 w 1560"/>
                <a:gd name="T75" fmla="*/ 1 h 1589"/>
                <a:gd name="T76" fmla="*/ 1 w 1560"/>
                <a:gd name="T77" fmla="*/ 1 h 1589"/>
                <a:gd name="T78" fmla="*/ 1 w 1560"/>
                <a:gd name="T79" fmla="*/ 1 h 1589"/>
                <a:gd name="T80" fmla="*/ 1 w 1560"/>
                <a:gd name="T81" fmla="*/ 1 h 1589"/>
                <a:gd name="T82" fmla="*/ 1 w 1560"/>
                <a:gd name="T83" fmla="*/ 1 h 1589"/>
                <a:gd name="T84" fmla="*/ 1 w 1560"/>
                <a:gd name="T85" fmla="*/ 1 h 1589"/>
                <a:gd name="T86" fmla="*/ 1 w 1560"/>
                <a:gd name="T87" fmla="*/ 1 h 1589"/>
                <a:gd name="T88" fmla="*/ 1 w 1560"/>
                <a:gd name="T89" fmla="*/ 1 h 15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60"/>
                <a:gd name="T136" fmla="*/ 0 h 1589"/>
                <a:gd name="T137" fmla="*/ 1560 w 1560"/>
                <a:gd name="T138" fmla="*/ 1589 h 158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60" h="1589">
                  <a:moveTo>
                    <a:pt x="142" y="1279"/>
                  </a:moveTo>
                  <a:lnTo>
                    <a:pt x="182" y="1331"/>
                  </a:lnTo>
                  <a:lnTo>
                    <a:pt x="208" y="1355"/>
                  </a:lnTo>
                  <a:lnTo>
                    <a:pt x="315" y="1433"/>
                  </a:lnTo>
                  <a:lnTo>
                    <a:pt x="382" y="1461"/>
                  </a:lnTo>
                  <a:lnTo>
                    <a:pt x="433" y="1471"/>
                  </a:lnTo>
                  <a:lnTo>
                    <a:pt x="485" y="1461"/>
                  </a:lnTo>
                  <a:lnTo>
                    <a:pt x="537" y="1511"/>
                  </a:lnTo>
                  <a:lnTo>
                    <a:pt x="575" y="1535"/>
                  </a:lnTo>
                  <a:lnTo>
                    <a:pt x="628" y="1563"/>
                  </a:lnTo>
                  <a:lnTo>
                    <a:pt x="786" y="1589"/>
                  </a:lnTo>
                  <a:lnTo>
                    <a:pt x="774" y="1471"/>
                  </a:lnTo>
                  <a:lnTo>
                    <a:pt x="854" y="1445"/>
                  </a:lnTo>
                  <a:lnTo>
                    <a:pt x="918" y="1409"/>
                  </a:lnTo>
                  <a:lnTo>
                    <a:pt x="995" y="1445"/>
                  </a:lnTo>
                  <a:lnTo>
                    <a:pt x="1089" y="1471"/>
                  </a:lnTo>
                  <a:lnTo>
                    <a:pt x="1155" y="1535"/>
                  </a:lnTo>
                  <a:lnTo>
                    <a:pt x="1231" y="1525"/>
                  </a:lnTo>
                  <a:lnTo>
                    <a:pt x="1299" y="1471"/>
                  </a:lnTo>
                  <a:lnTo>
                    <a:pt x="1390" y="1433"/>
                  </a:lnTo>
                  <a:lnTo>
                    <a:pt x="1403" y="1409"/>
                  </a:lnTo>
                  <a:lnTo>
                    <a:pt x="1403" y="1345"/>
                  </a:lnTo>
                  <a:lnTo>
                    <a:pt x="1362" y="1331"/>
                  </a:lnTo>
                  <a:lnTo>
                    <a:pt x="1339" y="1303"/>
                  </a:lnTo>
                  <a:lnTo>
                    <a:pt x="1339" y="1253"/>
                  </a:lnTo>
                  <a:lnTo>
                    <a:pt x="1325" y="1201"/>
                  </a:lnTo>
                  <a:lnTo>
                    <a:pt x="1362" y="1100"/>
                  </a:lnTo>
                  <a:lnTo>
                    <a:pt x="1377" y="1020"/>
                  </a:lnTo>
                  <a:lnTo>
                    <a:pt x="1348" y="982"/>
                  </a:lnTo>
                  <a:lnTo>
                    <a:pt x="1348" y="918"/>
                  </a:lnTo>
                  <a:lnTo>
                    <a:pt x="1309" y="918"/>
                  </a:lnTo>
                  <a:lnTo>
                    <a:pt x="1271" y="956"/>
                  </a:lnTo>
                  <a:lnTo>
                    <a:pt x="1257" y="904"/>
                  </a:lnTo>
                  <a:lnTo>
                    <a:pt x="1325" y="826"/>
                  </a:lnTo>
                  <a:lnTo>
                    <a:pt x="1377" y="760"/>
                  </a:lnTo>
                  <a:lnTo>
                    <a:pt x="1403" y="724"/>
                  </a:lnTo>
                  <a:lnTo>
                    <a:pt x="1442" y="738"/>
                  </a:lnTo>
                  <a:lnTo>
                    <a:pt x="1480" y="712"/>
                  </a:lnTo>
                  <a:lnTo>
                    <a:pt x="1480" y="672"/>
                  </a:lnTo>
                  <a:lnTo>
                    <a:pt x="1522" y="543"/>
                  </a:lnTo>
                  <a:lnTo>
                    <a:pt x="1560" y="502"/>
                  </a:lnTo>
                  <a:lnTo>
                    <a:pt x="1536" y="451"/>
                  </a:lnTo>
                  <a:lnTo>
                    <a:pt x="1428" y="415"/>
                  </a:lnTo>
                  <a:lnTo>
                    <a:pt x="1403" y="391"/>
                  </a:lnTo>
                  <a:lnTo>
                    <a:pt x="1362" y="349"/>
                  </a:lnTo>
                  <a:lnTo>
                    <a:pt x="1339" y="349"/>
                  </a:lnTo>
                  <a:lnTo>
                    <a:pt x="1299" y="335"/>
                  </a:lnTo>
                  <a:lnTo>
                    <a:pt x="1257" y="323"/>
                  </a:lnTo>
                  <a:lnTo>
                    <a:pt x="1219" y="285"/>
                  </a:lnTo>
                  <a:lnTo>
                    <a:pt x="1231" y="271"/>
                  </a:lnTo>
                  <a:lnTo>
                    <a:pt x="1219" y="219"/>
                  </a:lnTo>
                  <a:lnTo>
                    <a:pt x="1177" y="247"/>
                  </a:lnTo>
                  <a:lnTo>
                    <a:pt x="1141" y="233"/>
                  </a:lnTo>
                  <a:lnTo>
                    <a:pt x="1125" y="169"/>
                  </a:lnTo>
                  <a:lnTo>
                    <a:pt x="1075" y="131"/>
                  </a:lnTo>
                  <a:lnTo>
                    <a:pt x="1050" y="78"/>
                  </a:lnTo>
                  <a:lnTo>
                    <a:pt x="995" y="66"/>
                  </a:lnTo>
                  <a:lnTo>
                    <a:pt x="1009" y="16"/>
                  </a:lnTo>
                  <a:lnTo>
                    <a:pt x="1009" y="0"/>
                  </a:lnTo>
                  <a:lnTo>
                    <a:pt x="876" y="39"/>
                  </a:lnTo>
                  <a:lnTo>
                    <a:pt x="838" y="91"/>
                  </a:lnTo>
                  <a:lnTo>
                    <a:pt x="812" y="169"/>
                  </a:lnTo>
                  <a:lnTo>
                    <a:pt x="760" y="183"/>
                  </a:lnTo>
                  <a:lnTo>
                    <a:pt x="692" y="183"/>
                  </a:lnTo>
                  <a:lnTo>
                    <a:pt x="642" y="209"/>
                  </a:lnTo>
                  <a:lnTo>
                    <a:pt x="603" y="271"/>
                  </a:lnTo>
                  <a:lnTo>
                    <a:pt x="537" y="247"/>
                  </a:lnTo>
                  <a:lnTo>
                    <a:pt x="485" y="247"/>
                  </a:lnTo>
                  <a:lnTo>
                    <a:pt x="473" y="169"/>
                  </a:lnTo>
                  <a:lnTo>
                    <a:pt x="405" y="155"/>
                  </a:lnTo>
                  <a:lnTo>
                    <a:pt x="419" y="247"/>
                  </a:lnTo>
                  <a:lnTo>
                    <a:pt x="405" y="363"/>
                  </a:lnTo>
                  <a:lnTo>
                    <a:pt x="341" y="335"/>
                  </a:lnTo>
                  <a:lnTo>
                    <a:pt x="259" y="335"/>
                  </a:lnTo>
                  <a:lnTo>
                    <a:pt x="236" y="271"/>
                  </a:lnTo>
                  <a:lnTo>
                    <a:pt x="156" y="261"/>
                  </a:lnTo>
                  <a:lnTo>
                    <a:pt x="76" y="271"/>
                  </a:lnTo>
                  <a:lnTo>
                    <a:pt x="10" y="271"/>
                  </a:lnTo>
                  <a:lnTo>
                    <a:pt x="0" y="363"/>
                  </a:lnTo>
                  <a:lnTo>
                    <a:pt x="38" y="401"/>
                  </a:lnTo>
                  <a:lnTo>
                    <a:pt x="90" y="415"/>
                  </a:lnTo>
                  <a:lnTo>
                    <a:pt x="156" y="479"/>
                  </a:lnTo>
                  <a:lnTo>
                    <a:pt x="236" y="516"/>
                  </a:lnTo>
                  <a:lnTo>
                    <a:pt x="288" y="623"/>
                  </a:lnTo>
                  <a:lnTo>
                    <a:pt x="259" y="672"/>
                  </a:lnTo>
                  <a:lnTo>
                    <a:pt x="273" y="724"/>
                  </a:lnTo>
                  <a:lnTo>
                    <a:pt x="325" y="776"/>
                  </a:lnTo>
                  <a:lnTo>
                    <a:pt x="341" y="868"/>
                  </a:lnTo>
                  <a:lnTo>
                    <a:pt x="273" y="1057"/>
                  </a:lnTo>
                  <a:lnTo>
                    <a:pt x="195" y="1228"/>
                  </a:lnTo>
                  <a:lnTo>
                    <a:pt x="142" y="127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3" name="Freeform 393"/>
          <p:cNvSpPr>
            <a:spLocks/>
          </p:cNvSpPr>
          <p:nvPr/>
        </p:nvSpPr>
        <p:spPr bwMode="auto">
          <a:xfrm>
            <a:off x="3878138" y="4550075"/>
            <a:ext cx="1363663" cy="1165225"/>
          </a:xfrm>
          <a:custGeom>
            <a:avLst/>
            <a:gdLst>
              <a:gd name="T0" fmla="*/ 2147483647 w 1719"/>
              <a:gd name="T1" fmla="*/ 2147483647 h 1467"/>
              <a:gd name="T2" fmla="*/ 2147483647 w 1719"/>
              <a:gd name="T3" fmla="*/ 2147483647 h 1467"/>
              <a:gd name="T4" fmla="*/ 2147483647 w 1719"/>
              <a:gd name="T5" fmla="*/ 2147483647 h 1467"/>
              <a:gd name="T6" fmla="*/ 2147483647 w 1719"/>
              <a:gd name="T7" fmla="*/ 2147483647 h 1467"/>
              <a:gd name="T8" fmla="*/ 2147483647 w 1719"/>
              <a:gd name="T9" fmla="*/ 2147483647 h 1467"/>
              <a:gd name="T10" fmla="*/ 2147483647 w 1719"/>
              <a:gd name="T11" fmla="*/ 2147483647 h 1467"/>
              <a:gd name="T12" fmla="*/ 2147483647 w 1719"/>
              <a:gd name="T13" fmla="*/ 2147483647 h 1467"/>
              <a:gd name="T14" fmla="*/ 2147483647 w 1719"/>
              <a:gd name="T15" fmla="*/ 2147483647 h 1467"/>
              <a:gd name="T16" fmla="*/ 2147483647 w 1719"/>
              <a:gd name="T17" fmla="*/ 2147483647 h 1467"/>
              <a:gd name="T18" fmla="*/ 2147483647 w 1719"/>
              <a:gd name="T19" fmla="*/ 2147483647 h 1467"/>
              <a:gd name="T20" fmla="*/ 2147483647 w 1719"/>
              <a:gd name="T21" fmla="*/ 2147483647 h 1467"/>
              <a:gd name="T22" fmla="*/ 2147483647 w 1719"/>
              <a:gd name="T23" fmla="*/ 2147483647 h 1467"/>
              <a:gd name="T24" fmla="*/ 2147483647 w 1719"/>
              <a:gd name="T25" fmla="*/ 2147483647 h 1467"/>
              <a:gd name="T26" fmla="*/ 2147483647 w 1719"/>
              <a:gd name="T27" fmla="*/ 2147483647 h 1467"/>
              <a:gd name="T28" fmla="*/ 2147483647 w 1719"/>
              <a:gd name="T29" fmla="*/ 2147483647 h 1467"/>
              <a:gd name="T30" fmla="*/ 2147483647 w 1719"/>
              <a:gd name="T31" fmla="*/ 2147483647 h 1467"/>
              <a:gd name="T32" fmla="*/ 2147483647 w 1719"/>
              <a:gd name="T33" fmla="*/ 2147483647 h 1467"/>
              <a:gd name="T34" fmla="*/ 2147483647 w 1719"/>
              <a:gd name="T35" fmla="*/ 2147483647 h 1467"/>
              <a:gd name="T36" fmla="*/ 2147483647 w 1719"/>
              <a:gd name="T37" fmla="*/ 2147483647 h 1467"/>
              <a:gd name="T38" fmla="*/ 2147483647 w 1719"/>
              <a:gd name="T39" fmla="*/ 2147483647 h 1467"/>
              <a:gd name="T40" fmla="*/ 2147483647 w 1719"/>
              <a:gd name="T41" fmla="*/ 2147483647 h 1467"/>
              <a:gd name="T42" fmla="*/ 0 w 1719"/>
              <a:gd name="T43" fmla="*/ 2147483647 h 1467"/>
              <a:gd name="T44" fmla="*/ 2147483647 w 1719"/>
              <a:gd name="T45" fmla="*/ 2147483647 h 1467"/>
              <a:gd name="T46" fmla="*/ 2147483647 w 1719"/>
              <a:gd name="T47" fmla="*/ 2147483647 h 1467"/>
              <a:gd name="T48" fmla="*/ 2147483647 w 1719"/>
              <a:gd name="T49" fmla="*/ 2147483647 h 1467"/>
              <a:gd name="T50" fmla="*/ 2147483647 w 1719"/>
              <a:gd name="T51" fmla="*/ 2147483647 h 1467"/>
              <a:gd name="T52" fmla="*/ 2147483647 w 1719"/>
              <a:gd name="T53" fmla="*/ 2147483647 h 1467"/>
              <a:gd name="T54" fmla="*/ 2147483647 w 1719"/>
              <a:gd name="T55" fmla="*/ 2147483647 h 1467"/>
              <a:gd name="T56" fmla="*/ 2147483647 w 1719"/>
              <a:gd name="T57" fmla="*/ 2147483647 h 1467"/>
              <a:gd name="T58" fmla="*/ 2147483647 w 1719"/>
              <a:gd name="T59" fmla="*/ 2147483647 h 1467"/>
              <a:gd name="T60" fmla="*/ 2147483647 w 1719"/>
              <a:gd name="T61" fmla="*/ 2147483647 h 1467"/>
              <a:gd name="T62" fmla="*/ 2147483647 w 1719"/>
              <a:gd name="T63" fmla="*/ 2147483647 h 1467"/>
              <a:gd name="T64" fmla="*/ 2147483647 w 1719"/>
              <a:gd name="T65" fmla="*/ 2147483647 h 1467"/>
              <a:gd name="T66" fmla="*/ 2147483647 w 1719"/>
              <a:gd name="T67" fmla="*/ 2147483647 h 1467"/>
              <a:gd name="T68" fmla="*/ 2147483647 w 1719"/>
              <a:gd name="T69" fmla="*/ 2147483647 h 1467"/>
              <a:gd name="T70" fmla="*/ 2147483647 w 1719"/>
              <a:gd name="T71" fmla="*/ 2147483647 h 1467"/>
              <a:gd name="T72" fmla="*/ 2147483647 w 1719"/>
              <a:gd name="T73" fmla="*/ 2147483647 h 1467"/>
              <a:gd name="T74" fmla="*/ 2147483647 w 1719"/>
              <a:gd name="T75" fmla="*/ 2147483647 h 1467"/>
              <a:gd name="T76" fmla="*/ 2147483647 w 1719"/>
              <a:gd name="T77" fmla="*/ 2147483647 h 1467"/>
              <a:gd name="T78" fmla="*/ 2147483647 w 1719"/>
              <a:gd name="T79" fmla="*/ 2147483647 h 1467"/>
              <a:gd name="T80" fmla="*/ 2147483647 w 1719"/>
              <a:gd name="T81" fmla="*/ 2147483647 h 1467"/>
              <a:gd name="T82" fmla="*/ 2147483647 w 1719"/>
              <a:gd name="T83" fmla="*/ 2147483647 h 1467"/>
              <a:gd name="T84" fmla="*/ 2147483647 w 1719"/>
              <a:gd name="T85" fmla="*/ 2147483647 h 1467"/>
              <a:gd name="T86" fmla="*/ 2147483647 w 1719"/>
              <a:gd name="T87" fmla="*/ 2147483647 h 1467"/>
              <a:gd name="T88" fmla="*/ 2147483647 w 1719"/>
              <a:gd name="T89" fmla="*/ 2147483647 h 1467"/>
              <a:gd name="T90" fmla="*/ 2147483647 w 1719"/>
              <a:gd name="T91" fmla="*/ 0 h 1467"/>
              <a:gd name="T92" fmla="*/ 2147483647 w 1719"/>
              <a:gd name="T93" fmla="*/ 2147483647 h 1467"/>
              <a:gd name="T94" fmla="*/ 2147483647 w 1719"/>
              <a:gd name="T95" fmla="*/ 2147483647 h 1467"/>
              <a:gd name="T96" fmla="*/ 2147483647 w 1719"/>
              <a:gd name="T97" fmla="*/ 2147483647 h 1467"/>
              <a:gd name="T98" fmla="*/ 2147483647 w 1719"/>
              <a:gd name="T99" fmla="*/ 2147483647 h 1467"/>
              <a:gd name="T100" fmla="*/ 2147483647 w 1719"/>
              <a:gd name="T101" fmla="*/ 2147483647 h 1467"/>
              <a:gd name="T102" fmla="*/ 2147483647 w 1719"/>
              <a:gd name="T103" fmla="*/ 2147483647 h 1467"/>
              <a:gd name="T104" fmla="*/ 2147483647 w 1719"/>
              <a:gd name="T105" fmla="*/ 2147483647 h 1467"/>
              <a:gd name="T106" fmla="*/ 2147483647 w 1719"/>
              <a:gd name="T107" fmla="*/ 2147483647 h 1467"/>
              <a:gd name="T108" fmla="*/ 2147483647 w 1719"/>
              <a:gd name="T109" fmla="*/ 2147483647 h 1467"/>
              <a:gd name="T110" fmla="*/ 2147483647 w 1719"/>
              <a:gd name="T111" fmla="*/ 2147483647 h 1467"/>
              <a:gd name="T112" fmla="*/ 2147483647 w 1719"/>
              <a:gd name="T113" fmla="*/ 2147483647 h 1467"/>
              <a:gd name="T114" fmla="*/ 2147483647 w 1719"/>
              <a:gd name="T115" fmla="*/ 2147483647 h 1467"/>
              <a:gd name="T116" fmla="*/ 2147483647 w 1719"/>
              <a:gd name="T117" fmla="*/ 2147483647 h 1467"/>
              <a:gd name="T118" fmla="*/ 2147483647 w 1719"/>
              <a:gd name="T119" fmla="*/ 2147483647 h 1467"/>
              <a:gd name="T120" fmla="*/ 2147483647 w 1719"/>
              <a:gd name="T121" fmla="*/ 2147483647 h 1467"/>
              <a:gd name="T122" fmla="*/ 2147483647 w 1719"/>
              <a:gd name="T123" fmla="*/ 2147483647 h 146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719"/>
              <a:gd name="T187" fmla="*/ 0 h 1467"/>
              <a:gd name="T188" fmla="*/ 1719 w 1719"/>
              <a:gd name="T189" fmla="*/ 1467 h 146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719" h="1467">
                <a:moveTo>
                  <a:pt x="1508" y="565"/>
                </a:moveTo>
                <a:lnTo>
                  <a:pt x="1561" y="593"/>
                </a:lnTo>
                <a:lnTo>
                  <a:pt x="1719" y="619"/>
                </a:lnTo>
                <a:lnTo>
                  <a:pt x="1693" y="708"/>
                </a:lnTo>
                <a:lnTo>
                  <a:pt x="1522" y="786"/>
                </a:lnTo>
                <a:lnTo>
                  <a:pt x="1352" y="812"/>
                </a:lnTo>
                <a:lnTo>
                  <a:pt x="1103" y="1046"/>
                </a:lnTo>
                <a:lnTo>
                  <a:pt x="1103" y="1120"/>
                </a:lnTo>
                <a:lnTo>
                  <a:pt x="1169" y="1198"/>
                </a:lnTo>
                <a:lnTo>
                  <a:pt x="1063" y="1237"/>
                </a:lnTo>
                <a:lnTo>
                  <a:pt x="999" y="1278"/>
                </a:lnTo>
                <a:lnTo>
                  <a:pt x="957" y="1353"/>
                </a:lnTo>
                <a:lnTo>
                  <a:pt x="882" y="1329"/>
                </a:lnTo>
                <a:lnTo>
                  <a:pt x="788" y="1408"/>
                </a:lnTo>
                <a:lnTo>
                  <a:pt x="720" y="1467"/>
                </a:lnTo>
                <a:lnTo>
                  <a:pt x="458" y="1408"/>
                </a:lnTo>
                <a:lnTo>
                  <a:pt x="369" y="1393"/>
                </a:lnTo>
                <a:lnTo>
                  <a:pt x="287" y="1393"/>
                </a:lnTo>
                <a:lnTo>
                  <a:pt x="185" y="1445"/>
                </a:lnTo>
                <a:lnTo>
                  <a:pt x="117" y="1393"/>
                </a:lnTo>
                <a:lnTo>
                  <a:pt x="91" y="1237"/>
                </a:lnTo>
                <a:lnTo>
                  <a:pt x="0" y="1171"/>
                </a:lnTo>
                <a:lnTo>
                  <a:pt x="14" y="1098"/>
                </a:lnTo>
                <a:lnTo>
                  <a:pt x="80" y="1056"/>
                </a:lnTo>
                <a:lnTo>
                  <a:pt x="105" y="1018"/>
                </a:lnTo>
                <a:lnTo>
                  <a:pt x="91" y="940"/>
                </a:lnTo>
                <a:lnTo>
                  <a:pt x="133" y="890"/>
                </a:lnTo>
                <a:lnTo>
                  <a:pt x="146" y="824"/>
                </a:lnTo>
                <a:lnTo>
                  <a:pt x="146" y="760"/>
                </a:lnTo>
                <a:lnTo>
                  <a:pt x="197" y="746"/>
                </a:lnTo>
                <a:lnTo>
                  <a:pt x="237" y="708"/>
                </a:lnTo>
                <a:lnTo>
                  <a:pt x="287" y="565"/>
                </a:lnTo>
                <a:lnTo>
                  <a:pt x="406" y="475"/>
                </a:lnTo>
                <a:lnTo>
                  <a:pt x="392" y="397"/>
                </a:lnTo>
                <a:lnTo>
                  <a:pt x="317" y="375"/>
                </a:lnTo>
                <a:lnTo>
                  <a:pt x="237" y="361"/>
                </a:lnTo>
                <a:lnTo>
                  <a:pt x="185" y="347"/>
                </a:lnTo>
                <a:lnTo>
                  <a:pt x="146" y="283"/>
                </a:lnTo>
                <a:lnTo>
                  <a:pt x="80" y="309"/>
                </a:lnTo>
                <a:lnTo>
                  <a:pt x="66" y="309"/>
                </a:lnTo>
                <a:lnTo>
                  <a:pt x="66" y="269"/>
                </a:lnTo>
                <a:lnTo>
                  <a:pt x="91" y="205"/>
                </a:lnTo>
                <a:lnTo>
                  <a:pt x="80" y="78"/>
                </a:lnTo>
                <a:lnTo>
                  <a:pt x="133" y="50"/>
                </a:lnTo>
                <a:lnTo>
                  <a:pt x="207" y="64"/>
                </a:lnTo>
                <a:lnTo>
                  <a:pt x="275" y="0"/>
                </a:lnTo>
                <a:lnTo>
                  <a:pt x="353" y="78"/>
                </a:lnTo>
                <a:lnTo>
                  <a:pt x="447" y="101"/>
                </a:lnTo>
                <a:lnTo>
                  <a:pt x="552" y="130"/>
                </a:lnTo>
                <a:lnTo>
                  <a:pt x="640" y="166"/>
                </a:lnTo>
                <a:lnTo>
                  <a:pt x="720" y="217"/>
                </a:lnTo>
                <a:lnTo>
                  <a:pt x="841" y="217"/>
                </a:lnTo>
                <a:lnTo>
                  <a:pt x="1023" y="297"/>
                </a:lnTo>
                <a:lnTo>
                  <a:pt x="1075" y="309"/>
                </a:lnTo>
                <a:lnTo>
                  <a:pt x="1115" y="361"/>
                </a:lnTo>
                <a:lnTo>
                  <a:pt x="1141" y="385"/>
                </a:lnTo>
                <a:lnTo>
                  <a:pt x="1248" y="463"/>
                </a:lnTo>
                <a:lnTo>
                  <a:pt x="1315" y="491"/>
                </a:lnTo>
                <a:lnTo>
                  <a:pt x="1366" y="501"/>
                </a:lnTo>
                <a:lnTo>
                  <a:pt x="1418" y="491"/>
                </a:lnTo>
                <a:lnTo>
                  <a:pt x="1470" y="541"/>
                </a:lnTo>
                <a:lnTo>
                  <a:pt x="1508" y="565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24" name="Group 394"/>
          <p:cNvGrpSpPr>
            <a:grpSpLocks/>
          </p:cNvGrpSpPr>
          <p:nvPr/>
        </p:nvGrpSpPr>
        <p:grpSpPr bwMode="auto">
          <a:xfrm>
            <a:off x="3878138" y="4550075"/>
            <a:ext cx="1363663" cy="1165225"/>
            <a:chOff x="1581" y="3016"/>
            <a:chExt cx="859" cy="734"/>
          </a:xfrm>
        </p:grpSpPr>
        <p:sp>
          <p:nvSpPr>
            <p:cNvPr id="25" name="Freeform 395"/>
            <p:cNvSpPr>
              <a:spLocks/>
            </p:cNvSpPr>
            <p:nvPr/>
          </p:nvSpPr>
          <p:spPr bwMode="auto">
            <a:xfrm>
              <a:off x="1581" y="3016"/>
              <a:ext cx="859" cy="734"/>
            </a:xfrm>
            <a:custGeom>
              <a:avLst/>
              <a:gdLst>
                <a:gd name="T0" fmla="*/ 0 w 1719"/>
                <a:gd name="T1" fmla="*/ 1 h 1467"/>
                <a:gd name="T2" fmla="*/ 0 w 1719"/>
                <a:gd name="T3" fmla="*/ 1 h 1467"/>
                <a:gd name="T4" fmla="*/ 0 w 1719"/>
                <a:gd name="T5" fmla="*/ 1 h 1467"/>
                <a:gd name="T6" fmla="*/ 0 w 1719"/>
                <a:gd name="T7" fmla="*/ 1 h 1467"/>
                <a:gd name="T8" fmla="*/ 0 w 1719"/>
                <a:gd name="T9" fmla="*/ 1 h 1467"/>
                <a:gd name="T10" fmla="*/ 0 w 1719"/>
                <a:gd name="T11" fmla="*/ 1 h 1467"/>
                <a:gd name="T12" fmla="*/ 0 w 1719"/>
                <a:gd name="T13" fmla="*/ 1 h 1467"/>
                <a:gd name="T14" fmla="*/ 0 w 1719"/>
                <a:gd name="T15" fmla="*/ 1 h 1467"/>
                <a:gd name="T16" fmla="*/ 0 w 1719"/>
                <a:gd name="T17" fmla="*/ 1 h 1467"/>
                <a:gd name="T18" fmla="*/ 0 w 1719"/>
                <a:gd name="T19" fmla="*/ 1 h 1467"/>
                <a:gd name="T20" fmla="*/ 0 w 1719"/>
                <a:gd name="T21" fmla="*/ 1 h 1467"/>
                <a:gd name="T22" fmla="*/ 0 w 1719"/>
                <a:gd name="T23" fmla="*/ 1 h 1467"/>
                <a:gd name="T24" fmla="*/ 0 w 1719"/>
                <a:gd name="T25" fmla="*/ 1 h 1467"/>
                <a:gd name="T26" fmla="*/ 0 w 1719"/>
                <a:gd name="T27" fmla="*/ 1 h 1467"/>
                <a:gd name="T28" fmla="*/ 0 w 1719"/>
                <a:gd name="T29" fmla="*/ 1 h 1467"/>
                <a:gd name="T30" fmla="*/ 0 w 1719"/>
                <a:gd name="T31" fmla="*/ 1 h 1467"/>
                <a:gd name="T32" fmla="*/ 0 w 1719"/>
                <a:gd name="T33" fmla="*/ 1 h 1467"/>
                <a:gd name="T34" fmla="*/ 0 w 1719"/>
                <a:gd name="T35" fmla="*/ 1 h 1467"/>
                <a:gd name="T36" fmla="*/ 0 w 1719"/>
                <a:gd name="T37" fmla="*/ 1 h 1467"/>
                <a:gd name="T38" fmla="*/ 0 w 1719"/>
                <a:gd name="T39" fmla="*/ 1 h 1467"/>
                <a:gd name="T40" fmla="*/ 0 w 1719"/>
                <a:gd name="T41" fmla="*/ 1 h 1467"/>
                <a:gd name="T42" fmla="*/ 0 w 1719"/>
                <a:gd name="T43" fmla="*/ 1 h 1467"/>
                <a:gd name="T44" fmla="*/ 0 w 1719"/>
                <a:gd name="T45" fmla="*/ 1 h 1467"/>
                <a:gd name="T46" fmla="*/ 0 w 1719"/>
                <a:gd name="T47" fmla="*/ 1 h 1467"/>
                <a:gd name="T48" fmla="*/ 0 w 1719"/>
                <a:gd name="T49" fmla="*/ 1 h 1467"/>
                <a:gd name="T50" fmla="*/ 0 w 1719"/>
                <a:gd name="T51" fmla="*/ 1 h 1467"/>
                <a:gd name="T52" fmla="*/ 0 w 1719"/>
                <a:gd name="T53" fmla="*/ 1 h 1467"/>
                <a:gd name="T54" fmla="*/ 0 w 1719"/>
                <a:gd name="T55" fmla="*/ 1 h 1467"/>
                <a:gd name="T56" fmla="*/ 0 w 1719"/>
                <a:gd name="T57" fmla="*/ 1 h 1467"/>
                <a:gd name="T58" fmla="*/ 0 w 1719"/>
                <a:gd name="T59" fmla="*/ 1 h 1467"/>
                <a:gd name="T60" fmla="*/ 0 w 1719"/>
                <a:gd name="T61" fmla="*/ 1 h 1467"/>
                <a:gd name="T62" fmla="*/ 0 w 1719"/>
                <a:gd name="T63" fmla="*/ 1 h 1467"/>
                <a:gd name="T64" fmla="*/ 0 w 1719"/>
                <a:gd name="T65" fmla="*/ 1 h 1467"/>
                <a:gd name="T66" fmla="*/ 0 w 1719"/>
                <a:gd name="T67" fmla="*/ 1 h 1467"/>
                <a:gd name="T68" fmla="*/ 0 w 1719"/>
                <a:gd name="T69" fmla="*/ 1 h 1467"/>
                <a:gd name="T70" fmla="*/ 0 w 1719"/>
                <a:gd name="T71" fmla="*/ 1 h 1467"/>
                <a:gd name="T72" fmla="*/ 0 w 1719"/>
                <a:gd name="T73" fmla="*/ 1 h 1467"/>
                <a:gd name="T74" fmla="*/ 0 w 1719"/>
                <a:gd name="T75" fmla="*/ 1 h 1467"/>
                <a:gd name="T76" fmla="*/ 0 w 1719"/>
                <a:gd name="T77" fmla="*/ 1 h 1467"/>
                <a:gd name="T78" fmla="*/ 0 w 1719"/>
                <a:gd name="T79" fmla="*/ 1 h 1467"/>
                <a:gd name="T80" fmla="*/ 0 w 1719"/>
                <a:gd name="T81" fmla="*/ 1 h 1467"/>
                <a:gd name="T82" fmla="*/ 0 w 1719"/>
                <a:gd name="T83" fmla="*/ 1 h 1467"/>
                <a:gd name="T84" fmla="*/ 0 w 1719"/>
                <a:gd name="T85" fmla="*/ 1 h 1467"/>
                <a:gd name="T86" fmla="*/ 0 w 1719"/>
                <a:gd name="T87" fmla="*/ 1 h 1467"/>
                <a:gd name="T88" fmla="*/ 0 w 1719"/>
                <a:gd name="T89" fmla="*/ 1 h 1467"/>
                <a:gd name="T90" fmla="*/ 0 w 1719"/>
                <a:gd name="T91" fmla="*/ 0 h 1467"/>
                <a:gd name="T92" fmla="*/ 0 w 1719"/>
                <a:gd name="T93" fmla="*/ 1 h 1467"/>
                <a:gd name="T94" fmla="*/ 0 w 1719"/>
                <a:gd name="T95" fmla="*/ 1 h 1467"/>
                <a:gd name="T96" fmla="*/ 0 w 1719"/>
                <a:gd name="T97" fmla="*/ 1 h 1467"/>
                <a:gd name="T98" fmla="*/ 0 w 1719"/>
                <a:gd name="T99" fmla="*/ 1 h 1467"/>
                <a:gd name="T100" fmla="*/ 0 w 1719"/>
                <a:gd name="T101" fmla="*/ 1 h 1467"/>
                <a:gd name="T102" fmla="*/ 0 w 1719"/>
                <a:gd name="T103" fmla="*/ 1 h 1467"/>
                <a:gd name="T104" fmla="*/ 0 w 1719"/>
                <a:gd name="T105" fmla="*/ 1 h 1467"/>
                <a:gd name="T106" fmla="*/ 0 w 1719"/>
                <a:gd name="T107" fmla="*/ 1 h 1467"/>
                <a:gd name="T108" fmla="*/ 0 w 1719"/>
                <a:gd name="T109" fmla="*/ 1 h 1467"/>
                <a:gd name="T110" fmla="*/ 0 w 1719"/>
                <a:gd name="T111" fmla="*/ 1 h 1467"/>
                <a:gd name="T112" fmla="*/ 0 w 1719"/>
                <a:gd name="T113" fmla="*/ 1 h 1467"/>
                <a:gd name="T114" fmla="*/ 0 w 1719"/>
                <a:gd name="T115" fmla="*/ 1 h 1467"/>
                <a:gd name="T116" fmla="*/ 0 w 1719"/>
                <a:gd name="T117" fmla="*/ 1 h 1467"/>
                <a:gd name="T118" fmla="*/ 0 w 1719"/>
                <a:gd name="T119" fmla="*/ 1 h 1467"/>
                <a:gd name="T120" fmla="*/ 0 w 1719"/>
                <a:gd name="T121" fmla="*/ 1 h 1467"/>
                <a:gd name="T122" fmla="*/ 0 w 1719"/>
                <a:gd name="T123" fmla="*/ 1 h 14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9"/>
                <a:gd name="T187" fmla="*/ 0 h 1467"/>
                <a:gd name="T188" fmla="*/ 1719 w 1719"/>
                <a:gd name="T189" fmla="*/ 1467 h 14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9" h="1467">
                  <a:moveTo>
                    <a:pt x="1508" y="565"/>
                  </a:moveTo>
                  <a:lnTo>
                    <a:pt x="1561" y="593"/>
                  </a:lnTo>
                  <a:lnTo>
                    <a:pt x="1719" y="619"/>
                  </a:lnTo>
                  <a:lnTo>
                    <a:pt x="1693" y="708"/>
                  </a:lnTo>
                  <a:lnTo>
                    <a:pt x="1522" y="786"/>
                  </a:lnTo>
                  <a:lnTo>
                    <a:pt x="1352" y="812"/>
                  </a:lnTo>
                  <a:lnTo>
                    <a:pt x="1103" y="1046"/>
                  </a:lnTo>
                  <a:lnTo>
                    <a:pt x="1103" y="1120"/>
                  </a:lnTo>
                  <a:lnTo>
                    <a:pt x="1169" y="1198"/>
                  </a:lnTo>
                  <a:lnTo>
                    <a:pt x="1063" y="1237"/>
                  </a:lnTo>
                  <a:lnTo>
                    <a:pt x="999" y="1278"/>
                  </a:lnTo>
                  <a:lnTo>
                    <a:pt x="957" y="1353"/>
                  </a:lnTo>
                  <a:lnTo>
                    <a:pt x="882" y="1329"/>
                  </a:lnTo>
                  <a:lnTo>
                    <a:pt x="788" y="1408"/>
                  </a:lnTo>
                  <a:lnTo>
                    <a:pt x="720" y="1467"/>
                  </a:lnTo>
                  <a:lnTo>
                    <a:pt x="458" y="1408"/>
                  </a:lnTo>
                  <a:lnTo>
                    <a:pt x="369" y="1393"/>
                  </a:lnTo>
                  <a:lnTo>
                    <a:pt x="287" y="1393"/>
                  </a:lnTo>
                  <a:lnTo>
                    <a:pt x="185" y="1445"/>
                  </a:lnTo>
                  <a:lnTo>
                    <a:pt x="117" y="1393"/>
                  </a:lnTo>
                  <a:lnTo>
                    <a:pt x="91" y="1237"/>
                  </a:lnTo>
                  <a:lnTo>
                    <a:pt x="0" y="1171"/>
                  </a:lnTo>
                  <a:lnTo>
                    <a:pt x="14" y="1098"/>
                  </a:lnTo>
                  <a:lnTo>
                    <a:pt x="80" y="1056"/>
                  </a:lnTo>
                  <a:lnTo>
                    <a:pt x="105" y="1018"/>
                  </a:lnTo>
                  <a:lnTo>
                    <a:pt x="91" y="940"/>
                  </a:lnTo>
                  <a:lnTo>
                    <a:pt x="133" y="890"/>
                  </a:lnTo>
                  <a:lnTo>
                    <a:pt x="146" y="824"/>
                  </a:lnTo>
                  <a:lnTo>
                    <a:pt x="146" y="760"/>
                  </a:lnTo>
                  <a:lnTo>
                    <a:pt x="197" y="746"/>
                  </a:lnTo>
                  <a:lnTo>
                    <a:pt x="237" y="708"/>
                  </a:lnTo>
                  <a:lnTo>
                    <a:pt x="287" y="565"/>
                  </a:lnTo>
                  <a:lnTo>
                    <a:pt x="406" y="475"/>
                  </a:lnTo>
                  <a:lnTo>
                    <a:pt x="392" y="397"/>
                  </a:lnTo>
                  <a:lnTo>
                    <a:pt x="317" y="375"/>
                  </a:lnTo>
                  <a:lnTo>
                    <a:pt x="237" y="361"/>
                  </a:lnTo>
                  <a:lnTo>
                    <a:pt x="185" y="347"/>
                  </a:lnTo>
                  <a:lnTo>
                    <a:pt x="146" y="283"/>
                  </a:lnTo>
                  <a:lnTo>
                    <a:pt x="80" y="309"/>
                  </a:lnTo>
                  <a:lnTo>
                    <a:pt x="66" y="309"/>
                  </a:lnTo>
                  <a:lnTo>
                    <a:pt x="66" y="269"/>
                  </a:lnTo>
                  <a:lnTo>
                    <a:pt x="91" y="205"/>
                  </a:lnTo>
                  <a:lnTo>
                    <a:pt x="80" y="78"/>
                  </a:lnTo>
                  <a:lnTo>
                    <a:pt x="133" y="50"/>
                  </a:lnTo>
                  <a:lnTo>
                    <a:pt x="207" y="64"/>
                  </a:lnTo>
                  <a:lnTo>
                    <a:pt x="275" y="0"/>
                  </a:lnTo>
                  <a:lnTo>
                    <a:pt x="353" y="78"/>
                  </a:lnTo>
                  <a:lnTo>
                    <a:pt x="447" y="101"/>
                  </a:lnTo>
                  <a:lnTo>
                    <a:pt x="552" y="130"/>
                  </a:lnTo>
                  <a:lnTo>
                    <a:pt x="640" y="166"/>
                  </a:lnTo>
                  <a:lnTo>
                    <a:pt x="720" y="217"/>
                  </a:lnTo>
                  <a:lnTo>
                    <a:pt x="841" y="217"/>
                  </a:lnTo>
                  <a:lnTo>
                    <a:pt x="1023" y="297"/>
                  </a:lnTo>
                  <a:lnTo>
                    <a:pt x="1075" y="309"/>
                  </a:lnTo>
                  <a:lnTo>
                    <a:pt x="1115" y="361"/>
                  </a:lnTo>
                  <a:lnTo>
                    <a:pt x="1141" y="385"/>
                  </a:lnTo>
                  <a:lnTo>
                    <a:pt x="1248" y="463"/>
                  </a:lnTo>
                  <a:lnTo>
                    <a:pt x="1315" y="491"/>
                  </a:lnTo>
                  <a:lnTo>
                    <a:pt x="1366" y="501"/>
                  </a:lnTo>
                  <a:lnTo>
                    <a:pt x="1418" y="491"/>
                  </a:lnTo>
                  <a:lnTo>
                    <a:pt x="1470" y="541"/>
                  </a:lnTo>
                  <a:lnTo>
                    <a:pt x="1508" y="565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396"/>
            <p:cNvSpPr>
              <a:spLocks/>
            </p:cNvSpPr>
            <p:nvPr/>
          </p:nvSpPr>
          <p:spPr bwMode="auto">
            <a:xfrm>
              <a:off x="1581" y="3016"/>
              <a:ext cx="859" cy="734"/>
            </a:xfrm>
            <a:custGeom>
              <a:avLst/>
              <a:gdLst>
                <a:gd name="T0" fmla="*/ 0 w 1719"/>
                <a:gd name="T1" fmla="*/ 1 h 1467"/>
                <a:gd name="T2" fmla="*/ 0 w 1719"/>
                <a:gd name="T3" fmla="*/ 1 h 1467"/>
                <a:gd name="T4" fmla="*/ 0 w 1719"/>
                <a:gd name="T5" fmla="*/ 1 h 1467"/>
                <a:gd name="T6" fmla="*/ 0 w 1719"/>
                <a:gd name="T7" fmla="*/ 1 h 1467"/>
                <a:gd name="T8" fmla="*/ 0 w 1719"/>
                <a:gd name="T9" fmla="*/ 1 h 1467"/>
                <a:gd name="T10" fmla="*/ 0 w 1719"/>
                <a:gd name="T11" fmla="*/ 1 h 1467"/>
                <a:gd name="T12" fmla="*/ 0 w 1719"/>
                <a:gd name="T13" fmla="*/ 1 h 1467"/>
                <a:gd name="T14" fmla="*/ 0 w 1719"/>
                <a:gd name="T15" fmla="*/ 1 h 1467"/>
                <a:gd name="T16" fmla="*/ 0 w 1719"/>
                <a:gd name="T17" fmla="*/ 1 h 1467"/>
                <a:gd name="T18" fmla="*/ 0 w 1719"/>
                <a:gd name="T19" fmla="*/ 1 h 1467"/>
                <a:gd name="T20" fmla="*/ 0 w 1719"/>
                <a:gd name="T21" fmla="*/ 1 h 1467"/>
                <a:gd name="T22" fmla="*/ 0 w 1719"/>
                <a:gd name="T23" fmla="*/ 1 h 1467"/>
                <a:gd name="T24" fmla="*/ 0 w 1719"/>
                <a:gd name="T25" fmla="*/ 1 h 1467"/>
                <a:gd name="T26" fmla="*/ 0 w 1719"/>
                <a:gd name="T27" fmla="*/ 1 h 1467"/>
                <a:gd name="T28" fmla="*/ 0 w 1719"/>
                <a:gd name="T29" fmla="*/ 1 h 1467"/>
                <a:gd name="T30" fmla="*/ 0 w 1719"/>
                <a:gd name="T31" fmla="*/ 1 h 1467"/>
                <a:gd name="T32" fmla="*/ 0 w 1719"/>
                <a:gd name="T33" fmla="*/ 1 h 1467"/>
                <a:gd name="T34" fmla="*/ 0 w 1719"/>
                <a:gd name="T35" fmla="*/ 1 h 1467"/>
                <a:gd name="T36" fmla="*/ 0 w 1719"/>
                <a:gd name="T37" fmla="*/ 1 h 1467"/>
                <a:gd name="T38" fmla="*/ 0 w 1719"/>
                <a:gd name="T39" fmla="*/ 1 h 1467"/>
                <a:gd name="T40" fmla="*/ 0 w 1719"/>
                <a:gd name="T41" fmla="*/ 1 h 1467"/>
                <a:gd name="T42" fmla="*/ 0 w 1719"/>
                <a:gd name="T43" fmla="*/ 1 h 1467"/>
                <a:gd name="T44" fmla="*/ 0 w 1719"/>
                <a:gd name="T45" fmla="*/ 1 h 1467"/>
                <a:gd name="T46" fmla="*/ 0 w 1719"/>
                <a:gd name="T47" fmla="*/ 1 h 1467"/>
                <a:gd name="T48" fmla="*/ 0 w 1719"/>
                <a:gd name="T49" fmla="*/ 1 h 1467"/>
                <a:gd name="T50" fmla="*/ 0 w 1719"/>
                <a:gd name="T51" fmla="*/ 1 h 1467"/>
                <a:gd name="T52" fmla="*/ 0 w 1719"/>
                <a:gd name="T53" fmla="*/ 1 h 1467"/>
                <a:gd name="T54" fmla="*/ 0 w 1719"/>
                <a:gd name="T55" fmla="*/ 1 h 1467"/>
                <a:gd name="T56" fmla="*/ 0 w 1719"/>
                <a:gd name="T57" fmla="*/ 1 h 1467"/>
                <a:gd name="T58" fmla="*/ 0 w 1719"/>
                <a:gd name="T59" fmla="*/ 1 h 1467"/>
                <a:gd name="T60" fmla="*/ 0 w 1719"/>
                <a:gd name="T61" fmla="*/ 1 h 1467"/>
                <a:gd name="T62" fmla="*/ 0 w 1719"/>
                <a:gd name="T63" fmla="*/ 1 h 1467"/>
                <a:gd name="T64" fmla="*/ 0 w 1719"/>
                <a:gd name="T65" fmla="*/ 1 h 1467"/>
                <a:gd name="T66" fmla="*/ 0 w 1719"/>
                <a:gd name="T67" fmla="*/ 1 h 1467"/>
                <a:gd name="T68" fmla="*/ 0 w 1719"/>
                <a:gd name="T69" fmla="*/ 1 h 1467"/>
                <a:gd name="T70" fmla="*/ 0 w 1719"/>
                <a:gd name="T71" fmla="*/ 1 h 1467"/>
                <a:gd name="T72" fmla="*/ 0 w 1719"/>
                <a:gd name="T73" fmla="*/ 1 h 1467"/>
                <a:gd name="T74" fmla="*/ 0 w 1719"/>
                <a:gd name="T75" fmla="*/ 1 h 1467"/>
                <a:gd name="T76" fmla="*/ 0 w 1719"/>
                <a:gd name="T77" fmla="*/ 1 h 1467"/>
                <a:gd name="T78" fmla="*/ 0 w 1719"/>
                <a:gd name="T79" fmla="*/ 1 h 1467"/>
                <a:gd name="T80" fmla="*/ 0 w 1719"/>
                <a:gd name="T81" fmla="*/ 1 h 1467"/>
                <a:gd name="T82" fmla="*/ 0 w 1719"/>
                <a:gd name="T83" fmla="*/ 1 h 1467"/>
                <a:gd name="T84" fmla="*/ 0 w 1719"/>
                <a:gd name="T85" fmla="*/ 1 h 1467"/>
                <a:gd name="T86" fmla="*/ 0 w 1719"/>
                <a:gd name="T87" fmla="*/ 1 h 1467"/>
                <a:gd name="T88" fmla="*/ 0 w 1719"/>
                <a:gd name="T89" fmla="*/ 1 h 1467"/>
                <a:gd name="T90" fmla="*/ 0 w 1719"/>
                <a:gd name="T91" fmla="*/ 0 h 1467"/>
                <a:gd name="T92" fmla="*/ 0 w 1719"/>
                <a:gd name="T93" fmla="*/ 1 h 1467"/>
                <a:gd name="T94" fmla="*/ 0 w 1719"/>
                <a:gd name="T95" fmla="*/ 1 h 1467"/>
                <a:gd name="T96" fmla="*/ 0 w 1719"/>
                <a:gd name="T97" fmla="*/ 1 h 1467"/>
                <a:gd name="T98" fmla="*/ 0 w 1719"/>
                <a:gd name="T99" fmla="*/ 1 h 1467"/>
                <a:gd name="T100" fmla="*/ 0 w 1719"/>
                <a:gd name="T101" fmla="*/ 1 h 1467"/>
                <a:gd name="T102" fmla="*/ 0 w 1719"/>
                <a:gd name="T103" fmla="*/ 1 h 1467"/>
                <a:gd name="T104" fmla="*/ 0 w 1719"/>
                <a:gd name="T105" fmla="*/ 1 h 1467"/>
                <a:gd name="T106" fmla="*/ 0 w 1719"/>
                <a:gd name="T107" fmla="*/ 1 h 1467"/>
                <a:gd name="T108" fmla="*/ 0 w 1719"/>
                <a:gd name="T109" fmla="*/ 1 h 1467"/>
                <a:gd name="T110" fmla="*/ 0 w 1719"/>
                <a:gd name="T111" fmla="*/ 1 h 1467"/>
                <a:gd name="T112" fmla="*/ 0 w 1719"/>
                <a:gd name="T113" fmla="*/ 1 h 1467"/>
                <a:gd name="T114" fmla="*/ 0 w 1719"/>
                <a:gd name="T115" fmla="*/ 1 h 1467"/>
                <a:gd name="T116" fmla="*/ 0 w 1719"/>
                <a:gd name="T117" fmla="*/ 1 h 1467"/>
                <a:gd name="T118" fmla="*/ 0 w 1719"/>
                <a:gd name="T119" fmla="*/ 1 h 1467"/>
                <a:gd name="T120" fmla="*/ 0 w 1719"/>
                <a:gd name="T121" fmla="*/ 1 h 1467"/>
                <a:gd name="T122" fmla="*/ 0 w 1719"/>
                <a:gd name="T123" fmla="*/ 1 h 14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9"/>
                <a:gd name="T187" fmla="*/ 0 h 1467"/>
                <a:gd name="T188" fmla="*/ 1719 w 1719"/>
                <a:gd name="T189" fmla="*/ 1467 h 14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9" h="1467">
                  <a:moveTo>
                    <a:pt x="1508" y="565"/>
                  </a:moveTo>
                  <a:lnTo>
                    <a:pt x="1561" y="593"/>
                  </a:lnTo>
                  <a:lnTo>
                    <a:pt x="1719" y="619"/>
                  </a:lnTo>
                  <a:lnTo>
                    <a:pt x="1693" y="708"/>
                  </a:lnTo>
                  <a:lnTo>
                    <a:pt x="1522" y="786"/>
                  </a:lnTo>
                  <a:lnTo>
                    <a:pt x="1352" y="812"/>
                  </a:lnTo>
                  <a:lnTo>
                    <a:pt x="1103" y="1046"/>
                  </a:lnTo>
                  <a:lnTo>
                    <a:pt x="1103" y="1120"/>
                  </a:lnTo>
                  <a:lnTo>
                    <a:pt x="1169" y="1198"/>
                  </a:lnTo>
                  <a:lnTo>
                    <a:pt x="1063" y="1237"/>
                  </a:lnTo>
                  <a:lnTo>
                    <a:pt x="999" y="1278"/>
                  </a:lnTo>
                  <a:lnTo>
                    <a:pt x="957" y="1353"/>
                  </a:lnTo>
                  <a:lnTo>
                    <a:pt x="882" y="1329"/>
                  </a:lnTo>
                  <a:lnTo>
                    <a:pt x="788" y="1408"/>
                  </a:lnTo>
                  <a:lnTo>
                    <a:pt x="720" y="1467"/>
                  </a:lnTo>
                  <a:lnTo>
                    <a:pt x="458" y="1408"/>
                  </a:lnTo>
                  <a:lnTo>
                    <a:pt x="369" y="1393"/>
                  </a:lnTo>
                  <a:lnTo>
                    <a:pt x="287" y="1393"/>
                  </a:lnTo>
                  <a:lnTo>
                    <a:pt x="185" y="1445"/>
                  </a:lnTo>
                  <a:lnTo>
                    <a:pt x="117" y="1393"/>
                  </a:lnTo>
                  <a:lnTo>
                    <a:pt x="91" y="1237"/>
                  </a:lnTo>
                  <a:lnTo>
                    <a:pt x="0" y="1171"/>
                  </a:lnTo>
                  <a:lnTo>
                    <a:pt x="14" y="1098"/>
                  </a:lnTo>
                  <a:lnTo>
                    <a:pt x="80" y="1056"/>
                  </a:lnTo>
                  <a:lnTo>
                    <a:pt x="105" y="1018"/>
                  </a:lnTo>
                  <a:lnTo>
                    <a:pt x="91" y="940"/>
                  </a:lnTo>
                  <a:lnTo>
                    <a:pt x="133" y="890"/>
                  </a:lnTo>
                  <a:lnTo>
                    <a:pt x="146" y="824"/>
                  </a:lnTo>
                  <a:lnTo>
                    <a:pt x="146" y="760"/>
                  </a:lnTo>
                  <a:lnTo>
                    <a:pt x="197" y="746"/>
                  </a:lnTo>
                  <a:lnTo>
                    <a:pt x="237" y="708"/>
                  </a:lnTo>
                  <a:lnTo>
                    <a:pt x="287" y="565"/>
                  </a:lnTo>
                  <a:lnTo>
                    <a:pt x="406" y="475"/>
                  </a:lnTo>
                  <a:lnTo>
                    <a:pt x="392" y="397"/>
                  </a:lnTo>
                  <a:lnTo>
                    <a:pt x="317" y="375"/>
                  </a:lnTo>
                  <a:lnTo>
                    <a:pt x="237" y="361"/>
                  </a:lnTo>
                  <a:lnTo>
                    <a:pt x="185" y="347"/>
                  </a:lnTo>
                  <a:lnTo>
                    <a:pt x="146" y="283"/>
                  </a:lnTo>
                  <a:lnTo>
                    <a:pt x="80" y="309"/>
                  </a:lnTo>
                  <a:lnTo>
                    <a:pt x="66" y="309"/>
                  </a:lnTo>
                  <a:lnTo>
                    <a:pt x="66" y="269"/>
                  </a:lnTo>
                  <a:lnTo>
                    <a:pt x="91" y="205"/>
                  </a:lnTo>
                  <a:lnTo>
                    <a:pt x="80" y="78"/>
                  </a:lnTo>
                  <a:lnTo>
                    <a:pt x="133" y="50"/>
                  </a:lnTo>
                  <a:lnTo>
                    <a:pt x="207" y="64"/>
                  </a:lnTo>
                  <a:lnTo>
                    <a:pt x="275" y="0"/>
                  </a:lnTo>
                  <a:lnTo>
                    <a:pt x="353" y="78"/>
                  </a:lnTo>
                  <a:lnTo>
                    <a:pt x="447" y="101"/>
                  </a:lnTo>
                  <a:lnTo>
                    <a:pt x="552" y="130"/>
                  </a:lnTo>
                  <a:lnTo>
                    <a:pt x="640" y="166"/>
                  </a:lnTo>
                  <a:lnTo>
                    <a:pt x="720" y="217"/>
                  </a:lnTo>
                  <a:lnTo>
                    <a:pt x="841" y="217"/>
                  </a:lnTo>
                  <a:lnTo>
                    <a:pt x="1023" y="297"/>
                  </a:lnTo>
                  <a:lnTo>
                    <a:pt x="1075" y="309"/>
                  </a:lnTo>
                  <a:lnTo>
                    <a:pt x="1115" y="361"/>
                  </a:lnTo>
                  <a:lnTo>
                    <a:pt x="1141" y="385"/>
                  </a:lnTo>
                  <a:lnTo>
                    <a:pt x="1248" y="463"/>
                  </a:lnTo>
                  <a:lnTo>
                    <a:pt x="1315" y="491"/>
                  </a:lnTo>
                  <a:lnTo>
                    <a:pt x="1366" y="501"/>
                  </a:lnTo>
                  <a:lnTo>
                    <a:pt x="1418" y="491"/>
                  </a:lnTo>
                  <a:lnTo>
                    <a:pt x="1470" y="541"/>
                  </a:lnTo>
                  <a:lnTo>
                    <a:pt x="1508" y="56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7" name="Freeform 397"/>
          <p:cNvSpPr>
            <a:spLocks/>
          </p:cNvSpPr>
          <p:nvPr/>
        </p:nvSpPr>
        <p:spPr bwMode="auto">
          <a:xfrm>
            <a:off x="6702301" y="4070650"/>
            <a:ext cx="550862" cy="284163"/>
          </a:xfrm>
          <a:custGeom>
            <a:avLst/>
            <a:gdLst>
              <a:gd name="T0" fmla="*/ 0 w 694"/>
              <a:gd name="T1" fmla="*/ 2147483647 h 358"/>
              <a:gd name="T2" fmla="*/ 2147483647 w 694"/>
              <a:gd name="T3" fmla="*/ 2147483647 h 358"/>
              <a:gd name="T4" fmla="*/ 2147483647 w 694"/>
              <a:gd name="T5" fmla="*/ 2147483647 h 358"/>
              <a:gd name="T6" fmla="*/ 2147483647 w 694"/>
              <a:gd name="T7" fmla="*/ 2147483647 h 358"/>
              <a:gd name="T8" fmla="*/ 2147483647 w 694"/>
              <a:gd name="T9" fmla="*/ 2147483647 h 358"/>
              <a:gd name="T10" fmla="*/ 2147483647 w 694"/>
              <a:gd name="T11" fmla="*/ 2147483647 h 358"/>
              <a:gd name="T12" fmla="*/ 2147483647 w 694"/>
              <a:gd name="T13" fmla="*/ 2147483647 h 358"/>
              <a:gd name="T14" fmla="*/ 2147483647 w 694"/>
              <a:gd name="T15" fmla="*/ 2147483647 h 358"/>
              <a:gd name="T16" fmla="*/ 2147483647 w 694"/>
              <a:gd name="T17" fmla="*/ 2147483647 h 358"/>
              <a:gd name="T18" fmla="*/ 2147483647 w 694"/>
              <a:gd name="T19" fmla="*/ 2147483647 h 358"/>
              <a:gd name="T20" fmla="*/ 2147483647 w 694"/>
              <a:gd name="T21" fmla="*/ 2147483647 h 358"/>
              <a:gd name="T22" fmla="*/ 2147483647 w 694"/>
              <a:gd name="T23" fmla="*/ 2147483647 h 358"/>
              <a:gd name="T24" fmla="*/ 2147483647 w 694"/>
              <a:gd name="T25" fmla="*/ 2147483647 h 358"/>
              <a:gd name="T26" fmla="*/ 2147483647 w 694"/>
              <a:gd name="T27" fmla="*/ 2147483647 h 358"/>
              <a:gd name="T28" fmla="*/ 2147483647 w 694"/>
              <a:gd name="T29" fmla="*/ 2147483647 h 358"/>
              <a:gd name="T30" fmla="*/ 2147483647 w 694"/>
              <a:gd name="T31" fmla="*/ 2147483647 h 358"/>
              <a:gd name="T32" fmla="*/ 2147483647 w 694"/>
              <a:gd name="T33" fmla="*/ 2147483647 h 358"/>
              <a:gd name="T34" fmla="*/ 2147483647 w 694"/>
              <a:gd name="T35" fmla="*/ 2147483647 h 358"/>
              <a:gd name="T36" fmla="*/ 2147483647 w 694"/>
              <a:gd name="T37" fmla="*/ 2147483647 h 358"/>
              <a:gd name="T38" fmla="*/ 2147483647 w 694"/>
              <a:gd name="T39" fmla="*/ 2147483647 h 358"/>
              <a:gd name="T40" fmla="*/ 2147483647 w 694"/>
              <a:gd name="T41" fmla="*/ 0 h 358"/>
              <a:gd name="T42" fmla="*/ 0 w 694"/>
              <a:gd name="T43" fmla="*/ 2147483647 h 35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94"/>
              <a:gd name="T67" fmla="*/ 0 h 358"/>
              <a:gd name="T68" fmla="*/ 694 w 694"/>
              <a:gd name="T69" fmla="*/ 358 h 35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94" h="358">
                <a:moveTo>
                  <a:pt x="0" y="177"/>
                </a:moveTo>
                <a:lnTo>
                  <a:pt x="52" y="306"/>
                </a:lnTo>
                <a:lnTo>
                  <a:pt x="132" y="358"/>
                </a:lnTo>
                <a:lnTo>
                  <a:pt x="170" y="358"/>
                </a:lnTo>
                <a:lnTo>
                  <a:pt x="206" y="358"/>
                </a:lnTo>
                <a:lnTo>
                  <a:pt x="367" y="266"/>
                </a:lnTo>
                <a:lnTo>
                  <a:pt x="433" y="257"/>
                </a:lnTo>
                <a:lnTo>
                  <a:pt x="457" y="228"/>
                </a:lnTo>
                <a:lnTo>
                  <a:pt x="499" y="205"/>
                </a:lnTo>
                <a:lnTo>
                  <a:pt x="565" y="191"/>
                </a:lnTo>
                <a:lnTo>
                  <a:pt x="667" y="215"/>
                </a:lnTo>
                <a:lnTo>
                  <a:pt x="694" y="75"/>
                </a:lnTo>
                <a:lnTo>
                  <a:pt x="667" y="75"/>
                </a:lnTo>
                <a:lnTo>
                  <a:pt x="626" y="35"/>
                </a:lnTo>
                <a:lnTo>
                  <a:pt x="565" y="25"/>
                </a:lnTo>
                <a:lnTo>
                  <a:pt x="523" y="49"/>
                </a:lnTo>
                <a:lnTo>
                  <a:pt x="443" y="49"/>
                </a:lnTo>
                <a:lnTo>
                  <a:pt x="405" y="85"/>
                </a:lnTo>
                <a:lnTo>
                  <a:pt x="325" y="25"/>
                </a:lnTo>
                <a:lnTo>
                  <a:pt x="273" y="49"/>
                </a:lnTo>
                <a:lnTo>
                  <a:pt x="189" y="0"/>
                </a:lnTo>
                <a:lnTo>
                  <a:pt x="0" y="177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" name="Freeform 398"/>
          <p:cNvSpPr>
            <a:spLocks/>
          </p:cNvSpPr>
          <p:nvPr/>
        </p:nvSpPr>
        <p:spPr bwMode="auto">
          <a:xfrm>
            <a:off x="7689726" y="4178600"/>
            <a:ext cx="385762" cy="401638"/>
          </a:xfrm>
          <a:custGeom>
            <a:avLst/>
            <a:gdLst>
              <a:gd name="T0" fmla="*/ 0 w 487"/>
              <a:gd name="T1" fmla="*/ 2147483647 h 506"/>
              <a:gd name="T2" fmla="*/ 2147483647 w 487"/>
              <a:gd name="T3" fmla="*/ 2147483647 h 506"/>
              <a:gd name="T4" fmla="*/ 2147483647 w 487"/>
              <a:gd name="T5" fmla="*/ 2147483647 h 506"/>
              <a:gd name="T6" fmla="*/ 2147483647 w 487"/>
              <a:gd name="T7" fmla="*/ 2147483647 h 506"/>
              <a:gd name="T8" fmla="*/ 2147483647 w 487"/>
              <a:gd name="T9" fmla="*/ 2147483647 h 506"/>
              <a:gd name="T10" fmla="*/ 2147483647 w 487"/>
              <a:gd name="T11" fmla="*/ 2147483647 h 506"/>
              <a:gd name="T12" fmla="*/ 2147483647 w 487"/>
              <a:gd name="T13" fmla="*/ 2147483647 h 506"/>
              <a:gd name="T14" fmla="*/ 2147483647 w 487"/>
              <a:gd name="T15" fmla="*/ 2147483647 h 506"/>
              <a:gd name="T16" fmla="*/ 2147483647 w 487"/>
              <a:gd name="T17" fmla="*/ 2147483647 h 506"/>
              <a:gd name="T18" fmla="*/ 2147483647 w 487"/>
              <a:gd name="T19" fmla="*/ 2147483647 h 506"/>
              <a:gd name="T20" fmla="*/ 2147483647 w 487"/>
              <a:gd name="T21" fmla="*/ 2147483647 h 506"/>
              <a:gd name="T22" fmla="*/ 2147483647 w 487"/>
              <a:gd name="T23" fmla="*/ 2147483647 h 506"/>
              <a:gd name="T24" fmla="*/ 2147483647 w 487"/>
              <a:gd name="T25" fmla="*/ 2147483647 h 506"/>
              <a:gd name="T26" fmla="*/ 2147483647 w 487"/>
              <a:gd name="T27" fmla="*/ 2147483647 h 506"/>
              <a:gd name="T28" fmla="*/ 2147483647 w 487"/>
              <a:gd name="T29" fmla="*/ 2147483647 h 506"/>
              <a:gd name="T30" fmla="*/ 2147483647 w 487"/>
              <a:gd name="T31" fmla="*/ 2147483647 h 506"/>
              <a:gd name="T32" fmla="*/ 2147483647 w 487"/>
              <a:gd name="T33" fmla="*/ 2147483647 h 506"/>
              <a:gd name="T34" fmla="*/ 2147483647 w 487"/>
              <a:gd name="T35" fmla="*/ 2147483647 h 506"/>
              <a:gd name="T36" fmla="*/ 2147483647 w 487"/>
              <a:gd name="T37" fmla="*/ 2147483647 h 506"/>
              <a:gd name="T38" fmla="*/ 2147483647 w 487"/>
              <a:gd name="T39" fmla="*/ 2147483647 h 506"/>
              <a:gd name="T40" fmla="*/ 2147483647 w 487"/>
              <a:gd name="T41" fmla="*/ 2147483647 h 506"/>
              <a:gd name="T42" fmla="*/ 2147483647 w 487"/>
              <a:gd name="T43" fmla="*/ 2147483647 h 506"/>
              <a:gd name="T44" fmla="*/ 2147483647 w 487"/>
              <a:gd name="T45" fmla="*/ 2147483647 h 506"/>
              <a:gd name="T46" fmla="*/ 2147483647 w 487"/>
              <a:gd name="T47" fmla="*/ 2147483647 h 506"/>
              <a:gd name="T48" fmla="*/ 2147483647 w 487"/>
              <a:gd name="T49" fmla="*/ 2147483647 h 506"/>
              <a:gd name="T50" fmla="*/ 2147483647 w 487"/>
              <a:gd name="T51" fmla="*/ 2147483647 h 506"/>
              <a:gd name="T52" fmla="*/ 2147483647 w 487"/>
              <a:gd name="T53" fmla="*/ 2147483647 h 506"/>
              <a:gd name="T54" fmla="*/ 2147483647 w 487"/>
              <a:gd name="T55" fmla="*/ 2147483647 h 506"/>
              <a:gd name="T56" fmla="*/ 2147483647 w 487"/>
              <a:gd name="T57" fmla="*/ 2147483647 h 506"/>
              <a:gd name="T58" fmla="*/ 2147483647 w 487"/>
              <a:gd name="T59" fmla="*/ 2147483647 h 506"/>
              <a:gd name="T60" fmla="*/ 2147483647 w 487"/>
              <a:gd name="T61" fmla="*/ 2147483647 h 506"/>
              <a:gd name="T62" fmla="*/ 2147483647 w 487"/>
              <a:gd name="T63" fmla="*/ 2147483647 h 506"/>
              <a:gd name="T64" fmla="*/ 2147483647 w 487"/>
              <a:gd name="T65" fmla="*/ 2147483647 h 506"/>
              <a:gd name="T66" fmla="*/ 2147483647 w 487"/>
              <a:gd name="T67" fmla="*/ 2147483647 h 506"/>
              <a:gd name="T68" fmla="*/ 2147483647 w 487"/>
              <a:gd name="T69" fmla="*/ 2147483647 h 506"/>
              <a:gd name="T70" fmla="*/ 2147483647 w 487"/>
              <a:gd name="T71" fmla="*/ 2147483647 h 506"/>
              <a:gd name="T72" fmla="*/ 2147483647 w 487"/>
              <a:gd name="T73" fmla="*/ 2147483647 h 506"/>
              <a:gd name="T74" fmla="*/ 2147483647 w 487"/>
              <a:gd name="T75" fmla="*/ 2147483647 h 506"/>
              <a:gd name="T76" fmla="*/ 2147483647 w 487"/>
              <a:gd name="T77" fmla="*/ 2147483647 h 506"/>
              <a:gd name="T78" fmla="*/ 2147483647 w 487"/>
              <a:gd name="T79" fmla="*/ 2147483647 h 506"/>
              <a:gd name="T80" fmla="*/ 2147483647 w 487"/>
              <a:gd name="T81" fmla="*/ 2147483647 h 506"/>
              <a:gd name="T82" fmla="*/ 2147483647 w 487"/>
              <a:gd name="T83" fmla="*/ 0 h 506"/>
              <a:gd name="T84" fmla="*/ 2147483647 w 487"/>
              <a:gd name="T85" fmla="*/ 2147483647 h 506"/>
              <a:gd name="T86" fmla="*/ 2147483647 w 487"/>
              <a:gd name="T87" fmla="*/ 2147483647 h 506"/>
              <a:gd name="T88" fmla="*/ 0 w 487"/>
              <a:gd name="T89" fmla="*/ 2147483647 h 50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87"/>
              <a:gd name="T136" fmla="*/ 0 h 506"/>
              <a:gd name="T137" fmla="*/ 487 w 487"/>
              <a:gd name="T138" fmla="*/ 506 h 50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87" h="506">
                <a:moveTo>
                  <a:pt x="0" y="41"/>
                </a:moveTo>
                <a:lnTo>
                  <a:pt x="28" y="41"/>
                </a:lnTo>
                <a:lnTo>
                  <a:pt x="66" y="69"/>
                </a:lnTo>
                <a:lnTo>
                  <a:pt x="108" y="130"/>
                </a:lnTo>
                <a:lnTo>
                  <a:pt x="212" y="246"/>
                </a:lnTo>
                <a:lnTo>
                  <a:pt x="238" y="310"/>
                </a:lnTo>
                <a:lnTo>
                  <a:pt x="238" y="402"/>
                </a:lnTo>
                <a:lnTo>
                  <a:pt x="265" y="454"/>
                </a:lnTo>
                <a:lnTo>
                  <a:pt x="303" y="506"/>
                </a:lnTo>
                <a:lnTo>
                  <a:pt x="317" y="506"/>
                </a:lnTo>
                <a:lnTo>
                  <a:pt x="329" y="506"/>
                </a:lnTo>
                <a:lnTo>
                  <a:pt x="329" y="468"/>
                </a:lnTo>
                <a:lnTo>
                  <a:pt x="345" y="454"/>
                </a:lnTo>
                <a:lnTo>
                  <a:pt x="345" y="426"/>
                </a:lnTo>
                <a:lnTo>
                  <a:pt x="359" y="416"/>
                </a:lnTo>
                <a:lnTo>
                  <a:pt x="367" y="402"/>
                </a:lnTo>
                <a:lnTo>
                  <a:pt x="359" y="352"/>
                </a:lnTo>
                <a:lnTo>
                  <a:pt x="367" y="324"/>
                </a:lnTo>
                <a:lnTo>
                  <a:pt x="381" y="310"/>
                </a:lnTo>
                <a:lnTo>
                  <a:pt x="397" y="324"/>
                </a:lnTo>
                <a:lnTo>
                  <a:pt x="409" y="310"/>
                </a:lnTo>
                <a:lnTo>
                  <a:pt x="461" y="324"/>
                </a:lnTo>
                <a:lnTo>
                  <a:pt x="475" y="310"/>
                </a:lnTo>
                <a:lnTo>
                  <a:pt x="487" y="288"/>
                </a:lnTo>
                <a:lnTo>
                  <a:pt x="475" y="274"/>
                </a:lnTo>
                <a:lnTo>
                  <a:pt x="461" y="236"/>
                </a:lnTo>
                <a:lnTo>
                  <a:pt x="449" y="222"/>
                </a:lnTo>
                <a:lnTo>
                  <a:pt x="423" y="210"/>
                </a:lnTo>
                <a:lnTo>
                  <a:pt x="397" y="184"/>
                </a:lnTo>
                <a:lnTo>
                  <a:pt x="397" y="170"/>
                </a:lnTo>
                <a:lnTo>
                  <a:pt x="381" y="144"/>
                </a:lnTo>
                <a:lnTo>
                  <a:pt x="367" y="144"/>
                </a:lnTo>
                <a:lnTo>
                  <a:pt x="329" y="130"/>
                </a:lnTo>
                <a:lnTo>
                  <a:pt x="329" y="69"/>
                </a:lnTo>
                <a:lnTo>
                  <a:pt x="317" y="41"/>
                </a:lnTo>
                <a:lnTo>
                  <a:pt x="303" y="55"/>
                </a:lnTo>
                <a:lnTo>
                  <a:pt x="265" y="27"/>
                </a:lnTo>
                <a:lnTo>
                  <a:pt x="251" y="27"/>
                </a:lnTo>
                <a:lnTo>
                  <a:pt x="212" y="41"/>
                </a:lnTo>
                <a:lnTo>
                  <a:pt x="197" y="41"/>
                </a:lnTo>
                <a:lnTo>
                  <a:pt x="146" y="14"/>
                </a:lnTo>
                <a:lnTo>
                  <a:pt x="94" y="0"/>
                </a:lnTo>
                <a:lnTo>
                  <a:pt x="56" y="14"/>
                </a:lnTo>
                <a:lnTo>
                  <a:pt x="28" y="27"/>
                </a:lnTo>
                <a:lnTo>
                  <a:pt x="0" y="41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29" name="Group 399"/>
          <p:cNvGrpSpPr>
            <a:grpSpLocks/>
          </p:cNvGrpSpPr>
          <p:nvPr/>
        </p:nvGrpSpPr>
        <p:grpSpPr bwMode="auto">
          <a:xfrm>
            <a:off x="7689726" y="4178600"/>
            <a:ext cx="385762" cy="401638"/>
            <a:chOff x="3982" y="2782"/>
            <a:chExt cx="243" cy="253"/>
          </a:xfrm>
        </p:grpSpPr>
        <p:sp>
          <p:nvSpPr>
            <p:cNvPr id="30" name="Freeform 400"/>
            <p:cNvSpPr>
              <a:spLocks/>
            </p:cNvSpPr>
            <p:nvPr/>
          </p:nvSpPr>
          <p:spPr bwMode="auto">
            <a:xfrm>
              <a:off x="3982" y="2782"/>
              <a:ext cx="243" cy="253"/>
            </a:xfrm>
            <a:custGeom>
              <a:avLst/>
              <a:gdLst>
                <a:gd name="T0" fmla="*/ 0 w 487"/>
                <a:gd name="T1" fmla="*/ 1 h 506"/>
                <a:gd name="T2" fmla="*/ 0 w 487"/>
                <a:gd name="T3" fmla="*/ 1 h 506"/>
                <a:gd name="T4" fmla="*/ 0 w 487"/>
                <a:gd name="T5" fmla="*/ 1 h 506"/>
                <a:gd name="T6" fmla="*/ 0 w 487"/>
                <a:gd name="T7" fmla="*/ 1 h 506"/>
                <a:gd name="T8" fmla="*/ 0 w 487"/>
                <a:gd name="T9" fmla="*/ 1 h 506"/>
                <a:gd name="T10" fmla="*/ 0 w 487"/>
                <a:gd name="T11" fmla="*/ 1 h 506"/>
                <a:gd name="T12" fmla="*/ 0 w 487"/>
                <a:gd name="T13" fmla="*/ 1 h 506"/>
                <a:gd name="T14" fmla="*/ 0 w 487"/>
                <a:gd name="T15" fmla="*/ 1 h 506"/>
                <a:gd name="T16" fmla="*/ 0 w 487"/>
                <a:gd name="T17" fmla="*/ 1 h 506"/>
                <a:gd name="T18" fmla="*/ 0 w 487"/>
                <a:gd name="T19" fmla="*/ 1 h 506"/>
                <a:gd name="T20" fmla="*/ 0 w 487"/>
                <a:gd name="T21" fmla="*/ 1 h 506"/>
                <a:gd name="T22" fmla="*/ 0 w 487"/>
                <a:gd name="T23" fmla="*/ 1 h 506"/>
                <a:gd name="T24" fmla="*/ 0 w 487"/>
                <a:gd name="T25" fmla="*/ 1 h 506"/>
                <a:gd name="T26" fmla="*/ 0 w 487"/>
                <a:gd name="T27" fmla="*/ 1 h 506"/>
                <a:gd name="T28" fmla="*/ 0 w 487"/>
                <a:gd name="T29" fmla="*/ 1 h 506"/>
                <a:gd name="T30" fmla="*/ 0 w 487"/>
                <a:gd name="T31" fmla="*/ 1 h 506"/>
                <a:gd name="T32" fmla="*/ 0 w 487"/>
                <a:gd name="T33" fmla="*/ 1 h 506"/>
                <a:gd name="T34" fmla="*/ 0 w 487"/>
                <a:gd name="T35" fmla="*/ 1 h 506"/>
                <a:gd name="T36" fmla="*/ 0 w 487"/>
                <a:gd name="T37" fmla="*/ 1 h 506"/>
                <a:gd name="T38" fmla="*/ 0 w 487"/>
                <a:gd name="T39" fmla="*/ 1 h 506"/>
                <a:gd name="T40" fmla="*/ 0 w 487"/>
                <a:gd name="T41" fmla="*/ 1 h 506"/>
                <a:gd name="T42" fmla="*/ 0 w 487"/>
                <a:gd name="T43" fmla="*/ 1 h 506"/>
                <a:gd name="T44" fmla="*/ 0 w 487"/>
                <a:gd name="T45" fmla="*/ 1 h 506"/>
                <a:gd name="T46" fmla="*/ 0 w 487"/>
                <a:gd name="T47" fmla="*/ 1 h 506"/>
                <a:gd name="T48" fmla="*/ 0 w 487"/>
                <a:gd name="T49" fmla="*/ 1 h 506"/>
                <a:gd name="T50" fmla="*/ 0 w 487"/>
                <a:gd name="T51" fmla="*/ 1 h 506"/>
                <a:gd name="T52" fmla="*/ 0 w 487"/>
                <a:gd name="T53" fmla="*/ 1 h 506"/>
                <a:gd name="T54" fmla="*/ 0 w 487"/>
                <a:gd name="T55" fmla="*/ 1 h 506"/>
                <a:gd name="T56" fmla="*/ 0 w 487"/>
                <a:gd name="T57" fmla="*/ 1 h 506"/>
                <a:gd name="T58" fmla="*/ 0 w 487"/>
                <a:gd name="T59" fmla="*/ 1 h 506"/>
                <a:gd name="T60" fmla="*/ 0 w 487"/>
                <a:gd name="T61" fmla="*/ 1 h 506"/>
                <a:gd name="T62" fmla="*/ 0 w 487"/>
                <a:gd name="T63" fmla="*/ 1 h 506"/>
                <a:gd name="T64" fmla="*/ 0 w 487"/>
                <a:gd name="T65" fmla="*/ 1 h 506"/>
                <a:gd name="T66" fmla="*/ 0 w 487"/>
                <a:gd name="T67" fmla="*/ 1 h 506"/>
                <a:gd name="T68" fmla="*/ 0 w 487"/>
                <a:gd name="T69" fmla="*/ 1 h 506"/>
                <a:gd name="T70" fmla="*/ 0 w 487"/>
                <a:gd name="T71" fmla="*/ 1 h 506"/>
                <a:gd name="T72" fmla="*/ 0 w 487"/>
                <a:gd name="T73" fmla="*/ 1 h 506"/>
                <a:gd name="T74" fmla="*/ 0 w 487"/>
                <a:gd name="T75" fmla="*/ 1 h 506"/>
                <a:gd name="T76" fmla="*/ 0 w 487"/>
                <a:gd name="T77" fmla="*/ 1 h 506"/>
                <a:gd name="T78" fmla="*/ 0 w 487"/>
                <a:gd name="T79" fmla="*/ 1 h 506"/>
                <a:gd name="T80" fmla="*/ 0 w 487"/>
                <a:gd name="T81" fmla="*/ 1 h 506"/>
                <a:gd name="T82" fmla="*/ 0 w 487"/>
                <a:gd name="T83" fmla="*/ 0 h 506"/>
                <a:gd name="T84" fmla="*/ 0 w 487"/>
                <a:gd name="T85" fmla="*/ 1 h 506"/>
                <a:gd name="T86" fmla="*/ 0 w 487"/>
                <a:gd name="T87" fmla="*/ 1 h 506"/>
                <a:gd name="T88" fmla="*/ 0 w 487"/>
                <a:gd name="T89" fmla="*/ 1 h 5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7"/>
                <a:gd name="T136" fmla="*/ 0 h 506"/>
                <a:gd name="T137" fmla="*/ 487 w 487"/>
                <a:gd name="T138" fmla="*/ 506 h 5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7" h="506">
                  <a:moveTo>
                    <a:pt x="0" y="41"/>
                  </a:moveTo>
                  <a:lnTo>
                    <a:pt x="28" y="41"/>
                  </a:lnTo>
                  <a:lnTo>
                    <a:pt x="66" y="69"/>
                  </a:lnTo>
                  <a:lnTo>
                    <a:pt x="108" y="130"/>
                  </a:lnTo>
                  <a:lnTo>
                    <a:pt x="212" y="246"/>
                  </a:lnTo>
                  <a:lnTo>
                    <a:pt x="238" y="310"/>
                  </a:lnTo>
                  <a:lnTo>
                    <a:pt x="238" y="402"/>
                  </a:lnTo>
                  <a:lnTo>
                    <a:pt x="265" y="454"/>
                  </a:lnTo>
                  <a:lnTo>
                    <a:pt x="303" y="506"/>
                  </a:lnTo>
                  <a:lnTo>
                    <a:pt x="317" y="506"/>
                  </a:lnTo>
                  <a:lnTo>
                    <a:pt x="329" y="506"/>
                  </a:lnTo>
                  <a:lnTo>
                    <a:pt x="329" y="468"/>
                  </a:lnTo>
                  <a:lnTo>
                    <a:pt x="345" y="454"/>
                  </a:lnTo>
                  <a:lnTo>
                    <a:pt x="345" y="426"/>
                  </a:lnTo>
                  <a:lnTo>
                    <a:pt x="359" y="416"/>
                  </a:lnTo>
                  <a:lnTo>
                    <a:pt x="367" y="402"/>
                  </a:lnTo>
                  <a:lnTo>
                    <a:pt x="359" y="352"/>
                  </a:lnTo>
                  <a:lnTo>
                    <a:pt x="367" y="324"/>
                  </a:lnTo>
                  <a:lnTo>
                    <a:pt x="381" y="310"/>
                  </a:lnTo>
                  <a:lnTo>
                    <a:pt x="397" y="324"/>
                  </a:lnTo>
                  <a:lnTo>
                    <a:pt x="409" y="310"/>
                  </a:lnTo>
                  <a:lnTo>
                    <a:pt x="461" y="324"/>
                  </a:lnTo>
                  <a:lnTo>
                    <a:pt x="475" y="310"/>
                  </a:lnTo>
                  <a:lnTo>
                    <a:pt x="487" y="288"/>
                  </a:lnTo>
                  <a:lnTo>
                    <a:pt x="475" y="274"/>
                  </a:lnTo>
                  <a:lnTo>
                    <a:pt x="461" y="236"/>
                  </a:lnTo>
                  <a:lnTo>
                    <a:pt x="449" y="222"/>
                  </a:lnTo>
                  <a:lnTo>
                    <a:pt x="423" y="210"/>
                  </a:lnTo>
                  <a:lnTo>
                    <a:pt x="397" y="184"/>
                  </a:lnTo>
                  <a:lnTo>
                    <a:pt x="397" y="170"/>
                  </a:lnTo>
                  <a:lnTo>
                    <a:pt x="381" y="144"/>
                  </a:lnTo>
                  <a:lnTo>
                    <a:pt x="367" y="144"/>
                  </a:lnTo>
                  <a:lnTo>
                    <a:pt x="329" y="130"/>
                  </a:lnTo>
                  <a:lnTo>
                    <a:pt x="329" y="69"/>
                  </a:lnTo>
                  <a:lnTo>
                    <a:pt x="317" y="41"/>
                  </a:lnTo>
                  <a:lnTo>
                    <a:pt x="303" y="55"/>
                  </a:lnTo>
                  <a:lnTo>
                    <a:pt x="265" y="27"/>
                  </a:lnTo>
                  <a:lnTo>
                    <a:pt x="251" y="27"/>
                  </a:lnTo>
                  <a:lnTo>
                    <a:pt x="212" y="41"/>
                  </a:lnTo>
                  <a:lnTo>
                    <a:pt x="197" y="41"/>
                  </a:lnTo>
                  <a:lnTo>
                    <a:pt x="146" y="14"/>
                  </a:lnTo>
                  <a:lnTo>
                    <a:pt x="94" y="0"/>
                  </a:lnTo>
                  <a:lnTo>
                    <a:pt x="56" y="14"/>
                  </a:lnTo>
                  <a:lnTo>
                    <a:pt x="28" y="2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401"/>
            <p:cNvSpPr>
              <a:spLocks/>
            </p:cNvSpPr>
            <p:nvPr/>
          </p:nvSpPr>
          <p:spPr bwMode="auto">
            <a:xfrm>
              <a:off x="3982" y="2782"/>
              <a:ext cx="243" cy="253"/>
            </a:xfrm>
            <a:custGeom>
              <a:avLst/>
              <a:gdLst>
                <a:gd name="T0" fmla="*/ 0 w 487"/>
                <a:gd name="T1" fmla="*/ 1 h 506"/>
                <a:gd name="T2" fmla="*/ 0 w 487"/>
                <a:gd name="T3" fmla="*/ 1 h 506"/>
                <a:gd name="T4" fmla="*/ 0 w 487"/>
                <a:gd name="T5" fmla="*/ 1 h 506"/>
                <a:gd name="T6" fmla="*/ 0 w 487"/>
                <a:gd name="T7" fmla="*/ 1 h 506"/>
                <a:gd name="T8" fmla="*/ 0 w 487"/>
                <a:gd name="T9" fmla="*/ 1 h 506"/>
                <a:gd name="T10" fmla="*/ 0 w 487"/>
                <a:gd name="T11" fmla="*/ 1 h 506"/>
                <a:gd name="T12" fmla="*/ 0 w 487"/>
                <a:gd name="T13" fmla="*/ 1 h 506"/>
                <a:gd name="T14" fmla="*/ 0 w 487"/>
                <a:gd name="T15" fmla="*/ 1 h 506"/>
                <a:gd name="T16" fmla="*/ 0 w 487"/>
                <a:gd name="T17" fmla="*/ 1 h 506"/>
                <a:gd name="T18" fmla="*/ 0 w 487"/>
                <a:gd name="T19" fmla="*/ 1 h 506"/>
                <a:gd name="T20" fmla="*/ 0 w 487"/>
                <a:gd name="T21" fmla="*/ 1 h 506"/>
                <a:gd name="T22" fmla="*/ 0 w 487"/>
                <a:gd name="T23" fmla="*/ 1 h 506"/>
                <a:gd name="T24" fmla="*/ 0 w 487"/>
                <a:gd name="T25" fmla="*/ 1 h 506"/>
                <a:gd name="T26" fmla="*/ 0 w 487"/>
                <a:gd name="T27" fmla="*/ 1 h 506"/>
                <a:gd name="T28" fmla="*/ 0 w 487"/>
                <a:gd name="T29" fmla="*/ 1 h 506"/>
                <a:gd name="T30" fmla="*/ 0 w 487"/>
                <a:gd name="T31" fmla="*/ 1 h 506"/>
                <a:gd name="T32" fmla="*/ 0 w 487"/>
                <a:gd name="T33" fmla="*/ 1 h 506"/>
                <a:gd name="T34" fmla="*/ 0 w 487"/>
                <a:gd name="T35" fmla="*/ 1 h 506"/>
                <a:gd name="T36" fmla="*/ 0 w 487"/>
                <a:gd name="T37" fmla="*/ 1 h 506"/>
                <a:gd name="T38" fmla="*/ 0 w 487"/>
                <a:gd name="T39" fmla="*/ 1 h 506"/>
                <a:gd name="T40" fmla="*/ 0 w 487"/>
                <a:gd name="T41" fmla="*/ 1 h 506"/>
                <a:gd name="T42" fmla="*/ 0 w 487"/>
                <a:gd name="T43" fmla="*/ 1 h 506"/>
                <a:gd name="T44" fmla="*/ 0 w 487"/>
                <a:gd name="T45" fmla="*/ 1 h 506"/>
                <a:gd name="T46" fmla="*/ 0 w 487"/>
                <a:gd name="T47" fmla="*/ 1 h 506"/>
                <a:gd name="T48" fmla="*/ 0 w 487"/>
                <a:gd name="T49" fmla="*/ 1 h 506"/>
                <a:gd name="T50" fmla="*/ 0 w 487"/>
                <a:gd name="T51" fmla="*/ 1 h 506"/>
                <a:gd name="T52" fmla="*/ 0 w 487"/>
                <a:gd name="T53" fmla="*/ 1 h 506"/>
                <a:gd name="T54" fmla="*/ 0 w 487"/>
                <a:gd name="T55" fmla="*/ 1 h 506"/>
                <a:gd name="T56" fmla="*/ 0 w 487"/>
                <a:gd name="T57" fmla="*/ 1 h 506"/>
                <a:gd name="T58" fmla="*/ 0 w 487"/>
                <a:gd name="T59" fmla="*/ 1 h 506"/>
                <a:gd name="T60" fmla="*/ 0 w 487"/>
                <a:gd name="T61" fmla="*/ 1 h 506"/>
                <a:gd name="T62" fmla="*/ 0 w 487"/>
                <a:gd name="T63" fmla="*/ 1 h 506"/>
                <a:gd name="T64" fmla="*/ 0 w 487"/>
                <a:gd name="T65" fmla="*/ 1 h 506"/>
                <a:gd name="T66" fmla="*/ 0 w 487"/>
                <a:gd name="T67" fmla="*/ 1 h 506"/>
                <a:gd name="T68" fmla="*/ 0 w 487"/>
                <a:gd name="T69" fmla="*/ 1 h 506"/>
                <a:gd name="T70" fmla="*/ 0 w 487"/>
                <a:gd name="T71" fmla="*/ 1 h 506"/>
                <a:gd name="T72" fmla="*/ 0 w 487"/>
                <a:gd name="T73" fmla="*/ 1 h 506"/>
                <a:gd name="T74" fmla="*/ 0 w 487"/>
                <a:gd name="T75" fmla="*/ 1 h 506"/>
                <a:gd name="T76" fmla="*/ 0 w 487"/>
                <a:gd name="T77" fmla="*/ 1 h 506"/>
                <a:gd name="T78" fmla="*/ 0 w 487"/>
                <a:gd name="T79" fmla="*/ 1 h 506"/>
                <a:gd name="T80" fmla="*/ 0 w 487"/>
                <a:gd name="T81" fmla="*/ 1 h 506"/>
                <a:gd name="T82" fmla="*/ 0 w 487"/>
                <a:gd name="T83" fmla="*/ 0 h 506"/>
                <a:gd name="T84" fmla="*/ 0 w 487"/>
                <a:gd name="T85" fmla="*/ 1 h 506"/>
                <a:gd name="T86" fmla="*/ 0 w 487"/>
                <a:gd name="T87" fmla="*/ 1 h 506"/>
                <a:gd name="T88" fmla="*/ 0 w 487"/>
                <a:gd name="T89" fmla="*/ 1 h 5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7"/>
                <a:gd name="T136" fmla="*/ 0 h 506"/>
                <a:gd name="T137" fmla="*/ 487 w 487"/>
                <a:gd name="T138" fmla="*/ 506 h 5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7" h="506">
                  <a:moveTo>
                    <a:pt x="0" y="41"/>
                  </a:moveTo>
                  <a:lnTo>
                    <a:pt x="28" y="41"/>
                  </a:lnTo>
                  <a:lnTo>
                    <a:pt x="66" y="69"/>
                  </a:lnTo>
                  <a:lnTo>
                    <a:pt x="108" y="130"/>
                  </a:lnTo>
                  <a:lnTo>
                    <a:pt x="212" y="246"/>
                  </a:lnTo>
                  <a:lnTo>
                    <a:pt x="238" y="310"/>
                  </a:lnTo>
                  <a:lnTo>
                    <a:pt x="238" y="402"/>
                  </a:lnTo>
                  <a:lnTo>
                    <a:pt x="265" y="454"/>
                  </a:lnTo>
                  <a:lnTo>
                    <a:pt x="303" y="506"/>
                  </a:lnTo>
                  <a:lnTo>
                    <a:pt x="317" y="506"/>
                  </a:lnTo>
                  <a:lnTo>
                    <a:pt x="329" y="506"/>
                  </a:lnTo>
                  <a:lnTo>
                    <a:pt x="329" y="468"/>
                  </a:lnTo>
                  <a:lnTo>
                    <a:pt x="345" y="454"/>
                  </a:lnTo>
                  <a:lnTo>
                    <a:pt x="345" y="426"/>
                  </a:lnTo>
                  <a:lnTo>
                    <a:pt x="359" y="416"/>
                  </a:lnTo>
                  <a:lnTo>
                    <a:pt x="367" y="402"/>
                  </a:lnTo>
                  <a:lnTo>
                    <a:pt x="359" y="352"/>
                  </a:lnTo>
                  <a:lnTo>
                    <a:pt x="367" y="324"/>
                  </a:lnTo>
                  <a:lnTo>
                    <a:pt x="381" y="310"/>
                  </a:lnTo>
                  <a:lnTo>
                    <a:pt x="397" y="324"/>
                  </a:lnTo>
                  <a:lnTo>
                    <a:pt x="409" y="310"/>
                  </a:lnTo>
                  <a:lnTo>
                    <a:pt x="461" y="324"/>
                  </a:lnTo>
                  <a:lnTo>
                    <a:pt x="475" y="310"/>
                  </a:lnTo>
                  <a:lnTo>
                    <a:pt x="487" y="288"/>
                  </a:lnTo>
                  <a:lnTo>
                    <a:pt x="475" y="274"/>
                  </a:lnTo>
                  <a:lnTo>
                    <a:pt x="461" y="236"/>
                  </a:lnTo>
                  <a:lnTo>
                    <a:pt x="449" y="222"/>
                  </a:lnTo>
                  <a:lnTo>
                    <a:pt x="423" y="210"/>
                  </a:lnTo>
                  <a:lnTo>
                    <a:pt x="397" y="184"/>
                  </a:lnTo>
                  <a:lnTo>
                    <a:pt x="397" y="170"/>
                  </a:lnTo>
                  <a:lnTo>
                    <a:pt x="381" y="144"/>
                  </a:lnTo>
                  <a:lnTo>
                    <a:pt x="367" y="144"/>
                  </a:lnTo>
                  <a:lnTo>
                    <a:pt x="329" y="130"/>
                  </a:lnTo>
                  <a:lnTo>
                    <a:pt x="329" y="69"/>
                  </a:lnTo>
                  <a:lnTo>
                    <a:pt x="317" y="41"/>
                  </a:lnTo>
                  <a:lnTo>
                    <a:pt x="303" y="55"/>
                  </a:lnTo>
                  <a:lnTo>
                    <a:pt x="265" y="27"/>
                  </a:lnTo>
                  <a:lnTo>
                    <a:pt x="251" y="27"/>
                  </a:lnTo>
                  <a:lnTo>
                    <a:pt x="212" y="41"/>
                  </a:lnTo>
                  <a:lnTo>
                    <a:pt x="197" y="41"/>
                  </a:lnTo>
                  <a:lnTo>
                    <a:pt x="146" y="14"/>
                  </a:lnTo>
                  <a:lnTo>
                    <a:pt x="94" y="0"/>
                  </a:lnTo>
                  <a:lnTo>
                    <a:pt x="56" y="14"/>
                  </a:lnTo>
                  <a:lnTo>
                    <a:pt x="28" y="27"/>
                  </a:lnTo>
                  <a:lnTo>
                    <a:pt x="0" y="4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2" name="Freeform 402"/>
          <p:cNvSpPr>
            <a:spLocks/>
          </p:cNvSpPr>
          <p:nvPr/>
        </p:nvSpPr>
        <p:spPr bwMode="auto">
          <a:xfrm>
            <a:off x="7232526" y="3505500"/>
            <a:ext cx="1728787" cy="1095375"/>
          </a:xfrm>
          <a:custGeom>
            <a:avLst/>
            <a:gdLst>
              <a:gd name="T0" fmla="*/ 2147483647 w 2178"/>
              <a:gd name="T1" fmla="*/ 2147483647 h 1380"/>
              <a:gd name="T2" fmla="*/ 2147483647 w 2178"/>
              <a:gd name="T3" fmla="*/ 2147483647 h 1380"/>
              <a:gd name="T4" fmla="*/ 2147483647 w 2178"/>
              <a:gd name="T5" fmla="*/ 2147483647 h 1380"/>
              <a:gd name="T6" fmla="*/ 2147483647 w 2178"/>
              <a:gd name="T7" fmla="*/ 2147483647 h 1380"/>
              <a:gd name="T8" fmla="*/ 2147483647 w 2178"/>
              <a:gd name="T9" fmla="*/ 2147483647 h 1380"/>
              <a:gd name="T10" fmla="*/ 2147483647 w 2178"/>
              <a:gd name="T11" fmla="*/ 2147483647 h 1380"/>
              <a:gd name="T12" fmla="*/ 2147483647 w 2178"/>
              <a:gd name="T13" fmla="*/ 2147483647 h 1380"/>
              <a:gd name="T14" fmla="*/ 2147483647 w 2178"/>
              <a:gd name="T15" fmla="*/ 2147483647 h 1380"/>
              <a:gd name="T16" fmla="*/ 2147483647 w 2178"/>
              <a:gd name="T17" fmla="*/ 2147483647 h 1380"/>
              <a:gd name="T18" fmla="*/ 2147483647 w 2178"/>
              <a:gd name="T19" fmla="*/ 2147483647 h 1380"/>
              <a:gd name="T20" fmla="*/ 2147483647 w 2178"/>
              <a:gd name="T21" fmla="*/ 2147483647 h 1380"/>
              <a:gd name="T22" fmla="*/ 2147483647 w 2178"/>
              <a:gd name="T23" fmla="*/ 2147483647 h 1380"/>
              <a:gd name="T24" fmla="*/ 2147483647 w 2178"/>
              <a:gd name="T25" fmla="*/ 2147483647 h 1380"/>
              <a:gd name="T26" fmla="*/ 2147483647 w 2178"/>
              <a:gd name="T27" fmla="*/ 2147483647 h 1380"/>
              <a:gd name="T28" fmla="*/ 2147483647 w 2178"/>
              <a:gd name="T29" fmla="*/ 2147483647 h 1380"/>
              <a:gd name="T30" fmla="*/ 2147483647 w 2178"/>
              <a:gd name="T31" fmla="*/ 2147483647 h 1380"/>
              <a:gd name="T32" fmla="*/ 2147483647 w 2178"/>
              <a:gd name="T33" fmla="*/ 0 h 1380"/>
              <a:gd name="T34" fmla="*/ 2147483647 w 2178"/>
              <a:gd name="T35" fmla="*/ 2147483647 h 1380"/>
              <a:gd name="T36" fmla="*/ 2147483647 w 2178"/>
              <a:gd name="T37" fmla="*/ 2147483647 h 1380"/>
              <a:gd name="T38" fmla="*/ 2147483647 w 2178"/>
              <a:gd name="T39" fmla="*/ 2147483647 h 1380"/>
              <a:gd name="T40" fmla="*/ 2147483647 w 2178"/>
              <a:gd name="T41" fmla="*/ 2147483647 h 1380"/>
              <a:gd name="T42" fmla="*/ 2147483647 w 2178"/>
              <a:gd name="T43" fmla="*/ 2147483647 h 1380"/>
              <a:gd name="T44" fmla="*/ 2147483647 w 2178"/>
              <a:gd name="T45" fmla="*/ 2147483647 h 1380"/>
              <a:gd name="T46" fmla="*/ 2147483647 w 2178"/>
              <a:gd name="T47" fmla="*/ 2147483647 h 1380"/>
              <a:gd name="T48" fmla="*/ 2147483647 w 2178"/>
              <a:gd name="T49" fmla="*/ 2147483647 h 1380"/>
              <a:gd name="T50" fmla="*/ 2147483647 w 2178"/>
              <a:gd name="T51" fmla="*/ 2147483647 h 1380"/>
              <a:gd name="T52" fmla="*/ 2147483647 w 2178"/>
              <a:gd name="T53" fmla="*/ 2147483647 h 1380"/>
              <a:gd name="T54" fmla="*/ 2147483647 w 2178"/>
              <a:gd name="T55" fmla="*/ 2147483647 h 1380"/>
              <a:gd name="T56" fmla="*/ 2147483647 w 2178"/>
              <a:gd name="T57" fmla="*/ 2147483647 h 1380"/>
              <a:gd name="T58" fmla="*/ 2147483647 w 2178"/>
              <a:gd name="T59" fmla="*/ 2147483647 h 1380"/>
              <a:gd name="T60" fmla="*/ 2147483647 w 2178"/>
              <a:gd name="T61" fmla="*/ 2147483647 h 1380"/>
              <a:gd name="T62" fmla="*/ 2147483647 w 2178"/>
              <a:gd name="T63" fmla="*/ 2147483647 h 1380"/>
              <a:gd name="T64" fmla="*/ 2147483647 w 2178"/>
              <a:gd name="T65" fmla="*/ 2147483647 h 1380"/>
              <a:gd name="T66" fmla="*/ 2147483647 w 2178"/>
              <a:gd name="T67" fmla="*/ 2147483647 h 1380"/>
              <a:gd name="T68" fmla="*/ 2147483647 w 2178"/>
              <a:gd name="T69" fmla="*/ 2147483647 h 1380"/>
              <a:gd name="T70" fmla="*/ 2147483647 w 2178"/>
              <a:gd name="T71" fmla="*/ 2147483647 h 1380"/>
              <a:gd name="T72" fmla="*/ 2147483647 w 2178"/>
              <a:gd name="T73" fmla="*/ 2147483647 h 1380"/>
              <a:gd name="T74" fmla="*/ 2147483647 w 2178"/>
              <a:gd name="T75" fmla="*/ 2147483647 h 1380"/>
              <a:gd name="T76" fmla="*/ 2147483647 w 2178"/>
              <a:gd name="T77" fmla="*/ 2147483647 h 1380"/>
              <a:gd name="T78" fmla="*/ 2147483647 w 2178"/>
              <a:gd name="T79" fmla="*/ 2147483647 h 1380"/>
              <a:gd name="T80" fmla="*/ 2147483647 w 2178"/>
              <a:gd name="T81" fmla="*/ 2147483647 h 1380"/>
              <a:gd name="T82" fmla="*/ 2147483647 w 2178"/>
              <a:gd name="T83" fmla="*/ 2147483647 h 1380"/>
              <a:gd name="T84" fmla="*/ 2147483647 w 2178"/>
              <a:gd name="T85" fmla="*/ 2147483647 h 1380"/>
              <a:gd name="T86" fmla="*/ 2147483647 w 2178"/>
              <a:gd name="T87" fmla="*/ 2147483647 h 1380"/>
              <a:gd name="T88" fmla="*/ 2147483647 w 2178"/>
              <a:gd name="T89" fmla="*/ 2147483647 h 1380"/>
              <a:gd name="T90" fmla="*/ 2147483647 w 2178"/>
              <a:gd name="T91" fmla="*/ 2147483647 h 1380"/>
              <a:gd name="T92" fmla="*/ 2147483647 w 2178"/>
              <a:gd name="T93" fmla="*/ 2147483647 h 1380"/>
              <a:gd name="T94" fmla="*/ 2147483647 w 2178"/>
              <a:gd name="T95" fmla="*/ 2147483647 h 1380"/>
              <a:gd name="T96" fmla="*/ 2147483647 w 2178"/>
              <a:gd name="T97" fmla="*/ 2147483647 h 1380"/>
              <a:gd name="T98" fmla="*/ 2147483647 w 2178"/>
              <a:gd name="T99" fmla="*/ 2147483647 h 1380"/>
              <a:gd name="T100" fmla="*/ 2147483647 w 2178"/>
              <a:gd name="T101" fmla="*/ 2147483647 h 1380"/>
              <a:gd name="T102" fmla="*/ 2147483647 w 2178"/>
              <a:gd name="T103" fmla="*/ 2147483647 h 1380"/>
              <a:gd name="T104" fmla="*/ 2147483647 w 2178"/>
              <a:gd name="T105" fmla="*/ 2147483647 h 1380"/>
              <a:gd name="T106" fmla="*/ 2147483647 w 2178"/>
              <a:gd name="T107" fmla="*/ 2147483647 h 1380"/>
              <a:gd name="T108" fmla="*/ 2147483647 w 2178"/>
              <a:gd name="T109" fmla="*/ 2147483647 h 1380"/>
              <a:gd name="T110" fmla="*/ 2147483647 w 2178"/>
              <a:gd name="T111" fmla="*/ 2147483647 h 1380"/>
              <a:gd name="T112" fmla="*/ 2147483647 w 2178"/>
              <a:gd name="T113" fmla="*/ 2147483647 h 1380"/>
              <a:gd name="T114" fmla="*/ 2147483647 w 2178"/>
              <a:gd name="T115" fmla="*/ 2147483647 h 1380"/>
              <a:gd name="T116" fmla="*/ 2147483647 w 2178"/>
              <a:gd name="T117" fmla="*/ 2147483647 h 1380"/>
              <a:gd name="T118" fmla="*/ 2147483647 w 2178"/>
              <a:gd name="T119" fmla="*/ 2147483647 h 1380"/>
              <a:gd name="T120" fmla="*/ 2147483647 w 2178"/>
              <a:gd name="T121" fmla="*/ 2147483647 h 1380"/>
              <a:gd name="T122" fmla="*/ 2147483647 w 2178"/>
              <a:gd name="T123" fmla="*/ 2147483647 h 138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78"/>
              <a:gd name="T187" fmla="*/ 0 h 1380"/>
              <a:gd name="T188" fmla="*/ 2178 w 2178"/>
              <a:gd name="T189" fmla="*/ 1380 h 138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78" h="1380">
                <a:moveTo>
                  <a:pt x="1980" y="747"/>
                </a:moveTo>
                <a:lnTo>
                  <a:pt x="2036" y="709"/>
                </a:lnTo>
                <a:lnTo>
                  <a:pt x="2022" y="681"/>
                </a:lnTo>
                <a:lnTo>
                  <a:pt x="2022" y="657"/>
                </a:lnTo>
                <a:lnTo>
                  <a:pt x="2062" y="631"/>
                </a:lnTo>
                <a:lnTo>
                  <a:pt x="2074" y="579"/>
                </a:lnTo>
                <a:lnTo>
                  <a:pt x="2112" y="579"/>
                </a:lnTo>
                <a:lnTo>
                  <a:pt x="2178" y="555"/>
                </a:lnTo>
                <a:lnTo>
                  <a:pt x="2164" y="463"/>
                </a:lnTo>
                <a:lnTo>
                  <a:pt x="2112" y="424"/>
                </a:lnTo>
                <a:lnTo>
                  <a:pt x="2112" y="385"/>
                </a:lnTo>
                <a:lnTo>
                  <a:pt x="2154" y="362"/>
                </a:lnTo>
                <a:lnTo>
                  <a:pt x="2102" y="346"/>
                </a:lnTo>
                <a:lnTo>
                  <a:pt x="2126" y="320"/>
                </a:lnTo>
                <a:lnTo>
                  <a:pt x="2140" y="296"/>
                </a:lnTo>
                <a:lnTo>
                  <a:pt x="2102" y="246"/>
                </a:lnTo>
                <a:lnTo>
                  <a:pt x="2112" y="232"/>
                </a:lnTo>
                <a:lnTo>
                  <a:pt x="2102" y="232"/>
                </a:lnTo>
                <a:lnTo>
                  <a:pt x="2022" y="232"/>
                </a:lnTo>
                <a:lnTo>
                  <a:pt x="1971" y="246"/>
                </a:lnTo>
                <a:lnTo>
                  <a:pt x="1942" y="255"/>
                </a:lnTo>
                <a:lnTo>
                  <a:pt x="1929" y="246"/>
                </a:lnTo>
                <a:lnTo>
                  <a:pt x="1891" y="246"/>
                </a:lnTo>
                <a:lnTo>
                  <a:pt x="1877" y="232"/>
                </a:lnTo>
                <a:lnTo>
                  <a:pt x="1849" y="246"/>
                </a:lnTo>
                <a:lnTo>
                  <a:pt x="1849" y="255"/>
                </a:lnTo>
                <a:lnTo>
                  <a:pt x="1839" y="268"/>
                </a:lnTo>
                <a:lnTo>
                  <a:pt x="1809" y="246"/>
                </a:lnTo>
                <a:lnTo>
                  <a:pt x="1759" y="206"/>
                </a:lnTo>
                <a:lnTo>
                  <a:pt x="1735" y="206"/>
                </a:lnTo>
                <a:lnTo>
                  <a:pt x="1707" y="232"/>
                </a:lnTo>
                <a:lnTo>
                  <a:pt x="1665" y="255"/>
                </a:lnTo>
                <a:lnTo>
                  <a:pt x="1655" y="255"/>
                </a:lnTo>
                <a:lnTo>
                  <a:pt x="1627" y="268"/>
                </a:lnTo>
                <a:lnTo>
                  <a:pt x="1602" y="246"/>
                </a:lnTo>
                <a:lnTo>
                  <a:pt x="1590" y="255"/>
                </a:lnTo>
                <a:lnTo>
                  <a:pt x="1561" y="268"/>
                </a:lnTo>
                <a:lnTo>
                  <a:pt x="1522" y="255"/>
                </a:lnTo>
                <a:lnTo>
                  <a:pt x="1509" y="246"/>
                </a:lnTo>
                <a:lnTo>
                  <a:pt x="1509" y="232"/>
                </a:lnTo>
                <a:lnTo>
                  <a:pt x="1484" y="180"/>
                </a:lnTo>
                <a:lnTo>
                  <a:pt x="1444" y="140"/>
                </a:lnTo>
                <a:lnTo>
                  <a:pt x="1406" y="166"/>
                </a:lnTo>
                <a:lnTo>
                  <a:pt x="1376" y="166"/>
                </a:lnTo>
                <a:lnTo>
                  <a:pt x="1338" y="154"/>
                </a:lnTo>
                <a:lnTo>
                  <a:pt x="1312" y="102"/>
                </a:lnTo>
                <a:lnTo>
                  <a:pt x="1338" y="76"/>
                </a:lnTo>
                <a:lnTo>
                  <a:pt x="1326" y="65"/>
                </a:lnTo>
                <a:lnTo>
                  <a:pt x="1288" y="36"/>
                </a:lnTo>
                <a:lnTo>
                  <a:pt x="1274" y="13"/>
                </a:lnTo>
                <a:lnTo>
                  <a:pt x="1235" y="0"/>
                </a:lnTo>
                <a:lnTo>
                  <a:pt x="1208" y="13"/>
                </a:lnTo>
                <a:lnTo>
                  <a:pt x="1183" y="13"/>
                </a:lnTo>
                <a:lnTo>
                  <a:pt x="1142" y="24"/>
                </a:lnTo>
                <a:lnTo>
                  <a:pt x="1089" y="36"/>
                </a:lnTo>
                <a:lnTo>
                  <a:pt x="1075" y="52"/>
                </a:lnTo>
                <a:lnTo>
                  <a:pt x="1075" y="76"/>
                </a:lnTo>
                <a:lnTo>
                  <a:pt x="1063" y="88"/>
                </a:lnTo>
                <a:lnTo>
                  <a:pt x="1037" y="88"/>
                </a:lnTo>
                <a:lnTo>
                  <a:pt x="999" y="88"/>
                </a:lnTo>
                <a:lnTo>
                  <a:pt x="943" y="116"/>
                </a:lnTo>
                <a:lnTo>
                  <a:pt x="921" y="166"/>
                </a:lnTo>
                <a:lnTo>
                  <a:pt x="921" y="218"/>
                </a:lnTo>
                <a:lnTo>
                  <a:pt x="935" y="246"/>
                </a:lnTo>
                <a:lnTo>
                  <a:pt x="935" y="255"/>
                </a:lnTo>
                <a:lnTo>
                  <a:pt x="921" y="268"/>
                </a:lnTo>
                <a:lnTo>
                  <a:pt x="879" y="255"/>
                </a:lnTo>
                <a:lnTo>
                  <a:pt x="814" y="268"/>
                </a:lnTo>
                <a:lnTo>
                  <a:pt x="802" y="284"/>
                </a:lnTo>
                <a:lnTo>
                  <a:pt x="788" y="284"/>
                </a:lnTo>
                <a:lnTo>
                  <a:pt x="773" y="268"/>
                </a:lnTo>
                <a:lnTo>
                  <a:pt x="750" y="246"/>
                </a:lnTo>
                <a:lnTo>
                  <a:pt x="722" y="296"/>
                </a:lnTo>
                <a:lnTo>
                  <a:pt x="694" y="268"/>
                </a:lnTo>
                <a:lnTo>
                  <a:pt x="684" y="284"/>
                </a:lnTo>
                <a:lnTo>
                  <a:pt x="642" y="268"/>
                </a:lnTo>
                <a:lnTo>
                  <a:pt x="642" y="284"/>
                </a:lnTo>
                <a:lnTo>
                  <a:pt x="604" y="296"/>
                </a:lnTo>
                <a:lnTo>
                  <a:pt x="592" y="310"/>
                </a:lnTo>
                <a:lnTo>
                  <a:pt x="576" y="310"/>
                </a:lnTo>
                <a:lnTo>
                  <a:pt x="576" y="284"/>
                </a:lnTo>
                <a:lnTo>
                  <a:pt x="538" y="296"/>
                </a:lnTo>
                <a:lnTo>
                  <a:pt x="524" y="284"/>
                </a:lnTo>
                <a:lnTo>
                  <a:pt x="524" y="268"/>
                </a:lnTo>
                <a:lnTo>
                  <a:pt x="472" y="255"/>
                </a:lnTo>
                <a:lnTo>
                  <a:pt x="434" y="268"/>
                </a:lnTo>
                <a:lnTo>
                  <a:pt x="407" y="255"/>
                </a:lnTo>
                <a:lnTo>
                  <a:pt x="369" y="246"/>
                </a:lnTo>
                <a:lnTo>
                  <a:pt x="327" y="255"/>
                </a:lnTo>
                <a:lnTo>
                  <a:pt x="301" y="255"/>
                </a:lnTo>
                <a:lnTo>
                  <a:pt x="223" y="284"/>
                </a:lnTo>
                <a:lnTo>
                  <a:pt x="209" y="296"/>
                </a:lnTo>
                <a:lnTo>
                  <a:pt x="209" y="310"/>
                </a:lnTo>
                <a:lnTo>
                  <a:pt x="199" y="320"/>
                </a:lnTo>
                <a:lnTo>
                  <a:pt x="171" y="334"/>
                </a:lnTo>
                <a:lnTo>
                  <a:pt x="133" y="346"/>
                </a:lnTo>
                <a:lnTo>
                  <a:pt x="120" y="362"/>
                </a:lnTo>
                <a:lnTo>
                  <a:pt x="171" y="463"/>
                </a:lnTo>
                <a:lnTo>
                  <a:pt x="185" y="529"/>
                </a:lnTo>
                <a:lnTo>
                  <a:pt x="105" y="593"/>
                </a:lnTo>
                <a:lnTo>
                  <a:pt x="68" y="681"/>
                </a:lnTo>
                <a:lnTo>
                  <a:pt x="27" y="787"/>
                </a:lnTo>
                <a:lnTo>
                  <a:pt x="0" y="927"/>
                </a:lnTo>
                <a:lnTo>
                  <a:pt x="68" y="953"/>
                </a:lnTo>
                <a:lnTo>
                  <a:pt x="91" y="992"/>
                </a:lnTo>
                <a:lnTo>
                  <a:pt x="143" y="978"/>
                </a:lnTo>
                <a:lnTo>
                  <a:pt x="251" y="978"/>
                </a:lnTo>
                <a:lnTo>
                  <a:pt x="317" y="953"/>
                </a:lnTo>
                <a:lnTo>
                  <a:pt x="369" y="992"/>
                </a:lnTo>
                <a:lnTo>
                  <a:pt x="392" y="953"/>
                </a:lnTo>
                <a:lnTo>
                  <a:pt x="472" y="927"/>
                </a:lnTo>
                <a:lnTo>
                  <a:pt x="538" y="875"/>
                </a:lnTo>
                <a:lnTo>
                  <a:pt x="576" y="889"/>
                </a:lnTo>
                <a:lnTo>
                  <a:pt x="604" y="875"/>
                </a:lnTo>
                <a:lnTo>
                  <a:pt x="632" y="862"/>
                </a:lnTo>
                <a:lnTo>
                  <a:pt x="670" y="848"/>
                </a:lnTo>
                <a:lnTo>
                  <a:pt x="722" y="862"/>
                </a:lnTo>
                <a:lnTo>
                  <a:pt x="773" y="889"/>
                </a:lnTo>
                <a:lnTo>
                  <a:pt x="788" y="889"/>
                </a:lnTo>
                <a:lnTo>
                  <a:pt x="827" y="875"/>
                </a:lnTo>
                <a:lnTo>
                  <a:pt x="841" y="875"/>
                </a:lnTo>
                <a:lnTo>
                  <a:pt x="879" y="903"/>
                </a:lnTo>
                <a:lnTo>
                  <a:pt x="893" y="889"/>
                </a:lnTo>
                <a:lnTo>
                  <a:pt x="905" y="917"/>
                </a:lnTo>
                <a:lnTo>
                  <a:pt x="905" y="978"/>
                </a:lnTo>
                <a:lnTo>
                  <a:pt x="943" y="992"/>
                </a:lnTo>
                <a:lnTo>
                  <a:pt x="957" y="992"/>
                </a:lnTo>
                <a:lnTo>
                  <a:pt x="973" y="1018"/>
                </a:lnTo>
                <a:lnTo>
                  <a:pt x="973" y="1032"/>
                </a:lnTo>
                <a:lnTo>
                  <a:pt x="999" y="1058"/>
                </a:lnTo>
                <a:lnTo>
                  <a:pt x="1025" y="1070"/>
                </a:lnTo>
                <a:lnTo>
                  <a:pt x="1037" y="1084"/>
                </a:lnTo>
                <a:lnTo>
                  <a:pt x="1051" y="1122"/>
                </a:lnTo>
                <a:lnTo>
                  <a:pt x="1063" y="1136"/>
                </a:lnTo>
                <a:lnTo>
                  <a:pt x="1051" y="1158"/>
                </a:lnTo>
                <a:lnTo>
                  <a:pt x="1037" y="1172"/>
                </a:lnTo>
                <a:lnTo>
                  <a:pt x="985" y="1158"/>
                </a:lnTo>
                <a:lnTo>
                  <a:pt x="973" y="1172"/>
                </a:lnTo>
                <a:lnTo>
                  <a:pt x="957" y="1158"/>
                </a:lnTo>
                <a:lnTo>
                  <a:pt x="943" y="1172"/>
                </a:lnTo>
                <a:lnTo>
                  <a:pt x="935" y="1200"/>
                </a:lnTo>
                <a:lnTo>
                  <a:pt x="943" y="1250"/>
                </a:lnTo>
                <a:lnTo>
                  <a:pt x="935" y="1264"/>
                </a:lnTo>
                <a:lnTo>
                  <a:pt x="921" y="1274"/>
                </a:lnTo>
                <a:lnTo>
                  <a:pt x="921" y="1302"/>
                </a:lnTo>
                <a:lnTo>
                  <a:pt x="905" y="1316"/>
                </a:lnTo>
                <a:lnTo>
                  <a:pt x="905" y="1354"/>
                </a:lnTo>
                <a:lnTo>
                  <a:pt x="893" y="1354"/>
                </a:lnTo>
                <a:lnTo>
                  <a:pt x="935" y="1366"/>
                </a:lnTo>
                <a:lnTo>
                  <a:pt x="985" y="1328"/>
                </a:lnTo>
                <a:lnTo>
                  <a:pt x="1025" y="1316"/>
                </a:lnTo>
                <a:lnTo>
                  <a:pt x="1037" y="1316"/>
                </a:lnTo>
                <a:lnTo>
                  <a:pt x="1025" y="1274"/>
                </a:lnTo>
                <a:lnTo>
                  <a:pt x="1089" y="1224"/>
                </a:lnTo>
                <a:lnTo>
                  <a:pt x="1128" y="1158"/>
                </a:lnTo>
                <a:lnTo>
                  <a:pt x="1142" y="1084"/>
                </a:lnTo>
                <a:lnTo>
                  <a:pt x="1302" y="1044"/>
                </a:lnTo>
                <a:lnTo>
                  <a:pt x="1288" y="1106"/>
                </a:lnTo>
                <a:lnTo>
                  <a:pt x="1390" y="1136"/>
                </a:lnTo>
                <a:lnTo>
                  <a:pt x="1458" y="1084"/>
                </a:lnTo>
                <a:lnTo>
                  <a:pt x="1538" y="1106"/>
                </a:lnTo>
                <a:lnTo>
                  <a:pt x="1470" y="1158"/>
                </a:lnTo>
                <a:lnTo>
                  <a:pt x="1429" y="1236"/>
                </a:lnTo>
                <a:lnTo>
                  <a:pt x="1509" y="1250"/>
                </a:lnTo>
                <a:lnTo>
                  <a:pt x="1561" y="1274"/>
                </a:lnTo>
                <a:lnTo>
                  <a:pt x="1561" y="1354"/>
                </a:lnTo>
                <a:lnTo>
                  <a:pt x="1613" y="1380"/>
                </a:lnTo>
                <a:lnTo>
                  <a:pt x="1679" y="1342"/>
                </a:lnTo>
                <a:lnTo>
                  <a:pt x="1707" y="1274"/>
                </a:lnTo>
                <a:lnTo>
                  <a:pt x="1773" y="1250"/>
                </a:lnTo>
                <a:lnTo>
                  <a:pt x="1809" y="1186"/>
                </a:lnTo>
                <a:lnTo>
                  <a:pt x="1891" y="1186"/>
                </a:lnTo>
                <a:lnTo>
                  <a:pt x="1942" y="1158"/>
                </a:lnTo>
                <a:lnTo>
                  <a:pt x="1956" y="1148"/>
                </a:lnTo>
                <a:lnTo>
                  <a:pt x="1956" y="1094"/>
                </a:lnTo>
                <a:lnTo>
                  <a:pt x="1919" y="1094"/>
                </a:lnTo>
                <a:lnTo>
                  <a:pt x="1862" y="1106"/>
                </a:lnTo>
                <a:lnTo>
                  <a:pt x="1797" y="1158"/>
                </a:lnTo>
                <a:lnTo>
                  <a:pt x="1721" y="1148"/>
                </a:lnTo>
                <a:lnTo>
                  <a:pt x="1679" y="1094"/>
                </a:lnTo>
                <a:lnTo>
                  <a:pt x="1627" y="1084"/>
                </a:lnTo>
                <a:lnTo>
                  <a:pt x="1693" y="1032"/>
                </a:lnTo>
                <a:lnTo>
                  <a:pt x="1721" y="953"/>
                </a:lnTo>
                <a:lnTo>
                  <a:pt x="1797" y="889"/>
                </a:lnTo>
                <a:lnTo>
                  <a:pt x="1877" y="848"/>
                </a:lnTo>
                <a:lnTo>
                  <a:pt x="1956" y="761"/>
                </a:lnTo>
                <a:lnTo>
                  <a:pt x="1980" y="747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33" name="Group 403"/>
          <p:cNvGrpSpPr>
            <a:grpSpLocks/>
          </p:cNvGrpSpPr>
          <p:nvPr/>
        </p:nvGrpSpPr>
        <p:grpSpPr bwMode="auto">
          <a:xfrm>
            <a:off x="7232526" y="3505500"/>
            <a:ext cx="1728787" cy="1095375"/>
            <a:chOff x="3694" y="2358"/>
            <a:chExt cx="1089" cy="690"/>
          </a:xfrm>
        </p:grpSpPr>
        <p:sp>
          <p:nvSpPr>
            <p:cNvPr id="34" name="Freeform 404"/>
            <p:cNvSpPr>
              <a:spLocks/>
            </p:cNvSpPr>
            <p:nvPr/>
          </p:nvSpPr>
          <p:spPr bwMode="auto">
            <a:xfrm>
              <a:off x="3694" y="2358"/>
              <a:ext cx="1089" cy="690"/>
            </a:xfrm>
            <a:custGeom>
              <a:avLst/>
              <a:gdLst>
                <a:gd name="T0" fmla="*/ 1 w 2178"/>
                <a:gd name="T1" fmla="*/ 1 h 1380"/>
                <a:gd name="T2" fmla="*/ 1 w 2178"/>
                <a:gd name="T3" fmla="*/ 1 h 1380"/>
                <a:gd name="T4" fmla="*/ 1 w 2178"/>
                <a:gd name="T5" fmla="*/ 1 h 1380"/>
                <a:gd name="T6" fmla="*/ 1 w 2178"/>
                <a:gd name="T7" fmla="*/ 1 h 1380"/>
                <a:gd name="T8" fmla="*/ 1 w 2178"/>
                <a:gd name="T9" fmla="*/ 1 h 1380"/>
                <a:gd name="T10" fmla="*/ 1 w 2178"/>
                <a:gd name="T11" fmla="*/ 1 h 1380"/>
                <a:gd name="T12" fmla="*/ 1 w 2178"/>
                <a:gd name="T13" fmla="*/ 1 h 1380"/>
                <a:gd name="T14" fmla="*/ 1 w 2178"/>
                <a:gd name="T15" fmla="*/ 1 h 1380"/>
                <a:gd name="T16" fmla="*/ 1 w 2178"/>
                <a:gd name="T17" fmla="*/ 1 h 1380"/>
                <a:gd name="T18" fmla="*/ 1 w 2178"/>
                <a:gd name="T19" fmla="*/ 1 h 1380"/>
                <a:gd name="T20" fmla="*/ 1 w 2178"/>
                <a:gd name="T21" fmla="*/ 1 h 1380"/>
                <a:gd name="T22" fmla="*/ 1 w 2178"/>
                <a:gd name="T23" fmla="*/ 1 h 1380"/>
                <a:gd name="T24" fmla="*/ 1 w 2178"/>
                <a:gd name="T25" fmla="*/ 1 h 1380"/>
                <a:gd name="T26" fmla="*/ 1 w 2178"/>
                <a:gd name="T27" fmla="*/ 1 h 1380"/>
                <a:gd name="T28" fmla="*/ 1 w 2178"/>
                <a:gd name="T29" fmla="*/ 1 h 1380"/>
                <a:gd name="T30" fmla="*/ 1 w 2178"/>
                <a:gd name="T31" fmla="*/ 1 h 1380"/>
                <a:gd name="T32" fmla="*/ 1 w 2178"/>
                <a:gd name="T33" fmla="*/ 0 h 1380"/>
                <a:gd name="T34" fmla="*/ 1 w 2178"/>
                <a:gd name="T35" fmla="*/ 1 h 1380"/>
                <a:gd name="T36" fmla="*/ 1 w 2178"/>
                <a:gd name="T37" fmla="*/ 1 h 1380"/>
                <a:gd name="T38" fmla="*/ 1 w 2178"/>
                <a:gd name="T39" fmla="*/ 1 h 1380"/>
                <a:gd name="T40" fmla="*/ 1 w 2178"/>
                <a:gd name="T41" fmla="*/ 1 h 1380"/>
                <a:gd name="T42" fmla="*/ 1 w 2178"/>
                <a:gd name="T43" fmla="*/ 1 h 1380"/>
                <a:gd name="T44" fmla="*/ 1 w 2178"/>
                <a:gd name="T45" fmla="*/ 1 h 1380"/>
                <a:gd name="T46" fmla="*/ 1 w 2178"/>
                <a:gd name="T47" fmla="*/ 1 h 1380"/>
                <a:gd name="T48" fmla="*/ 1 w 2178"/>
                <a:gd name="T49" fmla="*/ 1 h 1380"/>
                <a:gd name="T50" fmla="*/ 1 w 2178"/>
                <a:gd name="T51" fmla="*/ 1 h 1380"/>
                <a:gd name="T52" fmla="*/ 1 w 2178"/>
                <a:gd name="T53" fmla="*/ 1 h 1380"/>
                <a:gd name="T54" fmla="*/ 1 w 2178"/>
                <a:gd name="T55" fmla="*/ 1 h 1380"/>
                <a:gd name="T56" fmla="*/ 1 w 2178"/>
                <a:gd name="T57" fmla="*/ 1 h 1380"/>
                <a:gd name="T58" fmla="*/ 1 w 2178"/>
                <a:gd name="T59" fmla="*/ 1 h 1380"/>
                <a:gd name="T60" fmla="*/ 1 w 2178"/>
                <a:gd name="T61" fmla="*/ 1 h 1380"/>
                <a:gd name="T62" fmla="*/ 1 w 2178"/>
                <a:gd name="T63" fmla="*/ 1 h 1380"/>
                <a:gd name="T64" fmla="*/ 1 w 2178"/>
                <a:gd name="T65" fmla="*/ 1 h 1380"/>
                <a:gd name="T66" fmla="*/ 1 w 2178"/>
                <a:gd name="T67" fmla="*/ 1 h 1380"/>
                <a:gd name="T68" fmla="*/ 1 w 2178"/>
                <a:gd name="T69" fmla="*/ 1 h 1380"/>
                <a:gd name="T70" fmla="*/ 1 w 2178"/>
                <a:gd name="T71" fmla="*/ 1 h 1380"/>
                <a:gd name="T72" fmla="*/ 1 w 2178"/>
                <a:gd name="T73" fmla="*/ 1 h 1380"/>
                <a:gd name="T74" fmla="*/ 1 w 2178"/>
                <a:gd name="T75" fmla="*/ 1 h 1380"/>
                <a:gd name="T76" fmla="*/ 1 w 2178"/>
                <a:gd name="T77" fmla="*/ 1 h 1380"/>
                <a:gd name="T78" fmla="*/ 1 w 2178"/>
                <a:gd name="T79" fmla="*/ 1 h 1380"/>
                <a:gd name="T80" fmla="*/ 1 w 2178"/>
                <a:gd name="T81" fmla="*/ 1 h 1380"/>
                <a:gd name="T82" fmla="*/ 1 w 2178"/>
                <a:gd name="T83" fmla="*/ 1 h 1380"/>
                <a:gd name="T84" fmla="*/ 1 w 2178"/>
                <a:gd name="T85" fmla="*/ 1 h 1380"/>
                <a:gd name="T86" fmla="*/ 1 w 2178"/>
                <a:gd name="T87" fmla="*/ 1 h 1380"/>
                <a:gd name="T88" fmla="*/ 1 w 2178"/>
                <a:gd name="T89" fmla="*/ 1 h 1380"/>
                <a:gd name="T90" fmla="*/ 1 w 2178"/>
                <a:gd name="T91" fmla="*/ 1 h 1380"/>
                <a:gd name="T92" fmla="*/ 1 w 2178"/>
                <a:gd name="T93" fmla="*/ 1 h 1380"/>
                <a:gd name="T94" fmla="*/ 1 w 2178"/>
                <a:gd name="T95" fmla="*/ 1 h 1380"/>
                <a:gd name="T96" fmla="*/ 1 w 2178"/>
                <a:gd name="T97" fmla="*/ 1 h 1380"/>
                <a:gd name="T98" fmla="*/ 1 w 2178"/>
                <a:gd name="T99" fmla="*/ 1 h 1380"/>
                <a:gd name="T100" fmla="*/ 1 w 2178"/>
                <a:gd name="T101" fmla="*/ 1 h 1380"/>
                <a:gd name="T102" fmla="*/ 1 w 2178"/>
                <a:gd name="T103" fmla="*/ 1 h 1380"/>
                <a:gd name="T104" fmla="*/ 1 w 2178"/>
                <a:gd name="T105" fmla="*/ 1 h 1380"/>
                <a:gd name="T106" fmla="*/ 1 w 2178"/>
                <a:gd name="T107" fmla="*/ 1 h 1380"/>
                <a:gd name="T108" fmla="*/ 1 w 2178"/>
                <a:gd name="T109" fmla="*/ 1 h 1380"/>
                <a:gd name="T110" fmla="*/ 1 w 2178"/>
                <a:gd name="T111" fmla="*/ 1 h 1380"/>
                <a:gd name="T112" fmla="*/ 1 w 2178"/>
                <a:gd name="T113" fmla="*/ 1 h 1380"/>
                <a:gd name="T114" fmla="*/ 1 w 2178"/>
                <a:gd name="T115" fmla="*/ 1 h 1380"/>
                <a:gd name="T116" fmla="*/ 1 w 2178"/>
                <a:gd name="T117" fmla="*/ 1 h 1380"/>
                <a:gd name="T118" fmla="*/ 1 w 2178"/>
                <a:gd name="T119" fmla="*/ 1 h 1380"/>
                <a:gd name="T120" fmla="*/ 1 w 2178"/>
                <a:gd name="T121" fmla="*/ 1 h 1380"/>
                <a:gd name="T122" fmla="*/ 1 w 2178"/>
                <a:gd name="T123" fmla="*/ 1 h 13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78"/>
                <a:gd name="T187" fmla="*/ 0 h 1380"/>
                <a:gd name="T188" fmla="*/ 2178 w 2178"/>
                <a:gd name="T189" fmla="*/ 1380 h 13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78" h="1380">
                  <a:moveTo>
                    <a:pt x="1980" y="747"/>
                  </a:moveTo>
                  <a:lnTo>
                    <a:pt x="2036" y="709"/>
                  </a:lnTo>
                  <a:lnTo>
                    <a:pt x="2022" y="681"/>
                  </a:lnTo>
                  <a:lnTo>
                    <a:pt x="2022" y="657"/>
                  </a:lnTo>
                  <a:lnTo>
                    <a:pt x="2062" y="631"/>
                  </a:lnTo>
                  <a:lnTo>
                    <a:pt x="2074" y="579"/>
                  </a:lnTo>
                  <a:lnTo>
                    <a:pt x="2112" y="579"/>
                  </a:lnTo>
                  <a:lnTo>
                    <a:pt x="2178" y="555"/>
                  </a:lnTo>
                  <a:lnTo>
                    <a:pt x="2164" y="463"/>
                  </a:lnTo>
                  <a:lnTo>
                    <a:pt x="2112" y="424"/>
                  </a:lnTo>
                  <a:lnTo>
                    <a:pt x="2112" y="385"/>
                  </a:lnTo>
                  <a:lnTo>
                    <a:pt x="2154" y="362"/>
                  </a:lnTo>
                  <a:lnTo>
                    <a:pt x="2102" y="346"/>
                  </a:lnTo>
                  <a:lnTo>
                    <a:pt x="2126" y="320"/>
                  </a:lnTo>
                  <a:lnTo>
                    <a:pt x="2140" y="296"/>
                  </a:lnTo>
                  <a:lnTo>
                    <a:pt x="2102" y="246"/>
                  </a:lnTo>
                  <a:lnTo>
                    <a:pt x="2112" y="232"/>
                  </a:lnTo>
                  <a:lnTo>
                    <a:pt x="2102" y="232"/>
                  </a:lnTo>
                  <a:lnTo>
                    <a:pt x="2022" y="232"/>
                  </a:lnTo>
                  <a:lnTo>
                    <a:pt x="1971" y="246"/>
                  </a:lnTo>
                  <a:lnTo>
                    <a:pt x="1942" y="255"/>
                  </a:lnTo>
                  <a:lnTo>
                    <a:pt x="1929" y="246"/>
                  </a:lnTo>
                  <a:lnTo>
                    <a:pt x="1891" y="246"/>
                  </a:lnTo>
                  <a:lnTo>
                    <a:pt x="1877" y="232"/>
                  </a:lnTo>
                  <a:lnTo>
                    <a:pt x="1849" y="246"/>
                  </a:lnTo>
                  <a:lnTo>
                    <a:pt x="1849" y="255"/>
                  </a:lnTo>
                  <a:lnTo>
                    <a:pt x="1839" y="268"/>
                  </a:lnTo>
                  <a:lnTo>
                    <a:pt x="1809" y="246"/>
                  </a:lnTo>
                  <a:lnTo>
                    <a:pt x="1759" y="206"/>
                  </a:lnTo>
                  <a:lnTo>
                    <a:pt x="1735" y="206"/>
                  </a:lnTo>
                  <a:lnTo>
                    <a:pt x="1707" y="232"/>
                  </a:lnTo>
                  <a:lnTo>
                    <a:pt x="1665" y="255"/>
                  </a:lnTo>
                  <a:lnTo>
                    <a:pt x="1655" y="255"/>
                  </a:lnTo>
                  <a:lnTo>
                    <a:pt x="1627" y="268"/>
                  </a:lnTo>
                  <a:lnTo>
                    <a:pt x="1602" y="246"/>
                  </a:lnTo>
                  <a:lnTo>
                    <a:pt x="1590" y="255"/>
                  </a:lnTo>
                  <a:lnTo>
                    <a:pt x="1561" y="268"/>
                  </a:lnTo>
                  <a:lnTo>
                    <a:pt x="1522" y="255"/>
                  </a:lnTo>
                  <a:lnTo>
                    <a:pt x="1509" y="246"/>
                  </a:lnTo>
                  <a:lnTo>
                    <a:pt x="1509" y="232"/>
                  </a:lnTo>
                  <a:lnTo>
                    <a:pt x="1484" y="180"/>
                  </a:lnTo>
                  <a:lnTo>
                    <a:pt x="1444" y="140"/>
                  </a:lnTo>
                  <a:lnTo>
                    <a:pt x="1406" y="166"/>
                  </a:lnTo>
                  <a:lnTo>
                    <a:pt x="1376" y="166"/>
                  </a:lnTo>
                  <a:lnTo>
                    <a:pt x="1338" y="154"/>
                  </a:lnTo>
                  <a:lnTo>
                    <a:pt x="1312" y="102"/>
                  </a:lnTo>
                  <a:lnTo>
                    <a:pt x="1338" y="76"/>
                  </a:lnTo>
                  <a:lnTo>
                    <a:pt x="1326" y="65"/>
                  </a:lnTo>
                  <a:lnTo>
                    <a:pt x="1288" y="36"/>
                  </a:lnTo>
                  <a:lnTo>
                    <a:pt x="1274" y="13"/>
                  </a:lnTo>
                  <a:lnTo>
                    <a:pt x="1235" y="0"/>
                  </a:lnTo>
                  <a:lnTo>
                    <a:pt x="1208" y="13"/>
                  </a:lnTo>
                  <a:lnTo>
                    <a:pt x="1183" y="13"/>
                  </a:lnTo>
                  <a:lnTo>
                    <a:pt x="1142" y="24"/>
                  </a:lnTo>
                  <a:lnTo>
                    <a:pt x="1089" y="36"/>
                  </a:lnTo>
                  <a:lnTo>
                    <a:pt x="1075" y="52"/>
                  </a:lnTo>
                  <a:lnTo>
                    <a:pt x="1075" y="76"/>
                  </a:lnTo>
                  <a:lnTo>
                    <a:pt x="1063" y="88"/>
                  </a:lnTo>
                  <a:lnTo>
                    <a:pt x="1037" y="88"/>
                  </a:lnTo>
                  <a:lnTo>
                    <a:pt x="999" y="88"/>
                  </a:lnTo>
                  <a:lnTo>
                    <a:pt x="943" y="116"/>
                  </a:lnTo>
                  <a:lnTo>
                    <a:pt x="921" y="166"/>
                  </a:lnTo>
                  <a:lnTo>
                    <a:pt x="921" y="218"/>
                  </a:lnTo>
                  <a:lnTo>
                    <a:pt x="935" y="246"/>
                  </a:lnTo>
                  <a:lnTo>
                    <a:pt x="935" y="255"/>
                  </a:lnTo>
                  <a:lnTo>
                    <a:pt x="921" y="268"/>
                  </a:lnTo>
                  <a:lnTo>
                    <a:pt x="879" y="255"/>
                  </a:lnTo>
                  <a:lnTo>
                    <a:pt x="814" y="268"/>
                  </a:lnTo>
                  <a:lnTo>
                    <a:pt x="802" y="284"/>
                  </a:lnTo>
                  <a:lnTo>
                    <a:pt x="788" y="284"/>
                  </a:lnTo>
                  <a:lnTo>
                    <a:pt x="773" y="268"/>
                  </a:lnTo>
                  <a:lnTo>
                    <a:pt x="750" y="246"/>
                  </a:lnTo>
                  <a:lnTo>
                    <a:pt x="722" y="296"/>
                  </a:lnTo>
                  <a:lnTo>
                    <a:pt x="694" y="268"/>
                  </a:lnTo>
                  <a:lnTo>
                    <a:pt x="684" y="284"/>
                  </a:lnTo>
                  <a:lnTo>
                    <a:pt x="642" y="268"/>
                  </a:lnTo>
                  <a:lnTo>
                    <a:pt x="642" y="284"/>
                  </a:lnTo>
                  <a:lnTo>
                    <a:pt x="604" y="296"/>
                  </a:lnTo>
                  <a:lnTo>
                    <a:pt x="592" y="310"/>
                  </a:lnTo>
                  <a:lnTo>
                    <a:pt x="576" y="310"/>
                  </a:lnTo>
                  <a:lnTo>
                    <a:pt x="576" y="284"/>
                  </a:lnTo>
                  <a:lnTo>
                    <a:pt x="538" y="296"/>
                  </a:lnTo>
                  <a:lnTo>
                    <a:pt x="524" y="284"/>
                  </a:lnTo>
                  <a:lnTo>
                    <a:pt x="524" y="268"/>
                  </a:lnTo>
                  <a:lnTo>
                    <a:pt x="472" y="255"/>
                  </a:lnTo>
                  <a:lnTo>
                    <a:pt x="434" y="268"/>
                  </a:lnTo>
                  <a:lnTo>
                    <a:pt x="407" y="255"/>
                  </a:lnTo>
                  <a:lnTo>
                    <a:pt x="369" y="246"/>
                  </a:lnTo>
                  <a:lnTo>
                    <a:pt x="327" y="255"/>
                  </a:lnTo>
                  <a:lnTo>
                    <a:pt x="301" y="255"/>
                  </a:lnTo>
                  <a:lnTo>
                    <a:pt x="223" y="284"/>
                  </a:lnTo>
                  <a:lnTo>
                    <a:pt x="209" y="296"/>
                  </a:lnTo>
                  <a:lnTo>
                    <a:pt x="209" y="310"/>
                  </a:lnTo>
                  <a:lnTo>
                    <a:pt x="199" y="320"/>
                  </a:lnTo>
                  <a:lnTo>
                    <a:pt x="171" y="334"/>
                  </a:lnTo>
                  <a:lnTo>
                    <a:pt x="133" y="346"/>
                  </a:lnTo>
                  <a:lnTo>
                    <a:pt x="120" y="362"/>
                  </a:lnTo>
                  <a:lnTo>
                    <a:pt x="171" y="463"/>
                  </a:lnTo>
                  <a:lnTo>
                    <a:pt x="185" y="529"/>
                  </a:lnTo>
                  <a:lnTo>
                    <a:pt x="105" y="593"/>
                  </a:lnTo>
                  <a:lnTo>
                    <a:pt x="68" y="681"/>
                  </a:lnTo>
                  <a:lnTo>
                    <a:pt x="27" y="787"/>
                  </a:lnTo>
                  <a:lnTo>
                    <a:pt x="0" y="927"/>
                  </a:lnTo>
                  <a:lnTo>
                    <a:pt x="68" y="953"/>
                  </a:lnTo>
                  <a:lnTo>
                    <a:pt x="91" y="992"/>
                  </a:lnTo>
                  <a:lnTo>
                    <a:pt x="143" y="978"/>
                  </a:lnTo>
                  <a:lnTo>
                    <a:pt x="251" y="978"/>
                  </a:lnTo>
                  <a:lnTo>
                    <a:pt x="317" y="953"/>
                  </a:lnTo>
                  <a:lnTo>
                    <a:pt x="369" y="992"/>
                  </a:lnTo>
                  <a:lnTo>
                    <a:pt x="392" y="953"/>
                  </a:lnTo>
                  <a:lnTo>
                    <a:pt x="472" y="927"/>
                  </a:lnTo>
                  <a:lnTo>
                    <a:pt x="538" y="875"/>
                  </a:lnTo>
                  <a:lnTo>
                    <a:pt x="576" y="889"/>
                  </a:lnTo>
                  <a:lnTo>
                    <a:pt x="604" y="875"/>
                  </a:lnTo>
                  <a:lnTo>
                    <a:pt x="632" y="862"/>
                  </a:lnTo>
                  <a:lnTo>
                    <a:pt x="670" y="848"/>
                  </a:lnTo>
                  <a:lnTo>
                    <a:pt x="722" y="862"/>
                  </a:lnTo>
                  <a:lnTo>
                    <a:pt x="773" y="889"/>
                  </a:lnTo>
                  <a:lnTo>
                    <a:pt x="788" y="889"/>
                  </a:lnTo>
                  <a:lnTo>
                    <a:pt x="827" y="875"/>
                  </a:lnTo>
                  <a:lnTo>
                    <a:pt x="841" y="875"/>
                  </a:lnTo>
                  <a:lnTo>
                    <a:pt x="879" y="903"/>
                  </a:lnTo>
                  <a:lnTo>
                    <a:pt x="893" y="889"/>
                  </a:lnTo>
                  <a:lnTo>
                    <a:pt x="905" y="917"/>
                  </a:lnTo>
                  <a:lnTo>
                    <a:pt x="905" y="978"/>
                  </a:lnTo>
                  <a:lnTo>
                    <a:pt x="943" y="992"/>
                  </a:lnTo>
                  <a:lnTo>
                    <a:pt x="957" y="992"/>
                  </a:lnTo>
                  <a:lnTo>
                    <a:pt x="973" y="1018"/>
                  </a:lnTo>
                  <a:lnTo>
                    <a:pt x="973" y="1032"/>
                  </a:lnTo>
                  <a:lnTo>
                    <a:pt x="999" y="1058"/>
                  </a:lnTo>
                  <a:lnTo>
                    <a:pt x="1025" y="1070"/>
                  </a:lnTo>
                  <a:lnTo>
                    <a:pt x="1037" y="1084"/>
                  </a:lnTo>
                  <a:lnTo>
                    <a:pt x="1051" y="1122"/>
                  </a:lnTo>
                  <a:lnTo>
                    <a:pt x="1063" y="1136"/>
                  </a:lnTo>
                  <a:lnTo>
                    <a:pt x="1051" y="1158"/>
                  </a:lnTo>
                  <a:lnTo>
                    <a:pt x="1037" y="1172"/>
                  </a:lnTo>
                  <a:lnTo>
                    <a:pt x="985" y="1158"/>
                  </a:lnTo>
                  <a:lnTo>
                    <a:pt x="973" y="1172"/>
                  </a:lnTo>
                  <a:lnTo>
                    <a:pt x="957" y="1158"/>
                  </a:lnTo>
                  <a:lnTo>
                    <a:pt x="943" y="1172"/>
                  </a:lnTo>
                  <a:lnTo>
                    <a:pt x="935" y="1200"/>
                  </a:lnTo>
                  <a:lnTo>
                    <a:pt x="943" y="1250"/>
                  </a:lnTo>
                  <a:lnTo>
                    <a:pt x="935" y="1264"/>
                  </a:lnTo>
                  <a:lnTo>
                    <a:pt x="921" y="1274"/>
                  </a:lnTo>
                  <a:lnTo>
                    <a:pt x="921" y="1302"/>
                  </a:lnTo>
                  <a:lnTo>
                    <a:pt x="905" y="1316"/>
                  </a:lnTo>
                  <a:lnTo>
                    <a:pt x="905" y="1354"/>
                  </a:lnTo>
                  <a:lnTo>
                    <a:pt x="893" y="1354"/>
                  </a:lnTo>
                  <a:lnTo>
                    <a:pt x="935" y="1366"/>
                  </a:lnTo>
                  <a:lnTo>
                    <a:pt x="985" y="1328"/>
                  </a:lnTo>
                  <a:lnTo>
                    <a:pt x="1025" y="1316"/>
                  </a:lnTo>
                  <a:lnTo>
                    <a:pt x="1037" y="1316"/>
                  </a:lnTo>
                  <a:lnTo>
                    <a:pt x="1025" y="1274"/>
                  </a:lnTo>
                  <a:lnTo>
                    <a:pt x="1089" y="1224"/>
                  </a:lnTo>
                  <a:lnTo>
                    <a:pt x="1128" y="1158"/>
                  </a:lnTo>
                  <a:lnTo>
                    <a:pt x="1142" y="1084"/>
                  </a:lnTo>
                  <a:lnTo>
                    <a:pt x="1302" y="1044"/>
                  </a:lnTo>
                  <a:lnTo>
                    <a:pt x="1288" y="1106"/>
                  </a:lnTo>
                  <a:lnTo>
                    <a:pt x="1390" y="1136"/>
                  </a:lnTo>
                  <a:lnTo>
                    <a:pt x="1458" y="1084"/>
                  </a:lnTo>
                  <a:lnTo>
                    <a:pt x="1538" y="1106"/>
                  </a:lnTo>
                  <a:lnTo>
                    <a:pt x="1470" y="1158"/>
                  </a:lnTo>
                  <a:lnTo>
                    <a:pt x="1429" y="1236"/>
                  </a:lnTo>
                  <a:lnTo>
                    <a:pt x="1509" y="1250"/>
                  </a:lnTo>
                  <a:lnTo>
                    <a:pt x="1561" y="1274"/>
                  </a:lnTo>
                  <a:lnTo>
                    <a:pt x="1561" y="1354"/>
                  </a:lnTo>
                  <a:lnTo>
                    <a:pt x="1613" y="1380"/>
                  </a:lnTo>
                  <a:lnTo>
                    <a:pt x="1679" y="1342"/>
                  </a:lnTo>
                  <a:lnTo>
                    <a:pt x="1707" y="1274"/>
                  </a:lnTo>
                  <a:lnTo>
                    <a:pt x="1773" y="1250"/>
                  </a:lnTo>
                  <a:lnTo>
                    <a:pt x="1809" y="1186"/>
                  </a:lnTo>
                  <a:lnTo>
                    <a:pt x="1891" y="1186"/>
                  </a:lnTo>
                  <a:lnTo>
                    <a:pt x="1942" y="1158"/>
                  </a:lnTo>
                  <a:lnTo>
                    <a:pt x="1956" y="1148"/>
                  </a:lnTo>
                  <a:lnTo>
                    <a:pt x="1956" y="1094"/>
                  </a:lnTo>
                  <a:lnTo>
                    <a:pt x="1919" y="1094"/>
                  </a:lnTo>
                  <a:lnTo>
                    <a:pt x="1862" y="1106"/>
                  </a:lnTo>
                  <a:lnTo>
                    <a:pt x="1797" y="1158"/>
                  </a:lnTo>
                  <a:lnTo>
                    <a:pt x="1721" y="1148"/>
                  </a:lnTo>
                  <a:lnTo>
                    <a:pt x="1679" y="1094"/>
                  </a:lnTo>
                  <a:lnTo>
                    <a:pt x="1627" y="1084"/>
                  </a:lnTo>
                  <a:lnTo>
                    <a:pt x="1693" y="1032"/>
                  </a:lnTo>
                  <a:lnTo>
                    <a:pt x="1721" y="953"/>
                  </a:lnTo>
                  <a:lnTo>
                    <a:pt x="1797" y="889"/>
                  </a:lnTo>
                  <a:lnTo>
                    <a:pt x="1877" y="848"/>
                  </a:lnTo>
                  <a:lnTo>
                    <a:pt x="1956" y="761"/>
                  </a:lnTo>
                  <a:lnTo>
                    <a:pt x="1980" y="7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405"/>
            <p:cNvSpPr>
              <a:spLocks/>
            </p:cNvSpPr>
            <p:nvPr/>
          </p:nvSpPr>
          <p:spPr bwMode="auto">
            <a:xfrm>
              <a:off x="3694" y="2358"/>
              <a:ext cx="1089" cy="690"/>
            </a:xfrm>
            <a:custGeom>
              <a:avLst/>
              <a:gdLst>
                <a:gd name="T0" fmla="*/ 1 w 2178"/>
                <a:gd name="T1" fmla="*/ 1 h 1380"/>
                <a:gd name="T2" fmla="*/ 1 w 2178"/>
                <a:gd name="T3" fmla="*/ 1 h 1380"/>
                <a:gd name="T4" fmla="*/ 1 w 2178"/>
                <a:gd name="T5" fmla="*/ 1 h 1380"/>
                <a:gd name="T6" fmla="*/ 1 w 2178"/>
                <a:gd name="T7" fmla="*/ 1 h 1380"/>
                <a:gd name="T8" fmla="*/ 1 w 2178"/>
                <a:gd name="T9" fmla="*/ 1 h 1380"/>
                <a:gd name="T10" fmla="*/ 1 w 2178"/>
                <a:gd name="T11" fmla="*/ 1 h 1380"/>
                <a:gd name="T12" fmla="*/ 1 w 2178"/>
                <a:gd name="T13" fmla="*/ 1 h 1380"/>
                <a:gd name="T14" fmla="*/ 1 w 2178"/>
                <a:gd name="T15" fmla="*/ 1 h 1380"/>
                <a:gd name="T16" fmla="*/ 1 w 2178"/>
                <a:gd name="T17" fmla="*/ 1 h 1380"/>
                <a:gd name="T18" fmla="*/ 1 w 2178"/>
                <a:gd name="T19" fmla="*/ 1 h 1380"/>
                <a:gd name="T20" fmla="*/ 1 w 2178"/>
                <a:gd name="T21" fmla="*/ 1 h 1380"/>
                <a:gd name="T22" fmla="*/ 1 w 2178"/>
                <a:gd name="T23" fmla="*/ 1 h 1380"/>
                <a:gd name="T24" fmla="*/ 1 w 2178"/>
                <a:gd name="T25" fmla="*/ 1 h 1380"/>
                <a:gd name="T26" fmla="*/ 1 w 2178"/>
                <a:gd name="T27" fmla="*/ 1 h 1380"/>
                <a:gd name="T28" fmla="*/ 1 w 2178"/>
                <a:gd name="T29" fmla="*/ 1 h 1380"/>
                <a:gd name="T30" fmla="*/ 1 w 2178"/>
                <a:gd name="T31" fmla="*/ 1 h 1380"/>
                <a:gd name="T32" fmla="*/ 1 w 2178"/>
                <a:gd name="T33" fmla="*/ 0 h 1380"/>
                <a:gd name="T34" fmla="*/ 1 w 2178"/>
                <a:gd name="T35" fmla="*/ 1 h 1380"/>
                <a:gd name="T36" fmla="*/ 1 w 2178"/>
                <a:gd name="T37" fmla="*/ 1 h 1380"/>
                <a:gd name="T38" fmla="*/ 1 w 2178"/>
                <a:gd name="T39" fmla="*/ 1 h 1380"/>
                <a:gd name="T40" fmla="*/ 1 w 2178"/>
                <a:gd name="T41" fmla="*/ 1 h 1380"/>
                <a:gd name="T42" fmla="*/ 1 w 2178"/>
                <a:gd name="T43" fmla="*/ 1 h 1380"/>
                <a:gd name="T44" fmla="*/ 1 w 2178"/>
                <a:gd name="T45" fmla="*/ 1 h 1380"/>
                <a:gd name="T46" fmla="*/ 1 w 2178"/>
                <a:gd name="T47" fmla="*/ 1 h 1380"/>
                <a:gd name="T48" fmla="*/ 1 w 2178"/>
                <a:gd name="T49" fmla="*/ 1 h 1380"/>
                <a:gd name="T50" fmla="*/ 1 w 2178"/>
                <a:gd name="T51" fmla="*/ 1 h 1380"/>
                <a:gd name="T52" fmla="*/ 1 w 2178"/>
                <a:gd name="T53" fmla="*/ 1 h 1380"/>
                <a:gd name="T54" fmla="*/ 1 w 2178"/>
                <a:gd name="T55" fmla="*/ 1 h 1380"/>
                <a:gd name="T56" fmla="*/ 1 w 2178"/>
                <a:gd name="T57" fmla="*/ 1 h 1380"/>
                <a:gd name="T58" fmla="*/ 1 w 2178"/>
                <a:gd name="T59" fmla="*/ 1 h 1380"/>
                <a:gd name="T60" fmla="*/ 1 w 2178"/>
                <a:gd name="T61" fmla="*/ 1 h 1380"/>
                <a:gd name="T62" fmla="*/ 1 w 2178"/>
                <a:gd name="T63" fmla="*/ 1 h 1380"/>
                <a:gd name="T64" fmla="*/ 1 w 2178"/>
                <a:gd name="T65" fmla="*/ 1 h 1380"/>
                <a:gd name="T66" fmla="*/ 1 w 2178"/>
                <a:gd name="T67" fmla="*/ 1 h 1380"/>
                <a:gd name="T68" fmla="*/ 1 w 2178"/>
                <a:gd name="T69" fmla="*/ 1 h 1380"/>
                <a:gd name="T70" fmla="*/ 1 w 2178"/>
                <a:gd name="T71" fmla="*/ 1 h 1380"/>
                <a:gd name="T72" fmla="*/ 1 w 2178"/>
                <a:gd name="T73" fmla="*/ 1 h 1380"/>
                <a:gd name="T74" fmla="*/ 1 w 2178"/>
                <a:gd name="T75" fmla="*/ 1 h 1380"/>
                <a:gd name="T76" fmla="*/ 1 w 2178"/>
                <a:gd name="T77" fmla="*/ 1 h 1380"/>
                <a:gd name="T78" fmla="*/ 1 w 2178"/>
                <a:gd name="T79" fmla="*/ 1 h 1380"/>
                <a:gd name="T80" fmla="*/ 1 w 2178"/>
                <a:gd name="T81" fmla="*/ 1 h 1380"/>
                <a:gd name="T82" fmla="*/ 1 w 2178"/>
                <a:gd name="T83" fmla="*/ 1 h 1380"/>
                <a:gd name="T84" fmla="*/ 1 w 2178"/>
                <a:gd name="T85" fmla="*/ 1 h 1380"/>
                <a:gd name="T86" fmla="*/ 1 w 2178"/>
                <a:gd name="T87" fmla="*/ 1 h 1380"/>
                <a:gd name="T88" fmla="*/ 1 w 2178"/>
                <a:gd name="T89" fmla="*/ 1 h 1380"/>
                <a:gd name="T90" fmla="*/ 1 w 2178"/>
                <a:gd name="T91" fmla="*/ 1 h 1380"/>
                <a:gd name="T92" fmla="*/ 1 w 2178"/>
                <a:gd name="T93" fmla="*/ 1 h 1380"/>
                <a:gd name="T94" fmla="*/ 1 w 2178"/>
                <a:gd name="T95" fmla="*/ 1 h 1380"/>
                <a:gd name="T96" fmla="*/ 1 w 2178"/>
                <a:gd name="T97" fmla="*/ 1 h 1380"/>
                <a:gd name="T98" fmla="*/ 1 w 2178"/>
                <a:gd name="T99" fmla="*/ 1 h 1380"/>
                <a:gd name="T100" fmla="*/ 1 w 2178"/>
                <a:gd name="T101" fmla="*/ 1 h 1380"/>
                <a:gd name="T102" fmla="*/ 1 w 2178"/>
                <a:gd name="T103" fmla="*/ 1 h 1380"/>
                <a:gd name="T104" fmla="*/ 1 w 2178"/>
                <a:gd name="T105" fmla="*/ 1 h 1380"/>
                <a:gd name="T106" fmla="*/ 1 w 2178"/>
                <a:gd name="T107" fmla="*/ 1 h 1380"/>
                <a:gd name="T108" fmla="*/ 1 w 2178"/>
                <a:gd name="T109" fmla="*/ 1 h 1380"/>
                <a:gd name="T110" fmla="*/ 1 w 2178"/>
                <a:gd name="T111" fmla="*/ 1 h 1380"/>
                <a:gd name="T112" fmla="*/ 1 w 2178"/>
                <a:gd name="T113" fmla="*/ 1 h 1380"/>
                <a:gd name="T114" fmla="*/ 1 w 2178"/>
                <a:gd name="T115" fmla="*/ 1 h 1380"/>
                <a:gd name="T116" fmla="*/ 1 w 2178"/>
                <a:gd name="T117" fmla="*/ 1 h 1380"/>
                <a:gd name="T118" fmla="*/ 1 w 2178"/>
                <a:gd name="T119" fmla="*/ 1 h 1380"/>
                <a:gd name="T120" fmla="*/ 1 w 2178"/>
                <a:gd name="T121" fmla="*/ 1 h 1380"/>
                <a:gd name="T122" fmla="*/ 1 w 2178"/>
                <a:gd name="T123" fmla="*/ 1 h 13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78"/>
                <a:gd name="T187" fmla="*/ 0 h 1380"/>
                <a:gd name="T188" fmla="*/ 2178 w 2178"/>
                <a:gd name="T189" fmla="*/ 1380 h 13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78" h="1380">
                  <a:moveTo>
                    <a:pt x="1980" y="747"/>
                  </a:moveTo>
                  <a:lnTo>
                    <a:pt x="2036" y="709"/>
                  </a:lnTo>
                  <a:lnTo>
                    <a:pt x="2022" y="681"/>
                  </a:lnTo>
                  <a:lnTo>
                    <a:pt x="2022" y="657"/>
                  </a:lnTo>
                  <a:lnTo>
                    <a:pt x="2062" y="631"/>
                  </a:lnTo>
                  <a:lnTo>
                    <a:pt x="2074" y="579"/>
                  </a:lnTo>
                  <a:lnTo>
                    <a:pt x="2112" y="579"/>
                  </a:lnTo>
                  <a:lnTo>
                    <a:pt x="2178" y="555"/>
                  </a:lnTo>
                  <a:lnTo>
                    <a:pt x="2164" y="463"/>
                  </a:lnTo>
                  <a:lnTo>
                    <a:pt x="2112" y="424"/>
                  </a:lnTo>
                  <a:lnTo>
                    <a:pt x="2112" y="385"/>
                  </a:lnTo>
                  <a:lnTo>
                    <a:pt x="2154" y="362"/>
                  </a:lnTo>
                  <a:lnTo>
                    <a:pt x="2102" y="346"/>
                  </a:lnTo>
                  <a:lnTo>
                    <a:pt x="2126" y="320"/>
                  </a:lnTo>
                  <a:lnTo>
                    <a:pt x="2140" y="296"/>
                  </a:lnTo>
                  <a:lnTo>
                    <a:pt x="2102" y="246"/>
                  </a:lnTo>
                  <a:lnTo>
                    <a:pt x="2112" y="232"/>
                  </a:lnTo>
                  <a:lnTo>
                    <a:pt x="2102" y="232"/>
                  </a:lnTo>
                  <a:lnTo>
                    <a:pt x="2022" y="232"/>
                  </a:lnTo>
                  <a:lnTo>
                    <a:pt x="1971" y="246"/>
                  </a:lnTo>
                  <a:lnTo>
                    <a:pt x="1942" y="255"/>
                  </a:lnTo>
                  <a:lnTo>
                    <a:pt x="1929" y="246"/>
                  </a:lnTo>
                  <a:lnTo>
                    <a:pt x="1891" y="246"/>
                  </a:lnTo>
                  <a:lnTo>
                    <a:pt x="1877" y="232"/>
                  </a:lnTo>
                  <a:lnTo>
                    <a:pt x="1849" y="246"/>
                  </a:lnTo>
                  <a:lnTo>
                    <a:pt x="1849" y="255"/>
                  </a:lnTo>
                  <a:lnTo>
                    <a:pt x="1839" y="268"/>
                  </a:lnTo>
                  <a:lnTo>
                    <a:pt x="1809" y="246"/>
                  </a:lnTo>
                  <a:lnTo>
                    <a:pt x="1759" y="206"/>
                  </a:lnTo>
                  <a:lnTo>
                    <a:pt x="1735" y="206"/>
                  </a:lnTo>
                  <a:lnTo>
                    <a:pt x="1707" y="232"/>
                  </a:lnTo>
                  <a:lnTo>
                    <a:pt x="1665" y="255"/>
                  </a:lnTo>
                  <a:lnTo>
                    <a:pt x="1655" y="255"/>
                  </a:lnTo>
                  <a:lnTo>
                    <a:pt x="1627" y="268"/>
                  </a:lnTo>
                  <a:lnTo>
                    <a:pt x="1602" y="246"/>
                  </a:lnTo>
                  <a:lnTo>
                    <a:pt x="1590" y="255"/>
                  </a:lnTo>
                  <a:lnTo>
                    <a:pt x="1561" y="268"/>
                  </a:lnTo>
                  <a:lnTo>
                    <a:pt x="1522" y="255"/>
                  </a:lnTo>
                  <a:lnTo>
                    <a:pt x="1509" y="246"/>
                  </a:lnTo>
                  <a:lnTo>
                    <a:pt x="1509" y="232"/>
                  </a:lnTo>
                  <a:lnTo>
                    <a:pt x="1484" y="180"/>
                  </a:lnTo>
                  <a:lnTo>
                    <a:pt x="1444" y="140"/>
                  </a:lnTo>
                  <a:lnTo>
                    <a:pt x="1406" y="166"/>
                  </a:lnTo>
                  <a:lnTo>
                    <a:pt x="1376" y="166"/>
                  </a:lnTo>
                  <a:lnTo>
                    <a:pt x="1338" y="154"/>
                  </a:lnTo>
                  <a:lnTo>
                    <a:pt x="1312" y="102"/>
                  </a:lnTo>
                  <a:lnTo>
                    <a:pt x="1338" y="76"/>
                  </a:lnTo>
                  <a:lnTo>
                    <a:pt x="1326" y="65"/>
                  </a:lnTo>
                  <a:lnTo>
                    <a:pt x="1288" y="36"/>
                  </a:lnTo>
                  <a:lnTo>
                    <a:pt x="1274" y="13"/>
                  </a:lnTo>
                  <a:lnTo>
                    <a:pt x="1235" y="0"/>
                  </a:lnTo>
                  <a:lnTo>
                    <a:pt x="1208" y="13"/>
                  </a:lnTo>
                  <a:lnTo>
                    <a:pt x="1183" y="13"/>
                  </a:lnTo>
                  <a:lnTo>
                    <a:pt x="1142" y="24"/>
                  </a:lnTo>
                  <a:lnTo>
                    <a:pt x="1089" y="36"/>
                  </a:lnTo>
                  <a:lnTo>
                    <a:pt x="1075" y="52"/>
                  </a:lnTo>
                  <a:lnTo>
                    <a:pt x="1075" y="76"/>
                  </a:lnTo>
                  <a:lnTo>
                    <a:pt x="1063" y="88"/>
                  </a:lnTo>
                  <a:lnTo>
                    <a:pt x="1037" y="88"/>
                  </a:lnTo>
                  <a:lnTo>
                    <a:pt x="999" y="88"/>
                  </a:lnTo>
                  <a:lnTo>
                    <a:pt x="943" y="116"/>
                  </a:lnTo>
                  <a:lnTo>
                    <a:pt x="921" y="166"/>
                  </a:lnTo>
                  <a:lnTo>
                    <a:pt x="921" y="218"/>
                  </a:lnTo>
                  <a:lnTo>
                    <a:pt x="935" y="246"/>
                  </a:lnTo>
                  <a:lnTo>
                    <a:pt x="935" y="255"/>
                  </a:lnTo>
                  <a:lnTo>
                    <a:pt x="921" y="268"/>
                  </a:lnTo>
                  <a:lnTo>
                    <a:pt x="879" y="255"/>
                  </a:lnTo>
                  <a:lnTo>
                    <a:pt x="814" y="268"/>
                  </a:lnTo>
                  <a:lnTo>
                    <a:pt x="802" y="284"/>
                  </a:lnTo>
                  <a:lnTo>
                    <a:pt x="788" y="284"/>
                  </a:lnTo>
                  <a:lnTo>
                    <a:pt x="773" y="268"/>
                  </a:lnTo>
                  <a:lnTo>
                    <a:pt x="750" y="246"/>
                  </a:lnTo>
                  <a:lnTo>
                    <a:pt x="722" y="296"/>
                  </a:lnTo>
                  <a:lnTo>
                    <a:pt x="694" y="268"/>
                  </a:lnTo>
                  <a:lnTo>
                    <a:pt x="684" y="284"/>
                  </a:lnTo>
                  <a:lnTo>
                    <a:pt x="642" y="268"/>
                  </a:lnTo>
                  <a:lnTo>
                    <a:pt x="642" y="284"/>
                  </a:lnTo>
                  <a:lnTo>
                    <a:pt x="604" y="296"/>
                  </a:lnTo>
                  <a:lnTo>
                    <a:pt x="592" y="310"/>
                  </a:lnTo>
                  <a:lnTo>
                    <a:pt x="576" y="310"/>
                  </a:lnTo>
                  <a:lnTo>
                    <a:pt x="576" y="284"/>
                  </a:lnTo>
                  <a:lnTo>
                    <a:pt x="538" y="296"/>
                  </a:lnTo>
                  <a:lnTo>
                    <a:pt x="524" y="284"/>
                  </a:lnTo>
                  <a:lnTo>
                    <a:pt x="524" y="268"/>
                  </a:lnTo>
                  <a:lnTo>
                    <a:pt x="472" y="255"/>
                  </a:lnTo>
                  <a:lnTo>
                    <a:pt x="434" y="268"/>
                  </a:lnTo>
                  <a:lnTo>
                    <a:pt x="407" y="255"/>
                  </a:lnTo>
                  <a:lnTo>
                    <a:pt x="369" y="246"/>
                  </a:lnTo>
                  <a:lnTo>
                    <a:pt x="327" y="255"/>
                  </a:lnTo>
                  <a:lnTo>
                    <a:pt x="301" y="255"/>
                  </a:lnTo>
                  <a:lnTo>
                    <a:pt x="223" y="284"/>
                  </a:lnTo>
                  <a:lnTo>
                    <a:pt x="209" y="296"/>
                  </a:lnTo>
                  <a:lnTo>
                    <a:pt x="209" y="310"/>
                  </a:lnTo>
                  <a:lnTo>
                    <a:pt x="199" y="320"/>
                  </a:lnTo>
                  <a:lnTo>
                    <a:pt x="171" y="334"/>
                  </a:lnTo>
                  <a:lnTo>
                    <a:pt x="133" y="346"/>
                  </a:lnTo>
                  <a:lnTo>
                    <a:pt x="120" y="362"/>
                  </a:lnTo>
                  <a:lnTo>
                    <a:pt x="171" y="463"/>
                  </a:lnTo>
                  <a:lnTo>
                    <a:pt x="185" y="529"/>
                  </a:lnTo>
                  <a:lnTo>
                    <a:pt x="105" y="593"/>
                  </a:lnTo>
                  <a:lnTo>
                    <a:pt x="68" y="681"/>
                  </a:lnTo>
                  <a:lnTo>
                    <a:pt x="27" y="787"/>
                  </a:lnTo>
                  <a:lnTo>
                    <a:pt x="0" y="927"/>
                  </a:lnTo>
                  <a:lnTo>
                    <a:pt x="68" y="953"/>
                  </a:lnTo>
                  <a:lnTo>
                    <a:pt x="91" y="992"/>
                  </a:lnTo>
                  <a:lnTo>
                    <a:pt x="143" y="978"/>
                  </a:lnTo>
                  <a:lnTo>
                    <a:pt x="251" y="978"/>
                  </a:lnTo>
                  <a:lnTo>
                    <a:pt x="317" y="953"/>
                  </a:lnTo>
                  <a:lnTo>
                    <a:pt x="369" y="992"/>
                  </a:lnTo>
                  <a:lnTo>
                    <a:pt x="392" y="953"/>
                  </a:lnTo>
                  <a:lnTo>
                    <a:pt x="472" y="927"/>
                  </a:lnTo>
                  <a:lnTo>
                    <a:pt x="538" y="875"/>
                  </a:lnTo>
                  <a:lnTo>
                    <a:pt x="576" y="889"/>
                  </a:lnTo>
                  <a:lnTo>
                    <a:pt x="604" y="875"/>
                  </a:lnTo>
                  <a:lnTo>
                    <a:pt x="632" y="862"/>
                  </a:lnTo>
                  <a:lnTo>
                    <a:pt x="670" y="848"/>
                  </a:lnTo>
                  <a:lnTo>
                    <a:pt x="722" y="862"/>
                  </a:lnTo>
                  <a:lnTo>
                    <a:pt x="773" y="889"/>
                  </a:lnTo>
                  <a:lnTo>
                    <a:pt x="788" y="889"/>
                  </a:lnTo>
                  <a:lnTo>
                    <a:pt x="827" y="875"/>
                  </a:lnTo>
                  <a:lnTo>
                    <a:pt x="841" y="875"/>
                  </a:lnTo>
                  <a:lnTo>
                    <a:pt x="879" y="903"/>
                  </a:lnTo>
                  <a:lnTo>
                    <a:pt x="893" y="889"/>
                  </a:lnTo>
                  <a:lnTo>
                    <a:pt x="905" y="917"/>
                  </a:lnTo>
                  <a:lnTo>
                    <a:pt x="905" y="978"/>
                  </a:lnTo>
                  <a:lnTo>
                    <a:pt x="943" y="992"/>
                  </a:lnTo>
                  <a:lnTo>
                    <a:pt x="957" y="992"/>
                  </a:lnTo>
                  <a:lnTo>
                    <a:pt x="973" y="1018"/>
                  </a:lnTo>
                  <a:lnTo>
                    <a:pt x="973" y="1032"/>
                  </a:lnTo>
                  <a:lnTo>
                    <a:pt x="999" y="1058"/>
                  </a:lnTo>
                  <a:lnTo>
                    <a:pt x="1025" y="1070"/>
                  </a:lnTo>
                  <a:lnTo>
                    <a:pt x="1037" y="1084"/>
                  </a:lnTo>
                  <a:lnTo>
                    <a:pt x="1051" y="1122"/>
                  </a:lnTo>
                  <a:lnTo>
                    <a:pt x="1063" y="1136"/>
                  </a:lnTo>
                  <a:lnTo>
                    <a:pt x="1051" y="1158"/>
                  </a:lnTo>
                  <a:lnTo>
                    <a:pt x="1037" y="1172"/>
                  </a:lnTo>
                  <a:lnTo>
                    <a:pt x="985" y="1158"/>
                  </a:lnTo>
                  <a:lnTo>
                    <a:pt x="973" y="1172"/>
                  </a:lnTo>
                  <a:lnTo>
                    <a:pt x="957" y="1158"/>
                  </a:lnTo>
                  <a:lnTo>
                    <a:pt x="943" y="1172"/>
                  </a:lnTo>
                  <a:lnTo>
                    <a:pt x="935" y="1200"/>
                  </a:lnTo>
                  <a:lnTo>
                    <a:pt x="943" y="1250"/>
                  </a:lnTo>
                  <a:lnTo>
                    <a:pt x="935" y="1264"/>
                  </a:lnTo>
                  <a:lnTo>
                    <a:pt x="921" y="1274"/>
                  </a:lnTo>
                  <a:lnTo>
                    <a:pt x="921" y="1302"/>
                  </a:lnTo>
                  <a:lnTo>
                    <a:pt x="905" y="1316"/>
                  </a:lnTo>
                  <a:lnTo>
                    <a:pt x="905" y="1354"/>
                  </a:lnTo>
                  <a:lnTo>
                    <a:pt x="893" y="1354"/>
                  </a:lnTo>
                  <a:lnTo>
                    <a:pt x="935" y="1366"/>
                  </a:lnTo>
                  <a:lnTo>
                    <a:pt x="985" y="1328"/>
                  </a:lnTo>
                  <a:lnTo>
                    <a:pt x="1025" y="1316"/>
                  </a:lnTo>
                  <a:lnTo>
                    <a:pt x="1037" y="1316"/>
                  </a:lnTo>
                  <a:lnTo>
                    <a:pt x="1025" y="1274"/>
                  </a:lnTo>
                  <a:lnTo>
                    <a:pt x="1089" y="1224"/>
                  </a:lnTo>
                  <a:lnTo>
                    <a:pt x="1128" y="1158"/>
                  </a:lnTo>
                  <a:lnTo>
                    <a:pt x="1142" y="1084"/>
                  </a:lnTo>
                  <a:lnTo>
                    <a:pt x="1302" y="1044"/>
                  </a:lnTo>
                  <a:lnTo>
                    <a:pt x="1288" y="1106"/>
                  </a:lnTo>
                  <a:lnTo>
                    <a:pt x="1390" y="1136"/>
                  </a:lnTo>
                  <a:lnTo>
                    <a:pt x="1458" y="1084"/>
                  </a:lnTo>
                  <a:lnTo>
                    <a:pt x="1538" y="1106"/>
                  </a:lnTo>
                  <a:lnTo>
                    <a:pt x="1470" y="1158"/>
                  </a:lnTo>
                  <a:lnTo>
                    <a:pt x="1429" y="1236"/>
                  </a:lnTo>
                  <a:lnTo>
                    <a:pt x="1509" y="1250"/>
                  </a:lnTo>
                  <a:lnTo>
                    <a:pt x="1561" y="1274"/>
                  </a:lnTo>
                  <a:lnTo>
                    <a:pt x="1561" y="1354"/>
                  </a:lnTo>
                  <a:lnTo>
                    <a:pt x="1613" y="1380"/>
                  </a:lnTo>
                  <a:lnTo>
                    <a:pt x="1679" y="1342"/>
                  </a:lnTo>
                  <a:lnTo>
                    <a:pt x="1707" y="1274"/>
                  </a:lnTo>
                  <a:lnTo>
                    <a:pt x="1773" y="1250"/>
                  </a:lnTo>
                  <a:lnTo>
                    <a:pt x="1809" y="1186"/>
                  </a:lnTo>
                  <a:lnTo>
                    <a:pt x="1891" y="1186"/>
                  </a:lnTo>
                  <a:lnTo>
                    <a:pt x="1942" y="1158"/>
                  </a:lnTo>
                  <a:lnTo>
                    <a:pt x="1956" y="1148"/>
                  </a:lnTo>
                  <a:lnTo>
                    <a:pt x="1956" y="1094"/>
                  </a:lnTo>
                  <a:lnTo>
                    <a:pt x="1919" y="1094"/>
                  </a:lnTo>
                  <a:lnTo>
                    <a:pt x="1862" y="1106"/>
                  </a:lnTo>
                  <a:lnTo>
                    <a:pt x="1797" y="1158"/>
                  </a:lnTo>
                  <a:lnTo>
                    <a:pt x="1721" y="1148"/>
                  </a:lnTo>
                  <a:lnTo>
                    <a:pt x="1679" y="1094"/>
                  </a:lnTo>
                  <a:lnTo>
                    <a:pt x="1627" y="1084"/>
                  </a:lnTo>
                  <a:lnTo>
                    <a:pt x="1693" y="1032"/>
                  </a:lnTo>
                  <a:lnTo>
                    <a:pt x="1721" y="953"/>
                  </a:lnTo>
                  <a:lnTo>
                    <a:pt x="1797" y="889"/>
                  </a:lnTo>
                  <a:lnTo>
                    <a:pt x="1877" y="848"/>
                  </a:lnTo>
                  <a:lnTo>
                    <a:pt x="1956" y="761"/>
                  </a:lnTo>
                  <a:lnTo>
                    <a:pt x="1980" y="74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6" name="Freeform 406"/>
          <p:cNvSpPr>
            <a:spLocks/>
          </p:cNvSpPr>
          <p:nvPr/>
        </p:nvSpPr>
        <p:spPr bwMode="auto">
          <a:xfrm>
            <a:off x="7286501" y="862313"/>
            <a:ext cx="1685925" cy="3595687"/>
          </a:xfrm>
          <a:custGeom>
            <a:avLst/>
            <a:gdLst>
              <a:gd name="T0" fmla="*/ 2147483647 w 2124"/>
              <a:gd name="T1" fmla="*/ 2147483647 h 4531"/>
              <a:gd name="T2" fmla="*/ 2147483647 w 2124"/>
              <a:gd name="T3" fmla="*/ 2147483647 h 4531"/>
              <a:gd name="T4" fmla="*/ 2147483647 w 2124"/>
              <a:gd name="T5" fmla="*/ 2147483647 h 4531"/>
              <a:gd name="T6" fmla="*/ 2147483647 w 2124"/>
              <a:gd name="T7" fmla="*/ 2147483647 h 4531"/>
              <a:gd name="T8" fmla="*/ 2147483647 w 2124"/>
              <a:gd name="T9" fmla="*/ 2147483647 h 4531"/>
              <a:gd name="T10" fmla="*/ 2147483647 w 2124"/>
              <a:gd name="T11" fmla="*/ 2147483647 h 4531"/>
              <a:gd name="T12" fmla="*/ 2147483647 w 2124"/>
              <a:gd name="T13" fmla="*/ 2147483647 h 4531"/>
              <a:gd name="T14" fmla="*/ 2147483647 w 2124"/>
              <a:gd name="T15" fmla="*/ 2147483647 h 4531"/>
              <a:gd name="T16" fmla="*/ 2147483647 w 2124"/>
              <a:gd name="T17" fmla="*/ 2147483647 h 4531"/>
              <a:gd name="T18" fmla="*/ 2147483647 w 2124"/>
              <a:gd name="T19" fmla="*/ 2147483647 h 4531"/>
              <a:gd name="T20" fmla="*/ 2147483647 w 2124"/>
              <a:gd name="T21" fmla="*/ 2147483647 h 4531"/>
              <a:gd name="T22" fmla="*/ 2147483647 w 2124"/>
              <a:gd name="T23" fmla="*/ 2147483647 h 4531"/>
              <a:gd name="T24" fmla="*/ 2147483647 w 2124"/>
              <a:gd name="T25" fmla="*/ 2147483647 h 4531"/>
              <a:gd name="T26" fmla="*/ 2147483647 w 2124"/>
              <a:gd name="T27" fmla="*/ 2147483647 h 4531"/>
              <a:gd name="T28" fmla="*/ 2147483647 w 2124"/>
              <a:gd name="T29" fmla="*/ 2147483647 h 4531"/>
              <a:gd name="T30" fmla="*/ 2147483647 w 2124"/>
              <a:gd name="T31" fmla="*/ 2147483647 h 4531"/>
              <a:gd name="T32" fmla="*/ 2147483647 w 2124"/>
              <a:gd name="T33" fmla="*/ 2147483647 h 4531"/>
              <a:gd name="T34" fmla="*/ 2147483647 w 2124"/>
              <a:gd name="T35" fmla="*/ 2147483647 h 4531"/>
              <a:gd name="T36" fmla="*/ 2147483647 w 2124"/>
              <a:gd name="T37" fmla="*/ 2147483647 h 4531"/>
              <a:gd name="T38" fmla="*/ 2147483647 w 2124"/>
              <a:gd name="T39" fmla="*/ 2147483647 h 4531"/>
              <a:gd name="T40" fmla="*/ 2147483647 w 2124"/>
              <a:gd name="T41" fmla="*/ 2147483647 h 4531"/>
              <a:gd name="T42" fmla="*/ 2147483647 w 2124"/>
              <a:gd name="T43" fmla="*/ 2147483647 h 4531"/>
              <a:gd name="T44" fmla="*/ 2147483647 w 2124"/>
              <a:gd name="T45" fmla="*/ 2147483647 h 4531"/>
              <a:gd name="T46" fmla="*/ 2147483647 w 2124"/>
              <a:gd name="T47" fmla="*/ 2147483647 h 4531"/>
              <a:gd name="T48" fmla="*/ 2147483647 w 2124"/>
              <a:gd name="T49" fmla="*/ 2147483647 h 4531"/>
              <a:gd name="T50" fmla="*/ 2147483647 w 2124"/>
              <a:gd name="T51" fmla="*/ 2147483647 h 4531"/>
              <a:gd name="T52" fmla="*/ 2147483647 w 2124"/>
              <a:gd name="T53" fmla="*/ 2147483647 h 4531"/>
              <a:gd name="T54" fmla="*/ 2147483647 w 2124"/>
              <a:gd name="T55" fmla="*/ 2147483647 h 4531"/>
              <a:gd name="T56" fmla="*/ 2147483647 w 2124"/>
              <a:gd name="T57" fmla="*/ 2147483647 h 4531"/>
              <a:gd name="T58" fmla="*/ 2147483647 w 2124"/>
              <a:gd name="T59" fmla="*/ 2147483647 h 4531"/>
              <a:gd name="T60" fmla="*/ 2147483647 w 2124"/>
              <a:gd name="T61" fmla="*/ 2147483647 h 4531"/>
              <a:gd name="T62" fmla="*/ 2147483647 w 2124"/>
              <a:gd name="T63" fmla="*/ 2147483647 h 4531"/>
              <a:gd name="T64" fmla="*/ 2147483647 w 2124"/>
              <a:gd name="T65" fmla="*/ 2147483647 h 4531"/>
              <a:gd name="T66" fmla="*/ 2147483647 w 2124"/>
              <a:gd name="T67" fmla="*/ 2147483647 h 4531"/>
              <a:gd name="T68" fmla="*/ 2147483647 w 2124"/>
              <a:gd name="T69" fmla="*/ 2147483647 h 4531"/>
              <a:gd name="T70" fmla="*/ 2147483647 w 2124"/>
              <a:gd name="T71" fmla="*/ 2147483647 h 4531"/>
              <a:gd name="T72" fmla="*/ 2147483647 w 2124"/>
              <a:gd name="T73" fmla="*/ 2147483647 h 4531"/>
              <a:gd name="T74" fmla="*/ 2147483647 w 2124"/>
              <a:gd name="T75" fmla="*/ 2147483647 h 4531"/>
              <a:gd name="T76" fmla="*/ 2147483647 w 2124"/>
              <a:gd name="T77" fmla="*/ 2147483647 h 4531"/>
              <a:gd name="T78" fmla="*/ 2147483647 w 2124"/>
              <a:gd name="T79" fmla="*/ 2147483647 h 4531"/>
              <a:gd name="T80" fmla="*/ 2147483647 w 2124"/>
              <a:gd name="T81" fmla="*/ 2147483647 h 4531"/>
              <a:gd name="T82" fmla="*/ 2147483647 w 2124"/>
              <a:gd name="T83" fmla="*/ 2147483647 h 4531"/>
              <a:gd name="T84" fmla="*/ 2147483647 w 2124"/>
              <a:gd name="T85" fmla="*/ 2147483647 h 4531"/>
              <a:gd name="T86" fmla="*/ 2147483647 w 2124"/>
              <a:gd name="T87" fmla="*/ 2147483647 h 4531"/>
              <a:gd name="T88" fmla="*/ 2147483647 w 2124"/>
              <a:gd name="T89" fmla="*/ 2147483647 h 4531"/>
              <a:gd name="T90" fmla="*/ 2147483647 w 2124"/>
              <a:gd name="T91" fmla="*/ 2147483647 h 4531"/>
              <a:gd name="T92" fmla="*/ 2147483647 w 2124"/>
              <a:gd name="T93" fmla="*/ 2147483647 h 4531"/>
              <a:gd name="T94" fmla="*/ 2147483647 w 2124"/>
              <a:gd name="T95" fmla="*/ 2147483647 h 4531"/>
              <a:gd name="T96" fmla="*/ 2147483647 w 2124"/>
              <a:gd name="T97" fmla="*/ 2147483647 h 4531"/>
              <a:gd name="T98" fmla="*/ 2147483647 w 2124"/>
              <a:gd name="T99" fmla="*/ 2147483647 h 4531"/>
              <a:gd name="T100" fmla="*/ 2147483647 w 2124"/>
              <a:gd name="T101" fmla="*/ 2147483647 h 4531"/>
              <a:gd name="T102" fmla="*/ 2147483647 w 2124"/>
              <a:gd name="T103" fmla="*/ 2147483647 h 4531"/>
              <a:gd name="T104" fmla="*/ 2147483647 w 2124"/>
              <a:gd name="T105" fmla="*/ 2147483647 h 4531"/>
              <a:gd name="T106" fmla="*/ 2147483647 w 2124"/>
              <a:gd name="T107" fmla="*/ 2147483647 h 4531"/>
              <a:gd name="T108" fmla="*/ 2147483647 w 2124"/>
              <a:gd name="T109" fmla="*/ 2147483647 h 4531"/>
              <a:gd name="T110" fmla="*/ 2147483647 w 2124"/>
              <a:gd name="T111" fmla="*/ 2147483647 h 4531"/>
              <a:gd name="T112" fmla="*/ 2147483647 w 2124"/>
              <a:gd name="T113" fmla="*/ 2147483647 h 4531"/>
              <a:gd name="T114" fmla="*/ 2147483647 w 2124"/>
              <a:gd name="T115" fmla="*/ 2147483647 h 4531"/>
              <a:gd name="T116" fmla="*/ 2147483647 w 2124"/>
              <a:gd name="T117" fmla="*/ 2147483647 h 4531"/>
              <a:gd name="T118" fmla="*/ 2147483647 w 2124"/>
              <a:gd name="T119" fmla="*/ 2147483647 h 4531"/>
              <a:gd name="T120" fmla="*/ 2147483647 w 2124"/>
              <a:gd name="T121" fmla="*/ 2147483647 h 45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24"/>
              <a:gd name="T184" fmla="*/ 0 h 4531"/>
              <a:gd name="T185" fmla="*/ 2124 w 2124"/>
              <a:gd name="T186" fmla="*/ 4531 h 45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24" h="4531">
                <a:moveTo>
                  <a:pt x="2124" y="0"/>
                </a:moveTo>
                <a:lnTo>
                  <a:pt x="2124" y="4517"/>
                </a:lnTo>
                <a:lnTo>
                  <a:pt x="2096" y="4531"/>
                </a:lnTo>
                <a:lnTo>
                  <a:pt x="2044" y="4503"/>
                </a:lnTo>
                <a:lnTo>
                  <a:pt x="1978" y="4489"/>
                </a:lnTo>
                <a:lnTo>
                  <a:pt x="1926" y="4467"/>
                </a:lnTo>
                <a:lnTo>
                  <a:pt x="1903" y="4479"/>
                </a:lnTo>
                <a:lnTo>
                  <a:pt x="1888" y="4453"/>
                </a:lnTo>
                <a:lnTo>
                  <a:pt x="1903" y="4425"/>
                </a:lnTo>
                <a:lnTo>
                  <a:pt x="1954" y="4389"/>
                </a:lnTo>
                <a:lnTo>
                  <a:pt x="1978" y="4284"/>
                </a:lnTo>
                <a:lnTo>
                  <a:pt x="2020" y="4193"/>
                </a:lnTo>
                <a:lnTo>
                  <a:pt x="1968" y="4179"/>
                </a:lnTo>
                <a:lnTo>
                  <a:pt x="1912" y="4142"/>
                </a:lnTo>
                <a:lnTo>
                  <a:pt x="1978" y="4128"/>
                </a:lnTo>
                <a:lnTo>
                  <a:pt x="2034" y="4040"/>
                </a:lnTo>
                <a:lnTo>
                  <a:pt x="2096" y="4000"/>
                </a:lnTo>
                <a:lnTo>
                  <a:pt x="2044" y="3988"/>
                </a:lnTo>
                <a:lnTo>
                  <a:pt x="1968" y="4040"/>
                </a:lnTo>
                <a:lnTo>
                  <a:pt x="1954" y="4012"/>
                </a:lnTo>
                <a:lnTo>
                  <a:pt x="1954" y="3988"/>
                </a:lnTo>
                <a:lnTo>
                  <a:pt x="1994" y="3962"/>
                </a:lnTo>
                <a:lnTo>
                  <a:pt x="2006" y="3910"/>
                </a:lnTo>
                <a:lnTo>
                  <a:pt x="2044" y="3910"/>
                </a:lnTo>
                <a:lnTo>
                  <a:pt x="2110" y="3886"/>
                </a:lnTo>
                <a:lnTo>
                  <a:pt x="2096" y="3794"/>
                </a:lnTo>
                <a:lnTo>
                  <a:pt x="2044" y="3755"/>
                </a:lnTo>
                <a:lnTo>
                  <a:pt x="2044" y="3716"/>
                </a:lnTo>
                <a:lnTo>
                  <a:pt x="2086" y="3693"/>
                </a:lnTo>
                <a:lnTo>
                  <a:pt x="2034" y="3677"/>
                </a:lnTo>
                <a:lnTo>
                  <a:pt x="2058" y="3651"/>
                </a:lnTo>
                <a:lnTo>
                  <a:pt x="2072" y="3627"/>
                </a:lnTo>
                <a:lnTo>
                  <a:pt x="2034" y="3577"/>
                </a:lnTo>
                <a:lnTo>
                  <a:pt x="2044" y="3563"/>
                </a:lnTo>
                <a:lnTo>
                  <a:pt x="2034" y="3563"/>
                </a:lnTo>
                <a:lnTo>
                  <a:pt x="1954" y="3563"/>
                </a:lnTo>
                <a:lnTo>
                  <a:pt x="1903" y="3577"/>
                </a:lnTo>
                <a:lnTo>
                  <a:pt x="1874" y="3586"/>
                </a:lnTo>
                <a:lnTo>
                  <a:pt x="1861" y="3577"/>
                </a:lnTo>
                <a:lnTo>
                  <a:pt x="1823" y="3577"/>
                </a:lnTo>
                <a:lnTo>
                  <a:pt x="1809" y="3563"/>
                </a:lnTo>
                <a:lnTo>
                  <a:pt x="1781" y="3577"/>
                </a:lnTo>
                <a:lnTo>
                  <a:pt x="1781" y="3586"/>
                </a:lnTo>
                <a:lnTo>
                  <a:pt x="1771" y="3599"/>
                </a:lnTo>
                <a:lnTo>
                  <a:pt x="1741" y="3577"/>
                </a:lnTo>
                <a:lnTo>
                  <a:pt x="1691" y="3537"/>
                </a:lnTo>
                <a:lnTo>
                  <a:pt x="1667" y="3537"/>
                </a:lnTo>
                <a:lnTo>
                  <a:pt x="1639" y="3563"/>
                </a:lnTo>
                <a:lnTo>
                  <a:pt x="1597" y="3586"/>
                </a:lnTo>
                <a:lnTo>
                  <a:pt x="1587" y="3586"/>
                </a:lnTo>
                <a:lnTo>
                  <a:pt x="1559" y="3599"/>
                </a:lnTo>
                <a:lnTo>
                  <a:pt x="1534" y="3577"/>
                </a:lnTo>
                <a:lnTo>
                  <a:pt x="1522" y="3586"/>
                </a:lnTo>
                <a:lnTo>
                  <a:pt x="1493" y="3599"/>
                </a:lnTo>
                <a:lnTo>
                  <a:pt x="1454" y="3586"/>
                </a:lnTo>
                <a:lnTo>
                  <a:pt x="1441" y="3577"/>
                </a:lnTo>
                <a:lnTo>
                  <a:pt x="1441" y="3563"/>
                </a:lnTo>
                <a:lnTo>
                  <a:pt x="1416" y="3511"/>
                </a:lnTo>
                <a:lnTo>
                  <a:pt x="1376" y="3471"/>
                </a:lnTo>
                <a:lnTo>
                  <a:pt x="1338" y="3497"/>
                </a:lnTo>
                <a:lnTo>
                  <a:pt x="1308" y="3497"/>
                </a:lnTo>
                <a:lnTo>
                  <a:pt x="1270" y="3485"/>
                </a:lnTo>
                <a:lnTo>
                  <a:pt x="1244" y="3433"/>
                </a:lnTo>
                <a:lnTo>
                  <a:pt x="1270" y="3407"/>
                </a:lnTo>
                <a:lnTo>
                  <a:pt x="1258" y="3396"/>
                </a:lnTo>
                <a:lnTo>
                  <a:pt x="1220" y="3367"/>
                </a:lnTo>
                <a:lnTo>
                  <a:pt x="1206" y="3344"/>
                </a:lnTo>
                <a:lnTo>
                  <a:pt x="1167" y="3331"/>
                </a:lnTo>
                <a:lnTo>
                  <a:pt x="1140" y="3344"/>
                </a:lnTo>
                <a:lnTo>
                  <a:pt x="1115" y="3344"/>
                </a:lnTo>
                <a:lnTo>
                  <a:pt x="1074" y="3355"/>
                </a:lnTo>
                <a:lnTo>
                  <a:pt x="1021" y="3367"/>
                </a:lnTo>
                <a:lnTo>
                  <a:pt x="1007" y="3383"/>
                </a:lnTo>
                <a:lnTo>
                  <a:pt x="1007" y="3407"/>
                </a:lnTo>
                <a:lnTo>
                  <a:pt x="995" y="3419"/>
                </a:lnTo>
                <a:lnTo>
                  <a:pt x="969" y="3419"/>
                </a:lnTo>
                <a:lnTo>
                  <a:pt x="941" y="3355"/>
                </a:lnTo>
                <a:lnTo>
                  <a:pt x="931" y="3344"/>
                </a:lnTo>
                <a:lnTo>
                  <a:pt x="917" y="3344"/>
                </a:lnTo>
                <a:lnTo>
                  <a:pt x="917" y="3318"/>
                </a:lnTo>
                <a:lnTo>
                  <a:pt x="905" y="3318"/>
                </a:lnTo>
                <a:lnTo>
                  <a:pt x="905" y="3305"/>
                </a:lnTo>
                <a:lnTo>
                  <a:pt x="889" y="3280"/>
                </a:lnTo>
                <a:lnTo>
                  <a:pt x="867" y="3266"/>
                </a:lnTo>
                <a:lnTo>
                  <a:pt x="867" y="3253"/>
                </a:lnTo>
                <a:lnTo>
                  <a:pt x="875" y="3239"/>
                </a:lnTo>
                <a:lnTo>
                  <a:pt x="875" y="3225"/>
                </a:lnTo>
                <a:lnTo>
                  <a:pt x="889" y="3214"/>
                </a:lnTo>
                <a:lnTo>
                  <a:pt x="905" y="3214"/>
                </a:lnTo>
                <a:lnTo>
                  <a:pt x="931" y="3225"/>
                </a:lnTo>
                <a:lnTo>
                  <a:pt x="969" y="3225"/>
                </a:lnTo>
                <a:lnTo>
                  <a:pt x="1007" y="3164"/>
                </a:lnTo>
                <a:lnTo>
                  <a:pt x="1007" y="3136"/>
                </a:lnTo>
                <a:lnTo>
                  <a:pt x="983" y="3136"/>
                </a:lnTo>
                <a:lnTo>
                  <a:pt x="969" y="3122"/>
                </a:lnTo>
                <a:lnTo>
                  <a:pt x="969" y="3109"/>
                </a:lnTo>
                <a:lnTo>
                  <a:pt x="941" y="3100"/>
                </a:lnTo>
                <a:lnTo>
                  <a:pt x="889" y="3122"/>
                </a:lnTo>
                <a:lnTo>
                  <a:pt x="889" y="3109"/>
                </a:lnTo>
                <a:lnTo>
                  <a:pt x="875" y="3070"/>
                </a:lnTo>
                <a:lnTo>
                  <a:pt x="837" y="3058"/>
                </a:lnTo>
                <a:lnTo>
                  <a:pt x="787" y="3008"/>
                </a:lnTo>
                <a:lnTo>
                  <a:pt x="773" y="2982"/>
                </a:lnTo>
                <a:lnTo>
                  <a:pt x="746" y="2970"/>
                </a:lnTo>
                <a:lnTo>
                  <a:pt x="746" y="2942"/>
                </a:lnTo>
                <a:lnTo>
                  <a:pt x="746" y="2930"/>
                </a:lnTo>
                <a:lnTo>
                  <a:pt x="746" y="2892"/>
                </a:lnTo>
                <a:lnTo>
                  <a:pt x="734" y="2878"/>
                </a:lnTo>
                <a:lnTo>
                  <a:pt x="720" y="2826"/>
                </a:lnTo>
                <a:lnTo>
                  <a:pt x="705" y="2826"/>
                </a:lnTo>
                <a:lnTo>
                  <a:pt x="668" y="2803"/>
                </a:lnTo>
                <a:lnTo>
                  <a:pt x="640" y="2789"/>
                </a:lnTo>
                <a:lnTo>
                  <a:pt x="616" y="2803"/>
                </a:lnTo>
                <a:lnTo>
                  <a:pt x="564" y="2840"/>
                </a:lnTo>
                <a:lnTo>
                  <a:pt x="564" y="2803"/>
                </a:lnTo>
                <a:lnTo>
                  <a:pt x="536" y="2789"/>
                </a:lnTo>
                <a:lnTo>
                  <a:pt x="486" y="2803"/>
                </a:lnTo>
                <a:lnTo>
                  <a:pt x="456" y="2789"/>
                </a:lnTo>
                <a:lnTo>
                  <a:pt x="433" y="2789"/>
                </a:lnTo>
                <a:lnTo>
                  <a:pt x="433" y="2776"/>
                </a:lnTo>
                <a:lnTo>
                  <a:pt x="418" y="2737"/>
                </a:lnTo>
                <a:lnTo>
                  <a:pt x="404" y="2711"/>
                </a:lnTo>
                <a:lnTo>
                  <a:pt x="366" y="2673"/>
                </a:lnTo>
                <a:lnTo>
                  <a:pt x="366" y="2659"/>
                </a:lnTo>
                <a:lnTo>
                  <a:pt x="339" y="2659"/>
                </a:lnTo>
                <a:lnTo>
                  <a:pt x="339" y="2595"/>
                </a:lnTo>
                <a:lnTo>
                  <a:pt x="339" y="2581"/>
                </a:lnTo>
                <a:lnTo>
                  <a:pt x="313" y="2567"/>
                </a:lnTo>
                <a:lnTo>
                  <a:pt x="301" y="2545"/>
                </a:lnTo>
                <a:lnTo>
                  <a:pt x="287" y="2529"/>
                </a:lnTo>
                <a:lnTo>
                  <a:pt x="301" y="2493"/>
                </a:lnTo>
                <a:lnTo>
                  <a:pt x="313" y="2479"/>
                </a:lnTo>
                <a:lnTo>
                  <a:pt x="313" y="2451"/>
                </a:lnTo>
                <a:lnTo>
                  <a:pt x="287" y="2437"/>
                </a:lnTo>
                <a:lnTo>
                  <a:pt x="259" y="2401"/>
                </a:lnTo>
                <a:lnTo>
                  <a:pt x="249" y="2401"/>
                </a:lnTo>
                <a:lnTo>
                  <a:pt x="233" y="2349"/>
                </a:lnTo>
                <a:lnTo>
                  <a:pt x="207" y="2326"/>
                </a:lnTo>
                <a:lnTo>
                  <a:pt x="207" y="2312"/>
                </a:lnTo>
                <a:lnTo>
                  <a:pt x="221" y="2297"/>
                </a:lnTo>
                <a:lnTo>
                  <a:pt x="287" y="2271"/>
                </a:lnTo>
                <a:lnTo>
                  <a:pt x="313" y="2207"/>
                </a:lnTo>
                <a:lnTo>
                  <a:pt x="272" y="2168"/>
                </a:lnTo>
                <a:lnTo>
                  <a:pt x="301" y="2118"/>
                </a:lnTo>
                <a:lnTo>
                  <a:pt x="366" y="2052"/>
                </a:lnTo>
                <a:lnTo>
                  <a:pt x="456" y="2052"/>
                </a:lnTo>
                <a:lnTo>
                  <a:pt x="404" y="1988"/>
                </a:lnTo>
                <a:lnTo>
                  <a:pt x="353" y="2016"/>
                </a:lnTo>
                <a:lnTo>
                  <a:pt x="272" y="1964"/>
                </a:lnTo>
                <a:lnTo>
                  <a:pt x="207" y="1974"/>
                </a:lnTo>
                <a:lnTo>
                  <a:pt x="233" y="1952"/>
                </a:lnTo>
                <a:lnTo>
                  <a:pt x="339" y="1782"/>
                </a:lnTo>
                <a:lnTo>
                  <a:pt x="392" y="1692"/>
                </a:lnTo>
                <a:lnTo>
                  <a:pt x="433" y="1589"/>
                </a:lnTo>
                <a:lnTo>
                  <a:pt x="442" y="1525"/>
                </a:lnTo>
                <a:lnTo>
                  <a:pt x="433" y="1459"/>
                </a:lnTo>
                <a:lnTo>
                  <a:pt x="404" y="1445"/>
                </a:lnTo>
                <a:lnTo>
                  <a:pt x="381" y="1419"/>
                </a:lnTo>
                <a:lnTo>
                  <a:pt x="339" y="1409"/>
                </a:lnTo>
                <a:lnTo>
                  <a:pt x="313" y="1367"/>
                </a:lnTo>
                <a:lnTo>
                  <a:pt x="324" y="1315"/>
                </a:lnTo>
                <a:lnTo>
                  <a:pt x="313" y="1253"/>
                </a:lnTo>
                <a:lnTo>
                  <a:pt x="272" y="1227"/>
                </a:lnTo>
                <a:lnTo>
                  <a:pt x="259" y="1178"/>
                </a:lnTo>
                <a:lnTo>
                  <a:pt x="221" y="1137"/>
                </a:lnTo>
                <a:lnTo>
                  <a:pt x="207" y="1084"/>
                </a:lnTo>
                <a:lnTo>
                  <a:pt x="207" y="970"/>
                </a:lnTo>
                <a:lnTo>
                  <a:pt x="183" y="930"/>
                </a:lnTo>
                <a:lnTo>
                  <a:pt x="155" y="904"/>
                </a:lnTo>
                <a:lnTo>
                  <a:pt x="131" y="852"/>
                </a:lnTo>
                <a:lnTo>
                  <a:pt x="117" y="790"/>
                </a:lnTo>
                <a:lnTo>
                  <a:pt x="131" y="724"/>
                </a:lnTo>
                <a:lnTo>
                  <a:pt x="131" y="646"/>
                </a:lnTo>
                <a:lnTo>
                  <a:pt x="89" y="608"/>
                </a:lnTo>
                <a:lnTo>
                  <a:pt x="65" y="585"/>
                </a:lnTo>
                <a:lnTo>
                  <a:pt x="12" y="571"/>
                </a:lnTo>
                <a:lnTo>
                  <a:pt x="0" y="505"/>
                </a:lnTo>
                <a:lnTo>
                  <a:pt x="0" y="455"/>
                </a:lnTo>
                <a:lnTo>
                  <a:pt x="23" y="427"/>
                </a:lnTo>
                <a:lnTo>
                  <a:pt x="37" y="389"/>
                </a:lnTo>
                <a:lnTo>
                  <a:pt x="65" y="363"/>
                </a:lnTo>
                <a:lnTo>
                  <a:pt x="75" y="325"/>
                </a:lnTo>
                <a:lnTo>
                  <a:pt x="103" y="311"/>
                </a:lnTo>
                <a:lnTo>
                  <a:pt x="117" y="275"/>
                </a:lnTo>
                <a:lnTo>
                  <a:pt x="141" y="275"/>
                </a:lnTo>
                <a:lnTo>
                  <a:pt x="183" y="233"/>
                </a:lnTo>
                <a:lnTo>
                  <a:pt x="259" y="245"/>
                </a:lnTo>
                <a:lnTo>
                  <a:pt x="272" y="297"/>
                </a:lnTo>
                <a:lnTo>
                  <a:pt x="366" y="285"/>
                </a:lnTo>
                <a:lnTo>
                  <a:pt x="470" y="297"/>
                </a:lnTo>
                <a:lnTo>
                  <a:pt x="550" y="311"/>
                </a:lnTo>
                <a:lnTo>
                  <a:pt x="734" y="389"/>
                </a:lnTo>
                <a:lnTo>
                  <a:pt x="811" y="403"/>
                </a:lnTo>
                <a:lnTo>
                  <a:pt x="889" y="441"/>
                </a:lnTo>
                <a:lnTo>
                  <a:pt x="941" y="505"/>
                </a:lnTo>
                <a:lnTo>
                  <a:pt x="983" y="585"/>
                </a:lnTo>
                <a:lnTo>
                  <a:pt x="957" y="660"/>
                </a:lnTo>
                <a:lnTo>
                  <a:pt x="889" y="738"/>
                </a:lnTo>
                <a:lnTo>
                  <a:pt x="811" y="774"/>
                </a:lnTo>
                <a:lnTo>
                  <a:pt x="734" y="774"/>
                </a:lnTo>
                <a:lnTo>
                  <a:pt x="574" y="790"/>
                </a:lnTo>
                <a:lnTo>
                  <a:pt x="498" y="764"/>
                </a:lnTo>
                <a:lnTo>
                  <a:pt x="404" y="751"/>
                </a:lnTo>
                <a:lnTo>
                  <a:pt x="313" y="712"/>
                </a:lnTo>
                <a:lnTo>
                  <a:pt x="381" y="790"/>
                </a:lnTo>
                <a:lnTo>
                  <a:pt x="456" y="816"/>
                </a:lnTo>
                <a:lnTo>
                  <a:pt x="550" y="878"/>
                </a:lnTo>
                <a:lnTo>
                  <a:pt x="626" y="1123"/>
                </a:lnTo>
                <a:lnTo>
                  <a:pt x="720" y="1137"/>
                </a:lnTo>
                <a:lnTo>
                  <a:pt x="825" y="1187"/>
                </a:lnTo>
                <a:lnTo>
                  <a:pt x="917" y="1163"/>
                </a:lnTo>
                <a:lnTo>
                  <a:pt x="889" y="1071"/>
                </a:lnTo>
                <a:lnTo>
                  <a:pt x="837" y="1084"/>
                </a:lnTo>
                <a:lnTo>
                  <a:pt x="746" y="1034"/>
                </a:lnTo>
                <a:lnTo>
                  <a:pt x="759" y="970"/>
                </a:lnTo>
                <a:lnTo>
                  <a:pt x="837" y="956"/>
                </a:lnTo>
                <a:lnTo>
                  <a:pt x="917" y="982"/>
                </a:lnTo>
                <a:lnTo>
                  <a:pt x="995" y="996"/>
                </a:lnTo>
                <a:lnTo>
                  <a:pt x="1089" y="970"/>
                </a:lnTo>
                <a:lnTo>
                  <a:pt x="941" y="840"/>
                </a:lnTo>
                <a:lnTo>
                  <a:pt x="983" y="764"/>
                </a:lnTo>
                <a:lnTo>
                  <a:pt x="1049" y="686"/>
                </a:lnTo>
                <a:lnTo>
                  <a:pt x="1060" y="621"/>
                </a:lnTo>
                <a:lnTo>
                  <a:pt x="1140" y="594"/>
                </a:lnTo>
                <a:lnTo>
                  <a:pt x="1206" y="608"/>
                </a:lnTo>
                <a:lnTo>
                  <a:pt x="1220" y="529"/>
                </a:lnTo>
                <a:lnTo>
                  <a:pt x="1176" y="455"/>
                </a:lnTo>
                <a:lnTo>
                  <a:pt x="1126" y="441"/>
                </a:lnTo>
                <a:lnTo>
                  <a:pt x="1115" y="349"/>
                </a:lnTo>
                <a:lnTo>
                  <a:pt x="1074" y="245"/>
                </a:lnTo>
                <a:lnTo>
                  <a:pt x="983" y="209"/>
                </a:lnTo>
                <a:lnTo>
                  <a:pt x="1074" y="196"/>
                </a:lnTo>
                <a:lnTo>
                  <a:pt x="1140" y="167"/>
                </a:lnTo>
                <a:lnTo>
                  <a:pt x="1206" y="196"/>
                </a:lnTo>
                <a:lnTo>
                  <a:pt x="1258" y="245"/>
                </a:lnTo>
                <a:lnTo>
                  <a:pt x="1192" y="297"/>
                </a:lnTo>
                <a:lnTo>
                  <a:pt x="1192" y="375"/>
                </a:lnTo>
                <a:lnTo>
                  <a:pt x="1258" y="375"/>
                </a:lnTo>
                <a:lnTo>
                  <a:pt x="1322" y="427"/>
                </a:lnTo>
                <a:lnTo>
                  <a:pt x="1390" y="389"/>
                </a:lnTo>
                <a:lnTo>
                  <a:pt x="1428" y="325"/>
                </a:lnTo>
                <a:lnTo>
                  <a:pt x="1376" y="222"/>
                </a:lnTo>
                <a:lnTo>
                  <a:pt x="1416" y="167"/>
                </a:lnTo>
                <a:lnTo>
                  <a:pt x="1470" y="92"/>
                </a:lnTo>
                <a:lnTo>
                  <a:pt x="1493" y="30"/>
                </a:lnTo>
                <a:lnTo>
                  <a:pt x="1507" y="0"/>
                </a:lnTo>
                <a:lnTo>
                  <a:pt x="2124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37" name="Group 407"/>
          <p:cNvGrpSpPr>
            <a:grpSpLocks/>
          </p:cNvGrpSpPr>
          <p:nvPr/>
        </p:nvGrpSpPr>
        <p:grpSpPr bwMode="auto">
          <a:xfrm>
            <a:off x="7286501" y="862313"/>
            <a:ext cx="1685925" cy="3595687"/>
            <a:chOff x="3728" y="693"/>
            <a:chExt cx="1062" cy="2265"/>
          </a:xfrm>
        </p:grpSpPr>
        <p:sp>
          <p:nvSpPr>
            <p:cNvPr id="38" name="Freeform 408"/>
            <p:cNvSpPr>
              <a:spLocks/>
            </p:cNvSpPr>
            <p:nvPr/>
          </p:nvSpPr>
          <p:spPr bwMode="auto">
            <a:xfrm>
              <a:off x="3728" y="693"/>
              <a:ext cx="1062" cy="2265"/>
            </a:xfrm>
            <a:custGeom>
              <a:avLst/>
              <a:gdLst>
                <a:gd name="T0" fmla="*/ 1 w 2124"/>
                <a:gd name="T1" fmla="*/ 0 h 4531"/>
                <a:gd name="T2" fmla="*/ 1 w 2124"/>
                <a:gd name="T3" fmla="*/ 0 h 4531"/>
                <a:gd name="T4" fmla="*/ 1 w 2124"/>
                <a:gd name="T5" fmla="*/ 0 h 4531"/>
                <a:gd name="T6" fmla="*/ 1 w 2124"/>
                <a:gd name="T7" fmla="*/ 0 h 4531"/>
                <a:gd name="T8" fmla="*/ 1 w 2124"/>
                <a:gd name="T9" fmla="*/ 0 h 4531"/>
                <a:gd name="T10" fmla="*/ 1 w 2124"/>
                <a:gd name="T11" fmla="*/ 0 h 4531"/>
                <a:gd name="T12" fmla="*/ 1 w 2124"/>
                <a:gd name="T13" fmla="*/ 0 h 4531"/>
                <a:gd name="T14" fmla="*/ 1 w 2124"/>
                <a:gd name="T15" fmla="*/ 0 h 4531"/>
                <a:gd name="T16" fmla="*/ 1 w 2124"/>
                <a:gd name="T17" fmla="*/ 0 h 4531"/>
                <a:gd name="T18" fmla="*/ 1 w 2124"/>
                <a:gd name="T19" fmla="*/ 0 h 4531"/>
                <a:gd name="T20" fmla="*/ 1 w 2124"/>
                <a:gd name="T21" fmla="*/ 0 h 4531"/>
                <a:gd name="T22" fmla="*/ 1 w 2124"/>
                <a:gd name="T23" fmla="*/ 0 h 4531"/>
                <a:gd name="T24" fmla="*/ 1 w 2124"/>
                <a:gd name="T25" fmla="*/ 0 h 4531"/>
                <a:gd name="T26" fmla="*/ 1 w 2124"/>
                <a:gd name="T27" fmla="*/ 0 h 4531"/>
                <a:gd name="T28" fmla="*/ 1 w 2124"/>
                <a:gd name="T29" fmla="*/ 0 h 4531"/>
                <a:gd name="T30" fmla="*/ 1 w 2124"/>
                <a:gd name="T31" fmla="*/ 0 h 4531"/>
                <a:gd name="T32" fmla="*/ 1 w 2124"/>
                <a:gd name="T33" fmla="*/ 0 h 4531"/>
                <a:gd name="T34" fmla="*/ 1 w 2124"/>
                <a:gd name="T35" fmla="*/ 0 h 4531"/>
                <a:gd name="T36" fmla="*/ 1 w 2124"/>
                <a:gd name="T37" fmla="*/ 0 h 4531"/>
                <a:gd name="T38" fmla="*/ 1 w 2124"/>
                <a:gd name="T39" fmla="*/ 0 h 4531"/>
                <a:gd name="T40" fmla="*/ 1 w 2124"/>
                <a:gd name="T41" fmla="*/ 0 h 4531"/>
                <a:gd name="T42" fmla="*/ 1 w 2124"/>
                <a:gd name="T43" fmla="*/ 0 h 4531"/>
                <a:gd name="T44" fmla="*/ 1 w 2124"/>
                <a:gd name="T45" fmla="*/ 0 h 4531"/>
                <a:gd name="T46" fmla="*/ 1 w 2124"/>
                <a:gd name="T47" fmla="*/ 0 h 4531"/>
                <a:gd name="T48" fmla="*/ 1 w 2124"/>
                <a:gd name="T49" fmla="*/ 0 h 4531"/>
                <a:gd name="T50" fmla="*/ 1 w 2124"/>
                <a:gd name="T51" fmla="*/ 0 h 4531"/>
                <a:gd name="T52" fmla="*/ 1 w 2124"/>
                <a:gd name="T53" fmla="*/ 0 h 4531"/>
                <a:gd name="T54" fmla="*/ 1 w 2124"/>
                <a:gd name="T55" fmla="*/ 0 h 4531"/>
                <a:gd name="T56" fmla="*/ 1 w 2124"/>
                <a:gd name="T57" fmla="*/ 0 h 4531"/>
                <a:gd name="T58" fmla="*/ 1 w 2124"/>
                <a:gd name="T59" fmla="*/ 0 h 4531"/>
                <a:gd name="T60" fmla="*/ 1 w 2124"/>
                <a:gd name="T61" fmla="*/ 0 h 4531"/>
                <a:gd name="T62" fmla="*/ 1 w 2124"/>
                <a:gd name="T63" fmla="*/ 0 h 4531"/>
                <a:gd name="T64" fmla="*/ 1 w 2124"/>
                <a:gd name="T65" fmla="*/ 0 h 4531"/>
                <a:gd name="T66" fmla="*/ 1 w 2124"/>
                <a:gd name="T67" fmla="*/ 0 h 4531"/>
                <a:gd name="T68" fmla="*/ 1 w 2124"/>
                <a:gd name="T69" fmla="*/ 0 h 4531"/>
                <a:gd name="T70" fmla="*/ 1 w 2124"/>
                <a:gd name="T71" fmla="*/ 0 h 4531"/>
                <a:gd name="T72" fmla="*/ 1 w 2124"/>
                <a:gd name="T73" fmla="*/ 0 h 4531"/>
                <a:gd name="T74" fmla="*/ 1 w 2124"/>
                <a:gd name="T75" fmla="*/ 0 h 4531"/>
                <a:gd name="T76" fmla="*/ 1 w 2124"/>
                <a:gd name="T77" fmla="*/ 0 h 4531"/>
                <a:gd name="T78" fmla="*/ 1 w 2124"/>
                <a:gd name="T79" fmla="*/ 0 h 4531"/>
                <a:gd name="T80" fmla="*/ 1 w 2124"/>
                <a:gd name="T81" fmla="*/ 0 h 4531"/>
                <a:gd name="T82" fmla="*/ 1 w 2124"/>
                <a:gd name="T83" fmla="*/ 0 h 4531"/>
                <a:gd name="T84" fmla="*/ 1 w 2124"/>
                <a:gd name="T85" fmla="*/ 0 h 4531"/>
                <a:gd name="T86" fmla="*/ 1 w 2124"/>
                <a:gd name="T87" fmla="*/ 0 h 4531"/>
                <a:gd name="T88" fmla="*/ 1 w 2124"/>
                <a:gd name="T89" fmla="*/ 0 h 4531"/>
                <a:gd name="T90" fmla="*/ 1 w 2124"/>
                <a:gd name="T91" fmla="*/ 0 h 4531"/>
                <a:gd name="T92" fmla="*/ 1 w 2124"/>
                <a:gd name="T93" fmla="*/ 0 h 4531"/>
                <a:gd name="T94" fmla="*/ 1 w 2124"/>
                <a:gd name="T95" fmla="*/ 0 h 4531"/>
                <a:gd name="T96" fmla="*/ 1 w 2124"/>
                <a:gd name="T97" fmla="*/ 0 h 4531"/>
                <a:gd name="T98" fmla="*/ 1 w 2124"/>
                <a:gd name="T99" fmla="*/ 0 h 4531"/>
                <a:gd name="T100" fmla="*/ 1 w 2124"/>
                <a:gd name="T101" fmla="*/ 0 h 4531"/>
                <a:gd name="T102" fmla="*/ 1 w 2124"/>
                <a:gd name="T103" fmla="*/ 0 h 4531"/>
                <a:gd name="T104" fmla="*/ 1 w 2124"/>
                <a:gd name="T105" fmla="*/ 0 h 4531"/>
                <a:gd name="T106" fmla="*/ 1 w 2124"/>
                <a:gd name="T107" fmla="*/ 0 h 4531"/>
                <a:gd name="T108" fmla="*/ 1 w 2124"/>
                <a:gd name="T109" fmla="*/ 0 h 4531"/>
                <a:gd name="T110" fmla="*/ 1 w 2124"/>
                <a:gd name="T111" fmla="*/ 0 h 4531"/>
                <a:gd name="T112" fmla="*/ 1 w 2124"/>
                <a:gd name="T113" fmla="*/ 0 h 4531"/>
                <a:gd name="T114" fmla="*/ 1 w 2124"/>
                <a:gd name="T115" fmla="*/ 0 h 4531"/>
                <a:gd name="T116" fmla="*/ 1 w 2124"/>
                <a:gd name="T117" fmla="*/ 0 h 4531"/>
                <a:gd name="T118" fmla="*/ 1 w 2124"/>
                <a:gd name="T119" fmla="*/ 0 h 4531"/>
                <a:gd name="T120" fmla="*/ 1 w 2124"/>
                <a:gd name="T121" fmla="*/ 0 h 45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24"/>
                <a:gd name="T184" fmla="*/ 0 h 4531"/>
                <a:gd name="T185" fmla="*/ 2124 w 2124"/>
                <a:gd name="T186" fmla="*/ 4531 h 45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24" h="4531">
                  <a:moveTo>
                    <a:pt x="2124" y="0"/>
                  </a:moveTo>
                  <a:lnTo>
                    <a:pt x="2124" y="4517"/>
                  </a:lnTo>
                  <a:lnTo>
                    <a:pt x="2096" y="4531"/>
                  </a:lnTo>
                  <a:lnTo>
                    <a:pt x="2044" y="4503"/>
                  </a:lnTo>
                  <a:lnTo>
                    <a:pt x="1978" y="4489"/>
                  </a:lnTo>
                  <a:lnTo>
                    <a:pt x="1926" y="4467"/>
                  </a:lnTo>
                  <a:lnTo>
                    <a:pt x="1903" y="4479"/>
                  </a:lnTo>
                  <a:lnTo>
                    <a:pt x="1888" y="4453"/>
                  </a:lnTo>
                  <a:lnTo>
                    <a:pt x="1903" y="4425"/>
                  </a:lnTo>
                  <a:lnTo>
                    <a:pt x="1954" y="4389"/>
                  </a:lnTo>
                  <a:lnTo>
                    <a:pt x="1978" y="4284"/>
                  </a:lnTo>
                  <a:lnTo>
                    <a:pt x="2020" y="4193"/>
                  </a:lnTo>
                  <a:lnTo>
                    <a:pt x="1968" y="4179"/>
                  </a:lnTo>
                  <a:lnTo>
                    <a:pt x="1912" y="4142"/>
                  </a:lnTo>
                  <a:lnTo>
                    <a:pt x="1978" y="4128"/>
                  </a:lnTo>
                  <a:lnTo>
                    <a:pt x="2034" y="4040"/>
                  </a:lnTo>
                  <a:lnTo>
                    <a:pt x="2096" y="4000"/>
                  </a:lnTo>
                  <a:lnTo>
                    <a:pt x="2044" y="3988"/>
                  </a:lnTo>
                  <a:lnTo>
                    <a:pt x="1968" y="4040"/>
                  </a:lnTo>
                  <a:lnTo>
                    <a:pt x="1954" y="4012"/>
                  </a:lnTo>
                  <a:lnTo>
                    <a:pt x="1954" y="3988"/>
                  </a:lnTo>
                  <a:lnTo>
                    <a:pt x="1994" y="3962"/>
                  </a:lnTo>
                  <a:lnTo>
                    <a:pt x="2006" y="3910"/>
                  </a:lnTo>
                  <a:lnTo>
                    <a:pt x="2044" y="3910"/>
                  </a:lnTo>
                  <a:lnTo>
                    <a:pt x="2110" y="3886"/>
                  </a:lnTo>
                  <a:lnTo>
                    <a:pt x="2096" y="3794"/>
                  </a:lnTo>
                  <a:lnTo>
                    <a:pt x="2044" y="3755"/>
                  </a:lnTo>
                  <a:lnTo>
                    <a:pt x="2044" y="3716"/>
                  </a:lnTo>
                  <a:lnTo>
                    <a:pt x="2086" y="3693"/>
                  </a:lnTo>
                  <a:lnTo>
                    <a:pt x="2034" y="3677"/>
                  </a:lnTo>
                  <a:lnTo>
                    <a:pt x="2058" y="3651"/>
                  </a:lnTo>
                  <a:lnTo>
                    <a:pt x="2072" y="3627"/>
                  </a:lnTo>
                  <a:lnTo>
                    <a:pt x="2034" y="3577"/>
                  </a:lnTo>
                  <a:lnTo>
                    <a:pt x="2044" y="3563"/>
                  </a:lnTo>
                  <a:lnTo>
                    <a:pt x="2034" y="3563"/>
                  </a:lnTo>
                  <a:lnTo>
                    <a:pt x="1954" y="3563"/>
                  </a:lnTo>
                  <a:lnTo>
                    <a:pt x="1903" y="3577"/>
                  </a:lnTo>
                  <a:lnTo>
                    <a:pt x="1874" y="3586"/>
                  </a:lnTo>
                  <a:lnTo>
                    <a:pt x="1861" y="3577"/>
                  </a:lnTo>
                  <a:lnTo>
                    <a:pt x="1823" y="3577"/>
                  </a:lnTo>
                  <a:lnTo>
                    <a:pt x="1809" y="3563"/>
                  </a:lnTo>
                  <a:lnTo>
                    <a:pt x="1781" y="3577"/>
                  </a:lnTo>
                  <a:lnTo>
                    <a:pt x="1781" y="3586"/>
                  </a:lnTo>
                  <a:lnTo>
                    <a:pt x="1771" y="3599"/>
                  </a:lnTo>
                  <a:lnTo>
                    <a:pt x="1741" y="3577"/>
                  </a:lnTo>
                  <a:lnTo>
                    <a:pt x="1691" y="3537"/>
                  </a:lnTo>
                  <a:lnTo>
                    <a:pt x="1667" y="3537"/>
                  </a:lnTo>
                  <a:lnTo>
                    <a:pt x="1639" y="3563"/>
                  </a:lnTo>
                  <a:lnTo>
                    <a:pt x="1597" y="3586"/>
                  </a:lnTo>
                  <a:lnTo>
                    <a:pt x="1587" y="3586"/>
                  </a:lnTo>
                  <a:lnTo>
                    <a:pt x="1559" y="3599"/>
                  </a:lnTo>
                  <a:lnTo>
                    <a:pt x="1534" y="3577"/>
                  </a:lnTo>
                  <a:lnTo>
                    <a:pt x="1522" y="3586"/>
                  </a:lnTo>
                  <a:lnTo>
                    <a:pt x="1493" y="3599"/>
                  </a:lnTo>
                  <a:lnTo>
                    <a:pt x="1454" y="3586"/>
                  </a:lnTo>
                  <a:lnTo>
                    <a:pt x="1441" y="3577"/>
                  </a:lnTo>
                  <a:lnTo>
                    <a:pt x="1441" y="3563"/>
                  </a:lnTo>
                  <a:lnTo>
                    <a:pt x="1416" y="3511"/>
                  </a:lnTo>
                  <a:lnTo>
                    <a:pt x="1376" y="3471"/>
                  </a:lnTo>
                  <a:lnTo>
                    <a:pt x="1338" y="3497"/>
                  </a:lnTo>
                  <a:lnTo>
                    <a:pt x="1308" y="3497"/>
                  </a:lnTo>
                  <a:lnTo>
                    <a:pt x="1270" y="3485"/>
                  </a:lnTo>
                  <a:lnTo>
                    <a:pt x="1244" y="3433"/>
                  </a:lnTo>
                  <a:lnTo>
                    <a:pt x="1270" y="3407"/>
                  </a:lnTo>
                  <a:lnTo>
                    <a:pt x="1258" y="3396"/>
                  </a:lnTo>
                  <a:lnTo>
                    <a:pt x="1220" y="3367"/>
                  </a:lnTo>
                  <a:lnTo>
                    <a:pt x="1206" y="3344"/>
                  </a:lnTo>
                  <a:lnTo>
                    <a:pt x="1167" y="3331"/>
                  </a:lnTo>
                  <a:lnTo>
                    <a:pt x="1140" y="3344"/>
                  </a:lnTo>
                  <a:lnTo>
                    <a:pt x="1115" y="3344"/>
                  </a:lnTo>
                  <a:lnTo>
                    <a:pt x="1074" y="3355"/>
                  </a:lnTo>
                  <a:lnTo>
                    <a:pt x="1021" y="3367"/>
                  </a:lnTo>
                  <a:lnTo>
                    <a:pt x="1007" y="3383"/>
                  </a:lnTo>
                  <a:lnTo>
                    <a:pt x="1007" y="3407"/>
                  </a:lnTo>
                  <a:lnTo>
                    <a:pt x="995" y="3419"/>
                  </a:lnTo>
                  <a:lnTo>
                    <a:pt x="969" y="3419"/>
                  </a:lnTo>
                  <a:lnTo>
                    <a:pt x="941" y="3355"/>
                  </a:lnTo>
                  <a:lnTo>
                    <a:pt x="931" y="3344"/>
                  </a:lnTo>
                  <a:lnTo>
                    <a:pt x="917" y="3344"/>
                  </a:lnTo>
                  <a:lnTo>
                    <a:pt x="917" y="3318"/>
                  </a:lnTo>
                  <a:lnTo>
                    <a:pt x="905" y="3318"/>
                  </a:lnTo>
                  <a:lnTo>
                    <a:pt x="905" y="3305"/>
                  </a:lnTo>
                  <a:lnTo>
                    <a:pt x="889" y="3280"/>
                  </a:lnTo>
                  <a:lnTo>
                    <a:pt x="867" y="3266"/>
                  </a:lnTo>
                  <a:lnTo>
                    <a:pt x="867" y="3253"/>
                  </a:lnTo>
                  <a:lnTo>
                    <a:pt x="875" y="3239"/>
                  </a:lnTo>
                  <a:lnTo>
                    <a:pt x="875" y="3225"/>
                  </a:lnTo>
                  <a:lnTo>
                    <a:pt x="889" y="3214"/>
                  </a:lnTo>
                  <a:lnTo>
                    <a:pt x="905" y="3214"/>
                  </a:lnTo>
                  <a:lnTo>
                    <a:pt x="931" y="3225"/>
                  </a:lnTo>
                  <a:lnTo>
                    <a:pt x="969" y="3225"/>
                  </a:lnTo>
                  <a:lnTo>
                    <a:pt x="1007" y="3164"/>
                  </a:lnTo>
                  <a:lnTo>
                    <a:pt x="1007" y="3136"/>
                  </a:lnTo>
                  <a:lnTo>
                    <a:pt x="983" y="3136"/>
                  </a:lnTo>
                  <a:lnTo>
                    <a:pt x="969" y="3122"/>
                  </a:lnTo>
                  <a:lnTo>
                    <a:pt x="969" y="3109"/>
                  </a:lnTo>
                  <a:lnTo>
                    <a:pt x="941" y="3100"/>
                  </a:lnTo>
                  <a:lnTo>
                    <a:pt x="889" y="3122"/>
                  </a:lnTo>
                  <a:lnTo>
                    <a:pt x="889" y="3109"/>
                  </a:lnTo>
                  <a:lnTo>
                    <a:pt x="875" y="3070"/>
                  </a:lnTo>
                  <a:lnTo>
                    <a:pt x="837" y="3058"/>
                  </a:lnTo>
                  <a:lnTo>
                    <a:pt x="787" y="3008"/>
                  </a:lnTo>
                  <a:lnTo>
                    <a:pt x="773" y="2982"/>
                  </a:lnTo>
                  <a:lnTo>
                    <a:pt x="746" y="2970"/>
                  </a:lnTo>
                  <a:lnTo>
                    <a:pt x="746" y="2942"/>
                  </a:lnTo>
                  <a:lnTo>
                    <a:pt x="746" y="2930"/>
                  </a:lnTo>
                  <a:lnTo>
                    <a:pt x="746" y="2892"/>
                  </a:lnTo>
                  <a:lnTo>
                    <a:pt x="734" y="2878"/>
                  </a:lnTo>
                  <a:lnTo>
                    <a:pt x="720" y="2826"/>
                  </a:lnTo>
                  <a:lnTo>
                    <a:pt x="705" y="2826"/>
                  </a:lnTo>
                  <a:lnTo>
                    <a:pt x="668" y="2803"/>
                  </a:lnTo>
                  <a:lnTo>
                    <a:pt x="640" y="2789"/>
                  </a:lnTo>
                  <a:lnTo>
                    <a:pt x="616" y="2803"/>
                  </a:lnTo>
                  <a:lnTo>
                    <a:pt x="564" y="2840"/>
                  </a:lnTo>
                  <a:lnTo>
                    <a:pt x="564" y="2803"/>
                  </a:lnTo>
                  <a:lnTo>
                    <a:pt x="536" y="2789"/>
                  </a:lnTo>
                  <a:lnTo>
                    <a:pt x="486" y="2803"/>
                  </a:lnTo>
                  <a:lnTo>
                    <a:pt x="456" y="2789"/>
                  </a:lnTo>
                  <a:lnTo>
                    <a:pt x="433" y="2789"/>
                  </a:lnTo>
                  <a:lnTo>
                    <a:pt x="433" y="2776"/>
                  </a:lnTo>
                  <a:lnTo>
                    <a:pt x="418" y="2737"/>
                  </a:lnTo>
                  <a:lnTo>
                    <a:pt x="404" y="2711"/>
                  </a:lnTo>
                  <a:lnTo>
                    <a:pt x="366" y="2673"/>
                  </a:lnTo>
                  <a:lnTo>
                    <a:pt x="366" y="2659"/>
                  </a:lnTo>
                  <a:lnTo>
                    <a:pt x="339" y="2659"/>
                  </a:lnTo>
                  <a:lnTo>
                    <a:pt x="339" y="2595"/>
                  </a:lnTo>
                  <a:lnTo>
                    <a:pt x="339" y="2581"/>
                  </a:lnTo>
                  <a:lnTo>
                    <a:pt x="313" y="2567"/>
                  </a:lnTo>
                  <a:lnTo>
                    <a:pt x="301" y="2545"/>
                  </a:lnTo>
                  <a:lnTo>
                    <a:pt x="287" y="2529"/>
                  </a:lnTo>
                  <a:lnTo>
                    <a:pt x="301" y="2493"/>
                  </a:lnTo>
                  <a:lnTo>
                    <a:pt x="313" y="2479"/>
                  </a:lnTo>
                  <a:lnTo>
                    <a:pt x="313" y="2451"/>
                  </a:lnTo>
                  <a:lnTo>
                    <a:pt x="287" y="2437"/>
                  </a:lnTo>
                  <a:lnTo>
                    <a:pt x="259" y="2401"/>
                  </a:lnTo>
                  <a:lnTo>
                    <a:pt x="249" y="2401"/>
                  </a:lnTo>
                  <a:lnTo>
                    <a:pt x="233" y="2349"/>
                  </a:lnTo>
                  <a:lnTo>
                    <a:pt x="207" y="2326"/>
                  </a:lnTo>
                  <a:lnTo>
                    <a:pt x="207" y="2312"/>
                  </a:lnTo>
                  <a:lnTo>
                    <a:pt x="221" y="2297"/>
                  </a:lnTo>
                  <a:lnTo>
                    <a:pt x="287" y="2271"/>
                  </a:lnTo>
                  <a:lnTo>
                    <a:pt x="313" y="2207"/>
                  </a:lnTo>
                  <a:lnTo>
                    <a:pt x="272" y="2168"/>
                  </a:lnTo>
                  <a:lnTo>
                    <a:pt x="301" y="2118"/>
                  </a:lnTo>
                  <a:lnTo>
                    <a:pt x="366" y="2052"/>
                  </a:lnTo>
                  <a:lnTo>
                    <a:pt x="456" y="2052"/>
                  </a:lnTo>
                  <a:lnTo>
                    <a:pt x="404" y="1988"/>
                  </a:lnTo>
                  <a:lnTo>
                    <a:pt x="353" y="2016"/>
                  </a:lnTo>
                  <a:lnTo>
                    <a:pt x="272" y="1964"/>
                  </a:lnTo>
                  <a:lnTo>
                    <a:pt x="207" y="1974"/>
                  </a:lnTo>
                  <a:lnTo>
                    <a:pt x="233" y="1952"/>
                  </a:lnTo>
                  <a:lnTo>
                    <a:pt x="339" y="1782"/>
                  </a:lnTo>
                  <a:lnTo>
                    <a:pt x="392" y="1692"/>
                  </a:lnTo>
                  <a:lnTo>
                    <a:pt x="433" y="1589"/>
                  </a:lnTo>
                  <a:lnTo>
                    <a:pt x="442" y="1525"/>
                  </a:lnTo>
                  <a:lnTo>
                    <a:pt x="433" y="1459"/>
                  </a:lnTo>
                  <a:lnTo>
                    <a:pt x="404" y="1445"/>
                  </a:lnTo>
                  <a:lnTo>
                    <a:pt x="381" y="1419"/>
                  </a:lnTo>
                  <a:lnTo>
                    <a:pt x="339" y="1409"/>
                  </a:lnTo>
                  <a:lnTo>
                    <a:pt x="313" y="1367"/>
                  </a:lnTo>
                  <a:lnTo>
                    <a:pt x="324" y="1315"/>
                  </a:lnTo>
                  <a:lnTo>
                    <a:pt x="313" y="1253"/>
                  </a:lnTo>
                  <a:lnTo>
                    <a:pt x="272" y="1227"/>
                  </a:lnTo>
                  <a:lnTo>
                    <a:pt x="259" y="1178"/>
                  </a:lnTo>
                  <a:lnTo>
                    <a:pt x="221" y="1137"/>
                  </a:lnTo>
                  <a:lnTo>
                    <a:pt x="207" y="1084"/>
                  </a:lnTo>
                  <a:lnTo>
                    <a:pt x="207" y="970"/>
                  </a:lnTo>
                  <a:lnTo>
                    <a:pt x="183" y="930"/>
                  </a:lnTo>
                  <a:lnTo>
                    <a:pt x="155" y="904"/>
                  </a:lnTo>
                  <a:lnTo>
                    <a:pt x="131" y="852"/>
                  </a:lnTo>
                  <a:lnTo>
                    <a:pt x="117" y="790"/>
                  </a:lnTo>
                  <a:lnTo>
                    <a:pt x="131" y="724"/>
                  </a:lnTo>
                  <a:lnTo>
                    <a:pt x="131" y="646"/>
                  </a:lnTo>
                  <a:lnTo>
                    <a:pt x="89" y="608"/>
                  </a:lnTo>
                  <a:lnTo>
                    <a:pt x="65" y="585"/>
                  </a:lnTo>
                  <a:lnTo>
                    <a:pt x="12" y="571"/>
                  </a:lnTo>
                  <a:lnTo>
                    <a:pt x="0" y="505"/>
                  </a:lnTo>
                  <a:lnTo>
                    <a:pt x="0" y="455"/>
                  </a:lnTo>
                  <a:lnTo>
                    <a:pt x="23" y="427"/>
                  </a:lnTo>
                  <a:lnTo>
                    <a:pt x="37" y="389"/>
                  </a:lnTo>
                  <a:lnTo>
                    <a:pt x="65" y="363"/>
                  </a:lnTo>
                  <a:lnTo>
                    <a:pt x="75" y="325"/>
                  </a:lnTo>
                  <a:lnTo>
                    <a:pt x="103" y="311"/>
                  </a:lnTo>
                  <a:lnTo>
                    <a:pt x="117" y="275"/>
                  </a:lnTo>
                  <a:lnTo>
                    <a:pt x="141" y="275"/>
                  </a:lnTo>
                  <a:lnTo>
                    <a:pt x="183" y="233"/>
                  </a:lnTo>
                  <a:lnTo>
                    <a:pt x="259" y="245"/>
                  </a:lnTo>
                  <a:lnTo>
                    <a:pt x="272" y="297"/>
                  </a:lnTo>
                  <a:lnTo>
                    <a:pt x="366" y="285"/>
                  </a:lnTo>
                  <a:lnTo>
                    <a:pt x="470" y="297"/>
                  </a:lnTo>
                  <a:lnTo>
                    <a:pt x="550" y="311"/>
                  </a:lnTo>
                  <a:lnTo>
                    <a:pt x="734" y="389"/>
                  </a:lnTo>
                  <a:lnTo>
                    <a:pt x="811" y="403"/>
                  </a:lnTo>
                  <a:lnTo>
                    <a:pt x="889" y="441"/>
                  </a:lnTo>
                  <a:lnTo>
                    <a:pt x="941" y="505"/>
                  </a:lnTo>
                  <a:lnTo>
                    <a:pt x="983" y="585"/>
                  </a:lnTo>
                  <a:lnTo>
                    <a:pt x="957" y="660"/>
                  </a:lnTo>
                  <a:lnTo>
                    <a:pt x="889" y="738"/>
                  </a:lnTo>
                  <a:lnTo>
                    <a:pt x="811" y="774"/>
                  </a:lnTo>
                  <a:lnTo>
                    <a:pt x="734" y="774"/>
                  </a:lnTo>
                  <a:lnTo>
                    <a:pt x="574" y="790"/>
                  </a:lnTo>
                  <a:lnTo>
                    <a:pt x="498" y="764"/>
                  </a:lnTo>
                  <a:lnTo>
                    <a:pt x="404" y="751"/>
                  </a:lnTo>
                  <a:lnTo>
                    <a:pt x="313" y="712"/>
                  </a:lnTo>
                  <a:lnTo>
                    <a:pt x="381" y="790"/>
                  </a:lnTo>
                  <a:lnTo>
                    <a:pt x="456" y="816"/>
                  </a:lnTo>
                  <a:lnTo>
                    <a:pt x="550" y="878"/>
                  </a:lnTo>
                  <a:lnTo>
                    <a:pt x="626" y="1123"/>
                  </a:lnTo>
                  <a:lnTo>
                    <a:pt x="720" y="1137"/>
                  </a:lnTo>
                  <a:lnTo>
                    <a:pt x="825" y="1187"/>
                  </a:lnTo>
                  <a:lnTo>
                    <a:pt x="917" y="1163"/>
                  </a:lnTo>
                  <a:lnTo>
                    <a:pt x="889" y="1071"/>
                  </a:lnTo>
                  <a:lnTo>
                    <a:pt x="837" y="1084"/>
                  </a:lnTo>
                  <a:lnTo>
                    <a:pt x="746" y="1034"/>
                  </a:lnTo>
                  <a:lnTo>
                    <a:pt x="759" y="970"/>
                  </a:lnTo>
                  <a:lnTo>
                    <a:pt x="837" y="956"/>
                  </a:lnTo>
                  <a:lnTo>
                    <a:pt x="917" y="982"/>
                  </a:lnTo>
                  <a:lnTo>
                    <a:pt x="995" y="996"/>
                  </a:lnTo>
                  <a:lnTo>
                    <a:pt x="1089" y="970"/>
                  </a:lnTo>
                  <a:lnTo>
                    <a:pt x="941" y="840"/>
                  </a:lnTo>
                  <a:lnTo>
                    <a:pt x="983" y="764"/>
                  </a:lnTo>
                  <a:lnTo>
                    <a:pt x="1049" y="686"/>
                  </a:lnTo>
                  <a:lnTo>
                    <a:pt x="1060" y="621"/>
                  </a:lnTo>
                  <a:lnTo>
                    <a:pt x="1140" y="594"/>
                  </a:lnTo>
                  <a:lnTo>
                    <a:pt x="1206" y="608"/>
                  </a:lnTo>
                  <a:lnTo>
                    <a:pt x="1220" y="529"/>
                  </a:lnTo>
                  <a:lnTo>
                    <a:pt x="1176" y="455"/>
                  </a:lnTo>
                  <a:lnTo>
                    <a:pt x="1126" y="441"/>
                  </a:lnTo>
                  <a:lnTo>
                    <a:pt x="1115" y="349"/>
                  </a:lnTo>
                  <a:lnTo>
                    <a:pt x="1074" y="245"/>
                  </a:lnTo>
                  <a:lnTo>
                    <a:pt x="983" y="209"/>
                  </a:lnTo>
                  <a:lnTo>
                    <a:pt x="1074" y="196"/>
                  </a:lnTo>
                  <a:lnTo>
                    <a:pt x="1140" y="167"/>
                  </a:lnTo>
                  <a:lnTo>
                    <a:pt x="1206" y="196"/>
                  </a:lnTo>
                  <a:lnTo>
                    <a:pt x="1258" y="245"/>
                  </a:lnTo>
                  <a:lnTo>
                    <a:pt x="1192" y="297"/>
                  </a:lnTo>
                  <a:lnTo>
                    <a:pt x="1192" y="375"/>
                  </a:lnTo>
                  <a:lnTo>
                    <a:pt x="1258" y="375"/>
                  </a:lnTo>
                  <a:lnTo>
                    <a:pt x="1322" y="427"/>
                  </a:lnTo>
                  <a:lnTo>
                    <a:pt x="1390" y="389"/>
                  </a:lnTo>
                  <a:lnTo>
                    <a:pt x="1428" y="325"/>
                  </a:lnTo>
                  <a:lnTo>
                    <a:pt x="1376" y="222"/>
                  </a:lnTo>
                  <a:lnTo>
                    <a:pt x="1416" y="167"/>
                  </a:lnTo>
                  <a:lnTo>
                    <a:pt x="1470" y="92"/>
                  </a:lnTo>
                  <a:lnTo>
                    <a:pt x="1493" y="30"/>
                  </a:lnTo>
                  <a:lnTo>
                    <a:pt x="1507" y="0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Freeform 409"/>
            <p:cNvSpPr>
              <a:spLocks/>
            </p:cNvSpPr>
            <p:nvPr/>
          </p:nvSpPr>
          <p:spPr bwMode="auto">
            <a:xfrm>
              <a:off x="3728" y="693"/>
              <a:ext cx="1062" cy="2265"/>
            </a:xfrm>
            <a:custGeom>
              <a:avLst/>
              <a:gdLst>
                <a:gd name="T0" fmla="*/ 1 w 2124"/>
                <a:gd name="T1" fmla="*/ 0 h 4531"/>
                <a:gd name="T2" fmla="*/ 1 w 2124"/>
                <a:gd name="T3" fmla="*/ 0 h 4531"/>
                <a:gd name="T4" fmla="*/ 1 w 2124"/>
                <a:gd name="T5" fmla="*/ 0 h 4531"/>
                <a:gd name="T6" fmla="*/ 1 w 2124"/>
                <a:gd name="T7" fmla="*/ 0 h 4531"/>
                <a:gd name="T8" fmla="*/ 1 w 2124"/>
                <a:gd name="T9" fmla="*/ 0 h 4531"/>
                <a:gd name="T10" fmla="*/ 1 w 2124"/>
                <a:gd name="T11" fmla="*/ 0 h 4531"/>
                <a:gd name="T12" fmla="*/ 1 w 2124"/>
                <a:gd name="T13" fmla="*/ 0 h 4531"/>
                <a:gd name="T14" fmla="*/ 1 w 2124"/>
                <a:gd name="T15" fmla="*/ 0 h 4531"/>
                <a:gd name="T16" fmla="*/ 1 w 2124"/>
                <a:gd name="T17" fmla="*/ 0 h 4531"/>
                <a:gd name="T18" fmla="*/ 1 w 2124"/>
                <a:gd name="T19" fmla="*/ 0 h 4531"/>
                <a:gd name="T20" fmla="*/ 1 w 2124"/>
                <a:gd name="T21" fmla="*/ 0 h 4531"/>
                <a:gd name="T22" fmla="*/ 1 w 2124"/>
                <a:gd name="T23" fmla="*/ 0 h 4531"/>
                <a:gd name="T24" fmla="*/ 1 w 2124"/>
                <a:gd name="T25" fmla="*/ 0 h 4531"/>
                <a:gd name="T26" fmla="*/ 1 w 2124"/>
                <a:gd name="T27" fmla="*/ 0 h 4531"/>
                <a:gd name="T28" fmla="*/ 1 w 2124"/>
                <a:gd name="T29" fmla="*/ 0 h 4531"/>
                <a:gd name="T30" fmla="*/ 1 w 2124"/>
                <a:gd name="T31" fmla="*/ 0 h 4531"/>
                <a:gd name="T32" fmla="*/ 1 w 2124"/>
                <a:gd name="T33" fmla="*/ 0 h 4531"/>
                <a:gd name="T34" fmla="*/ 1 w 2124"/>
                <a:gd name="T35" fmla="*/ 0 h 4531"/>
                <a:gd name="T36" fmla="*/ 1 w 2124"/>
                <a:gd name="T37" fmla="*/ 0 h 4531"/>
                <a:gd name="T38" fmla="*/ 1 w 2124"/>
                <a:gd name="T39" fmla="*/ 0 h 4531"/>
                <a:gd name="T40" fmla="*/ 1 w 2124"/>
                <a:gd name="T41" fmla="*/ 0 h 4531"/>
                <a:gd name="T42" fmla="*/ 1 w 2124"/>
                <a:gd name="T43" fmla="*/ 0 h 4531"/>
                <a:gd name="T44" fmla="*/ 1 w 2124"/>
                <a:gd name="T45" fmla="*/ 0 h 4531"/>
                <a:gd name="T46" fmla="*/ 1 w 2124"/>
                <a:gd name="T47" fmla="*/ 0 h 4531"/>
                <a:gd name="T48" fmla="*/ 1 w 2124"/>
                <a:gd name="T49" fmla="*/ 0 h 4531"/>
                <a:gd name="T50" fmla="*/ 1 w 2124"/>
                <a:gd name="T51" fmla="*/ 0 h 4531"/>
                <a:gd name="T52" fmla="*/ 1 w 2124"/>
                <a:gd name="T53" fmla="*/ 0 h 4531"/>
                <a:gd name="T54" fmla="*/ 1 w 2124"/>
                <a:gd name="T55" fmla="*/ 0 h 4531"/>
                <a:gd name="T56" fmla="*/ 1 w 2124"/>
                <a:gd name="T57" fmla="*/ 0 h 4531"/>
                <a:gd name="T58" fmla="*/ 1 w 2124"/>
                <a:gd name="T59" fmla="*/ 0 h 4531"/>
                <a:gd name="T60" fmla="*/ 1 w 2124"/>
                <a:gd name="T61" fmla="*/ 0 h 4531"/>
                <a:gd name="T62" fmla="*/ 1 w 2124"/>
                <a:gd name="T63" fmla="*/ 0 h 4531"/>
                <a:gd name="T64" fmla="*/ 1 w 2124"/>
                <a:gd name="T65" fmla="*/ 0 h 4531"/>
                <a:gd name="T66" fmla="*/ 1 w 2124"/>
                <a:gd name="T67" fmla="*/ 0 h 4531"/>
                <a:gd name="T68" fmla="*/ 1 w 2124"/>
                <a:gd name="T69" fmla="*/ 0 h 4531"/>
                <a:gd name="T70" fmla="*/ 1 w 2124"/>
                <a:gd name="T71" fmla="*/ 0 h 4531"/>
                <a:gd name="T72" fmla="*/ 1 w 2124"/>
                <a:gd name="T73" fmla="*/ 0 h 4531"/>
                <a:gd name="T74" fmla="*/ 1 w 2124"/>
                <a:gd name="T75" fmla="*/ 0 h 4531"/>
                <a:gd name="T76" fmla="*/ 1 w 2124"/>
                <a:gd name="T77" fmla="*/ 0 h 4531"/>
                <a:gd name="T78" fmla="*/ 1 w 2124"/>
                <a:gd name="T79" fmla="*/ 0 h 4531"/>
                <a:gd name="T80" fmla="*/ 1 w 2124"/>
                <a:gd name="T81" fmla="*/ 0 h 4531"/>
                <a:gd name="T82" fmla="*/ 1 w 2124"/>
                <a:gd name="T83" fmla="*/ 0 h 4531"/>
                <a:gd name="T84" fmla="*/ 1 w 2124"/>
                <a:gd name="T85" fmla="*/ 0 h 4531"/>
                <a:gd name="T86" fmla="*/ 1 w 2124"/>
                <a:gd name="T87" fmla="*/ 0 h 4531"/>
                <a:gd name="T88" fmla="*/ 1 w 2124"/>
                <a:gd name="T89" fmla="*/ 0 h 4531"/>
                <a:gd name="T90" fmla="*/ 1 w 2124"/>
                <a:gd name="T91" fmla="*/ 0 h 4531"/>
                <a:gd name="T92" fmla="*/ 1 w 2124"/>
                <a:gd name="T93" fmla="*/ 0 h 4531"/>
                <a:gd name="T94" fmla="*/ 1 w 2124"/>
                <a:gd name="T95" fmla="*/ 0 h 4531"/>
                <a:gd name="T96" fmla="*/ 1 w 2124"/>
                <a:gd name="T97" fmla="*/ 0 h 4531"/>
                <a:gd name="T98" fmla="*/ 1 w 2124"/>
                <a:gd name="T99" fmla="*/ 0 h 4531"/>
                <a:gd name="T100" fmla="*/ 1 w 2124"/>
                <a:gd name="T101" fmla="*/ 0 h 4531"/>
                <a:gd name="T102" fmla="*/ 1 w 2124"/>
                <a:gd name="T103" fmla="*/ 0 h 4531"/>
                <a:gd name="T104" fmla="*/ 1 w 2124"/>
                <a:gd name="T105" fmla="*/ 0 h 4531"/>
                <a:gd name="T106" fmla="*/ 1 w 2124"/>
                <a:gd name="T107" fmla="*/ 0 h 4531"/>
                <a:gd name="T108" fmla="*/ 1 w 2124"/>
                <a:gd name="T109" fmla="*/ 0 h 4531"/>
                <a:gd name="T110" fmla="*/ 1 w 2124"/>
                <a:gd name="T111" fmla="*/ 0 h 4531"/>
                <a:gd name="T112" fmla="*/ 1 w 2124"/>
                <a:gd name="T113" fmla="*/ 0 h 4531"/>
                <a:gd name="T114" fmla="*/ 1 w 2124"/>
                <a:gd name="T115" fmla="*/ 0 h 4531"/>
                <a:gd name="T116" fmla="*/ 1 w 2124"/>
                <a:gd name="T117" fmla="*/ 0 h 4531"/>
                <a:gd name="T118" fmla="*/ 1 w 2124"/>
                <a:gd name="T119" fmla="*/ 0 h 4531"/>
                <a:gd name="T120" fmla="*/ 1 w 2124"/>
                <a:gd name="T121" fmla="*/ 0 h 45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24"/>
                <a:gd name="T184" fmla="*/ 0 h 4531"/>
                <a:gd name="T185" fmla="*/ 2124 w 2124"/>
                <a:gd name="T186" fmla="*/ 4531 h 45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24" h="4531">
                  <a:moveTo>
                    <a:pt x="2124" y="0"/>
                  </a:moveTo>
                  <a:lnTo>
                    <a:pt x="2124" y="4517"/>
                  </a:lnTo>
                  <a:lnTo>
                    <a:pt x="2096" y="4531"/>
                  </a:lnTo>
                  <a:lnTo>
                    <a:pt x="2044" y="4503"/>
                  </a:lnTo>
                  <a:lnTo>
                    <a:pt x="1978" y="4489"/>
                  </a:lnTo>
                  <a:lnTo>
                    <a:pt x="1926" y="4467"/>
                  </a:lnTo>
                  <a:lnTo>
                    <a:pt x="1903" y="4479"/>
                  </a:lnTo>
                  <a:lnTo>
                    <a:pt x="1888" y="4453"/>
                  </a:lnTo>
                  <a:lnTo>
                    <a:pt x="1903" y="4425"/>
                  </a:lnTo>
                  <a:lnTo>
                    <a:pt x="1954" y="4389"/>
                  </a:lnTo>
                  <a:lnTo>
                    <a:pt x="1978" y="4284"/>
                  </a:lnTo>
                  <a:lnTo>
                    <a:pt x="2020" y="4193"/>
                  </a:lnTo>
                  <a:lnTo>
                    <a:pt x="1968" y="4179"/>
                  </a:lnTo>
                  <a:lnTo>
                    <a:pt x="1912" y="4142"/>
                  </a:lnTo>
                  <a:lnTo>
                    <a:pt x="1978" y="4128"/>
                  </a:lnTo>
                  <a:lnTo>
                    <a:pt x="2034" y="4040"/>
                  </a:lnTo>
                  <a:lnTo>
                    <a:pt x="2096" y="4000"/>
                  </a:lnTo>
                  <a:lnTo>
                    <a:pt x="2044" y="3988"/>
                  </a:lnTo>
                  <a:lnTo>
                    <a:pt x="1968" y="4040"/>
                  </a:lnTo>
                  <a:lnTo>
                    <a:pt x="1954" y="4012"/>
                  </a:lnTo>
                  <a:lnTo>
                    <a:pt x="1954" y="3988"/>
                  </a:lnTo>
                  <a:lnTo>
                    <a:pt x="1994" y="3962"/>
                  </a:lnTo>
                  <a:lnTo>
                    <a:pt x="2006" y="3910"/>
                  </a:lnTo>
                  <a:lnTo>
                    <a:pt x="2044" y="3910"/>
                  </a:lnTo>
                  <a:lnTo>
                    <a:pt x="2110" y="3886"/>
                  </a:lnTo>
                  <a:lnTo>
                    <a:pt x="2096" y="3794"/>
                  </a:lnTo>
                  <a:lnTo>
                    <a:pt x="2044" y="3755"/>
                  </a:lnTo>
                  <a:lnTo>
                    <a:pt x="2044" y="3716"/>
                  </a:lnTo>
                  <a:lnTo>
                    <a:pt x="2086" y="3693"/>
                  </a:lnTo>
                  <a:lnTo>
                    <a:pt x="2034" y="3677"/>
                  </a:lnTo>
                  <a:lnTo>
                    <a:pt x="2058" y="3651"/>
                  </a:lnTo>
                  <a:lnTo>
                    <a:pt x="2072" y="3627"/>
                  </a:lnTo>
                  <a:lnTo>
                    <a:pt x="2034" y="3577"/>
                  </a:lnTo>
                  <a:lnTo>
                    <a:pt x="2044" y="3563"/>
                  </a:lnTo>
                  <a:lnTo>
                    <a:pt x="2034" y="3563"/>
                  </a:lnTo>
                  <a:lnTo>
                    <a:pt x="1954" y="3563"/>
                  </a:lnTo>
                  <a:lnTo>
                    <a:pt x="1903" y="3577"/>
                  </a:lnTo>
                  <a:lnTo>
                    <a:pt x="1874" y="3586"/>
                  </a:lnTo>
                  <a:lnTo>
                    <a:pt x="1861" y="3577"/>
                  </a:lnTo>
                  <a:lnTo>
                    <a:pt x="1823" y="3577"/>
                  </a:lnTo>
                  <a:lnTo>
                    <a:pt x="1809" y="3563"/>
                  </a:lnTo>
                  <a:lnTo>
                    <a:pt x="1781" y="3577"/>
                  </a:lnTo>
                  <a:lnTo>
                    <a:pt x="1781" y="3586"/>
                  </a:lnTo>
                  <a:lnTo>
                    <a:pt x="1771" y="3599"/>
                  </a:lnTo>
                  <a:lnTo>
                    <a:pt x="1741" y="3577"/>
                  </a:lnTo>
                  <a:lnTo>
                    <a:pt x="1691" y="3537"/>
                  </a:lnTo>
                  <a:lnTo>
                    <a:pt x="1667" y="3537"/>
                  </a:lnTo>
                  <a:lnTo>
                    <a:pt x="1639" y="3563"/>
                  </a:lnTo>
                  <a:lnTo>
                    <a:pt x="1597" y="3586"/>
                  </a:lnTo>
                  <a:lnTo>
                    <a:pt x="1587" y="3586"/>
                  </a:lnTo>
                  <a:lnTo>
                    <a:pt x="1559" y="3599"/>
                  </a:lnTo>
                  <a:lnTo>
                    <a:pt x="1534" y="3577"/>
                  </a:lnTo>
                  <a:lnTo>
                    <a:pt x="1522" y="3586"/>
                  </a:lnTo>
                  <a:lnTo>
                    <a:pt x="1493" y="3599"/>
                  </a:lnTo>
                  <a:lnTo>
                    <a:pt x="1454" y="3586"/>
                  </a:lnTo>
                  <a:lnTo>
                    <a:pt x="1441" y="3577"/>
                  </a:lnTo>
                  <a:lnTo>
                    <a:pt x="1441" y="3563"/>
                  </a:lnTo>
                  <a:lnTo>
                    <a:pt x="1416" y="3511"/>
                  </a:lnTo>
                  <a:lnTo>
                    <a:pt x="1376" y="3471"/>
                  </a:lnTo>
                  <a:lnTo>
                    <a:pt x="1338" y="3497"/>
                  </a:lnTo>
                  <a:lnTo>
                    <a:pt x="1308" y="3497"/>
                  </a:lnTo>
                  <a:lnTo>
                    <a:pt x="1270" y="3485"/>
                  </a:lnTo>
                  <a:lnTo>
                    <a:pt x="1244" y="3433"/>
                  </a:lnTo>
                  <a:lnTo>
                    <a:pt x="1270" y="3407"/>
                  </a:lnTo>
                  <a:lnTo>
                    <a:pt x="1258" y="3396"/>
                  </a:lnTo>
                  <a:lnTo>
                    <a:pt x="1220" y="3367"/>
                  </a:lnTo>
                  <a:lnTo>
                    <a:pt x="1206" y="3344"/>
                  </a:lnTo>
                  <a:lnTo>
                    <a:pt x="1167" y="3331"/>
                  </a:lnTo>
                  <a:lnTo>
                    <a:pt x="1140" y="3344"/>
                  </a:lnTo>
                  <a:lnTo>
                    <a:pt x="1115" y="3344"/>
                  </a:lnTo>
                  <a:lnTo>
                    <a:pt x="1074" y="3355"/>
                  </a:lnTo>
                  <a:lnTo>
                    <a:pt x="1021" y="3367"/>
                  </a:lnTo>
                  <a:lnTo>
                    <a:pt x="1007" y="3383"/>
                  </a:lnTo>
                  <a:lnTo>
                    <a:pt x="1007" y="3407"/>
                  </a:lnTo>
                  <a:lnTo>
                    <a:pt x="995" y="3419"/>
                  </a:lnTo>
                  <a:lnTo>
                    <a:pt x="969" y="3419"/>
                  </a:lnTo>
                  <a:lnTo>
                    <a:pt x="941" y="3355"/>
                  </a:lnTo>
                  <a:lnTo>
                    <a:pt x="931" y="3344"/>
                  </a:lnTo>
                  <a:lnTo>
                    <a:pt x="917" y="3344"/>
                  </a:lnTo>
                  <a:lnTo>
                    <a:pt x="917" y="3318"/>
                  </a:lnTo>
                  <a:lnTo>
                    <a:pt x="905" y="3318"/>
                  </a:lnTo>
                  <a:lnTo>
                    <a:pt x="905" y="3305"/>
                  </a:lnTo>
                  <a:lnTo>
                    <a:pt x="889" y="3280"/>
                  </a:lnTo>
                  <a:lnTo>
                    <a:pt x="867" y="3266"/>
                  </a:lnTo>
                  <a:lnTo>
                    <a:pt x="867" y="3253"/>
                  </a:lnTo>
                  <a:lnTo>
                    <a:pt x="875" y="3239"/>
                  </a:lnTo>
                  <a:lnTo>
                    <a:pt x="875" y="3225"/>
                  </a:lnTo>
                  <a:lnTo>
                    <a:pt x="889" y="3214"/>
                  </a:lnTo>
                  <a:lnTo>
                    <a:pt x="905" y="3214"/>
                  </a:lnTo>
                  <a:lnTo>
                    <a:pt x="931" y="3225"/>
                  </a:lnTo>
                  <a:lnTo>
                    <a:pt x="969" y="3225"/>
                  </a:lnTo>
                  <a:lnTo>
                    <a:pt x="1007" y="3164"/>
                  </a:lnTo>
                  <a:lnTo>
                    <a:pt x="1007" y="3136"/>
                  </a:lnTo>
                  <a:lnTo>
                    <a:pt x="983" y="3136"/>
                  </a:lnTo>
                  <a:lnTo>
                    <a:pt x="969" y="3122"/>
                  </a:lnTo>
                  <a:lnTo>
                    <a:pt x="969" y="3109"/>
                  </a:lnTo>
                  <a:lnTo>
                    <a:pt x="941" y="3100"/>
                  </a:lnTo>
                  <a:lnTo>
                    <a:pt x="889" y="3122"/>
                  </a:lnTo>
                  <a:lnTo>
                    <a:pt x="889" y="3109"/>
                  </a:lnTo>
                  <a:lnTo>
                    <a:pt x="875" y="3070"/>
                  </a:lnTo>
                  <a:lnTo>
                    <a:pt x="837" y="3058"/>
                  </a:lnTo>
                  <a:lnTo>
                    <a:pt x="787" y="3008"/>
                  </a:lnTo>
                  <a:lnTo>
                    <a:pt x="773" y="2982"/>
                  </a:lnTo>
                  <a:lnTo>
                    <a:pt x="746" y="2970"/>
                  </a:lnTo>
                  <a:lnTo>
                    <a:pt x="746" y="2942"/>
                  </a:lnTo>
                  <a:lnTo>
                    <a:pt x="746" y="2930"/>
                  </a:lnTo>
                  <a:lnTo>
                    <a:pt x="746" y="2892"/>
                  </a:lnTo>
                  <a:lnTo>
                    <a:pt x="734" y="2878"/>
                  </a:lnTo>
                  <a:lnTo>
                    <a:pt x="720" y="2826"/>
                  </a:lnTo>
                  <a:lnTo>
                    <a:pt x="705" y="2826"/>
                  </a:lnTo>
                  <a:lnTo>
                    <a:pt x="668" y="2803"/>
                  </a:lnTo>
                  <a:lnTo>
                    <a:pt x="640" y="2789"/>
                  </a:lnTo>
                  <a:lnTo>
                    <a:pt x="616" y="2803"/>
                  </a:lnTo>
                  <a:lnTo>
                    <a:pt x="564" y="2840"/>
                  </a:lnTo>
                  <a:lnTo>
                    <a:pt x="564" y="2803"/>
                  </a:lnTo>
                  <a:lnTo>
                    <a:pt x="536" y="2789"/>
                  </a:lnTo>
                  <a:lnTo>
                    <a:pt x="486" y="2803"/>
                  </a:lnTo>
                  <a:lnTo>
                    <a:pt x="456" y="2789"/>
                  </a:lnTo>
                  <a:lnTo>
                    <a:pt x="433" y="2789"/>
                  </a:lnTo>
                  <a:lnTo>
                    <a:pt x="433" y="2776"/>
                  </a:lnTo>
                  <a:lnTo>
                    <a:pt x="418" y="2737"/>
                  </a:lnTo>
                  <a:lnTo>
                    <a:pt x="404" y="2711"/>
                  </a:lnTo>
                  <a:lnTo>
                    <a:pt x="366" y="2673"/>
                  </a:lnTo>
                  <a:lnTo>
                    <a:pt x="366" y="2659"/>
                  </a:lnTo>
                  <a:lnTo>
                    <a:pt x="339" y="2659"/>
                  </a:lnTo>
                  <a:lnTo>
                    <a:pt x="339" y="2595"/>
                  </a:lnTo>
                  <a:lnTo>
                    <a:pt x="339" y="2581"/>
                  </a:lnTo>
                  <a:lnTo>
                    <a:pt x="313" y="2567"/>
                  </a:lnTo>
                  <a:lnTo>
                    <a:pt x="301" y="2545"/>
                  </a:lnTo>
                  <a:lnTo>
                    <a:pt x="287" y="2529"/>
                  </a:lnTo>
                  <a:lnTo>
                    <a:pt x="301" y="2493"/>
                  </a:lnTo>
                  <a:lnTo>
                    <a:pt x="313" y="2479"/>
                  </a:lnTo>
                  <a:lnTo>
                    <a:pt x="313" y="2451"/>
                  </a:lnTo>
                  <a:lnTo>
                    <a:pt x="287" y="2437"/>
                  </a:lnTo>
                  <a:lnTo>
                    <a:pt x="259" y="2401"/>
                  </a:lnTo>
                  <a:lnTo>
                    <a:pt x="249" y="2401"/>
                  </a:lnTo>
                  <a:lnTo>
                    <a:pt x="233" y="2349"/>
                  </a:lnTo>
                  <a:lnTo>
                    <a:pt x="207" y="2326"/>
                  </a:lnTo>
                  <a:lnTo>
                    <a:pt x="207" y="2312"/>
                  </a:lnTo>
                  <a:lnTo>
                    <a:pt x="221" y="2297"/>
                  </a:lnTo>
                  <a:lnTo>
                    <a:pt x="287" y="2271"/>
                  </a:lnTo>
                  <a:lnTo>
                    <a:pt x="313" y="2207"/>
                  </a:lnTo>
                  <a:lnTo>
                    <a:pt x="272" y="2168"/>
                  </a:lnTo>
                  <a:lnTo>
                    <a:pt x="301" y="2118"/>
                  </a:lnTo>
                  <a:lnTo>
                    <a:pt x="366" y="2052"/>
                  </a:lnTo>
                  <a:lnTo>
                    <a:pt x="456" y="2052"/>
                  </a:lnTo>
                  <a:lnTo>
                    <a:pt x="404" y="1988"/>
                  </a:lnTo>
                  <a:lnTo>
                    <a:pt x="353" y="2016"/>
                  </a:lnTo>
                  <a:lnTo>
                    <a:pt x="272" y="1964"/>
                  </a:lnTo>
                  <a:lnTo>
                    <a:pt x="207" y="1974"/>
                  </a:lnTo>
                  <a:lnTo>
                    <a:pt x="233" y="1952"/>
                  </a:lnTo>
                  <a:lnTo>
                    <a:pt x="339" y="1782"/>
                  </a:lnTo>
                  <a:lnTo>
                    <a:pt x="392" y="1692"/>
                  </a:lnTo>
                  <a:lnTo>
                    <a:pt x="433" y="1589"/>
                  </a:lnTo>
                  <a:lnTo>
                    <a:pt x="442" y="1525"/>
                  </a:lnTo>
                  <a:lnTo>
                    <a:pt x="433" y="1459"/>
                  </a:lnTo>
                  <a:lnTo>
                    <a:pt x="404" y="1445"/>
                  </a:lnTo>
                  <a:lnTo>
                    <a:pt x="381" y="1419"/>
                  </a:lnTo>
                  <a:lnTo>
                    <a:pt x="339" y="1409"/>
                  </a:lnTo>
                  <a:lnTo>
                    <a:pt x="313" y="1367"/>
                  </a:lnTo>
                  <a:lnTo>
                    <a:pt x="324" y="1315"/>
                  </a:lnTo>
                  <a:lnTo>
                    <a:pt x="313" y="1253"/>
                  </a:lnTo>
                  <a:lnTo>
                    <a:pt x="272" y="1227"/>
                  </a:lnTo>
                  <a:lnTo>
                    <a:pt x="259" y="1178"/>
                  </a:lnTo>
                  <a:lnTo>
                    <a:pt x="221" y="1137"/>
                  </a:lnTo>
                  <a:lnTo>
                    <a:pt x="207" y="1084"/>
                  </a:lnTo>
                  <a:lnTo>
                    <a:pt x="207" y="970"/>
                  </a:lnTo>
                  <a:lnTo>
                    <a:pt x="183" y="930"/>
                  </a:lnTo>
                  <a:lnTo>
                    <a:pt x="155" y="904"/>
                  </a:lnTo>
                  <a:lnTo>
                    <a:pt x="131" y="852"/>
                  </a:lnTo>
                  <a:lnTo>
                    <a:pt x="117" y="790"/>
                  </a:lnTo>
                  <a:lnTo>
                    <a:pt x="131" y="724"/>
                  </a:lnTo>
                  <a:lnTo>
                    <a:pt x="131" y="646"/>
                  </a:lnTo>
                  <a:lnTo>
                    <a:pt x="89" y="608"/>
                  </a:lnTo>
                  <a:lnTo>
                    <a:pt x="65" y="585"/>
                  </a:lnTo>
                  <a:lnTo>
                    <a:pt x="12" y="571"/>
                  </a:lnTo>
                  <a:lnTo>
                    <a:pt x="0" y="505"/>
                  </a:lnTo>
                  <a:lnTo>
                    <a:pt x="0" y="455"/>
                  </a:lnTo>
                  <a:lnTo>
                    <a:pt x="23" y="427"/>
                  </a:lnTo>
                  <a:lnTo>
                    <a:pt x="37" y="389"/>
                  </a:lnTo>
                  <a:lnTo>
                    <a:pt x="65" y="363"/>
                  </a:lnTo>
                  <a:lnTo>
                    <a:pt x="75" y="325"/>
                  </a:lnTo>
                  <a:lnTo>
                    <a:pt x="103" y="311"/>
                  </a:lnTo>
                  <a:lnTo>
                    <a:pt x="117" y="275"/>
                  </a:lnTo>
                  <a:lnTo>
                    <a:pt x="141" y="275"/>
                  </a:lnTo>
                  <a:lnTo>
                    <a:pt x="183" y="233"/>
                  </a:lnTo>
                  <a:lnTo>
                    <a:pt x="259" y="245"/>
                  </a:lnTo>
                  <a:lnTo>
                    <a:pt x="272" y="297"/>
                  </a:lnTo>
                  <a:lnTo>
                    <a:pt x="366" y="285"/>
                  </a:lnTo>
                  <a:lnTo>
                    <a:pt x="470" y="297"/>
                  </a:lnTo>
                  <a:lnTo>
                    <a:pt x="550" y="311"/>
                  </a:lnTo>
                  <a:lnTo>
                    <a:pt x="734" y="389"/>
                  </a:lnTo>
                  <a:lnTo>
                    <a:pt x="811" y="403"/>
                  </a:lnTo>
                  <a:lnTo>
                    <a:pt x="889" y="441"/>
                  </a:lnTo>
                  <a:lnTo>
                    <a:pt x="941" y="505"/>
                  </a:lnTo>
                  <a:lnTo>
                    <a:pt x="983" y="585"/>
                  </a:lnTo>
                  <a:lnTo>
                    <a:pt x="957" y="660"/>
                  </a:lnTo>
                  <a:lnTo>
                    <a:pt x="889" y="738"/>
                  </a:lnTo>
                  <a:lnTo>
                    <a:pt x="811" y="774"/>
                  </a:lnTo>
                  <a:lnTo>
                    <a:pt x="734" y="774"/>
                  </a:lnTo>
                  <a:lnTo>
                    <a:pt x="574" y="790"/>
                  </a:lnTo>
                  <a:lnTo>
                    <a:pt x="498" y="764"/>
                  </a:lnTo>
                  <a:lnTo>
                    <a:pt x="404" y="751"/>
                  </a:lnTo>
                  <a:lnTo>
                    <a:pt x="313" y="712"/>
                  </a:lnTo>
                  <a:lnTo>
                    <a:pt x="381" y="790"/>
                  </a:lnTo>
                  <a:lnTo>
                    <a:pt x="456" y="816"/>
                  </a:lnTo>
                  <a:lnTo>
                    <a:pt x="550" y="878"/>
                  </a:lnTo>
                  <a:lnTo>
                    <a:pt x="626" y="1123"/>
                  </a:lnTo>
                  <a:lnTo>
                    <a:pt x="720" y="1137"/>
                  </a:lnTo>
                  <a:lnTo>
                    <a:pt x="825" y="1187"/>
                  </a:lnTo>
                  <a:lnTo>
                    <a:pt x="917" y="1163"/>
                  </a:lnTo>
                  <a:lnTo>
                    <a:pt x="889" y="1071"/>
                  </a:lnTo>
                  <a:lnTo>
                    <a:pt x="837" y="1084"/>
                  </a:lnTo>
                  <a:lnTo>
                    <a:pt x="746" y="1034"/>
                  </a:lnTo>
                  <a:lnTo>
                    <a:pt x="759" y="970"/>
                  </a:lnTo>
                  <a:lnTo>
                    <a:pt x="837" y="956"/>
                  </a:lnTo>
                  <a:lnTo>
                    <a:pt x="917" y="982"/>
                  </a:lnTo>
                  <a:lnTo>
                    <a:pt x="995" y="996"/>
                  </a:lnTo>
                  <a:lnTo>
                    <a:pt x="1089" y="970"/>
                  </a:lnTo>
                  <a:lnTo>
                    <a:pt x="941" y="840"/>
                  </a:lnTo>
                  <a:lnTo>
                    <a:pt x="983" y="764"/>
                  </a:lnTo>
                  <a:lnTo>
                    <a:pt x="1049" y="686"/>
                  </a:lnTo>
                  <a:lnTo>
                    <a:pt x="1060" y="621"/>
                  </a:lnTo>
                  <a:lnTo>
                    <a:pt x="1140" y="594"/>
                  </a:lnTo>
                  <a:lnTo>
                    <a:pt x="1206" y="608"/>
                  </a:lnTo>
                  <a:lnTo>
                    <a:pt x="1220" y="529"/>
                  </a:lnTo>
                  <a:lnTo>
                    <a:pt x="1176" y="455"/>
                  </a:lnTo>
                  <a:lnTo>
                    <a:pt x="1126" y="441"/>
                  </a:lnTo>
                  <a:lnTo>
                    <a:pt x="1115" y="349"/>
                  </a:lnTo>
                  <a:lnTo>
                    <a:pt x="1074" y="245"/>
                  </a:lnTo>
                  <a:lnTo>
                    <a:pt x="983" y="209"/>
                  </a:lnTo>
                  <a:lnTo>
                    <a:pt x="1074" y="196"/>
                  </a:lnTo>
                  <a:lnTo>
                    <a:pt x="1140" y="167"/>
                  </a:lnTo>
                  <a:lnTo>
                    <a:pt x="1206" y="196"/>
                  </a:lnTo>
                  <a:lnTo>
                    <a:pt x="1258" y="245"/>
                  </a:lnTo>
                  <a:lnTo>
                    <a:pt x="1192" y="297"/>
                  </a:lnTo>
                  <a:lnTo>
                    <a:pt x="1192" y="375"/>
                  </a:lnTo>
                  <a:lnTo>
                    <a:pt x="1258" y="375"/>
                  </a:lnTo>
                  <a:lnTo>
                    <a:pt x="1322" y="427"/>
                  </a:lnTo>
                  <a:lnTo>
                    <a:pt x="1390" y="389"/>
                  </a:lnTo>
                  <a:lnTo>
                    <a:pt x="1428" y="325"/>
                  </a:lnTo>
                  <a:lnTo>
                    <a:pt x="1376" y="222"/>
                  </a:lnTo>
                  <a:lnTo>
                    <a:pt x="1416" y="167"/>
                  </a:lnTo>
                  <a:lnTo>
                    <a:pt x="1470" y="92"/>
                  </a:lnTo>
                  <a:lnTo>
                    <a:pt x="1493" y="30"/>
                  </a:lnTo>
                  <a:lnTo>
                    <a:pt x="1507" y="0"/>
                  </a:lnTo>
                  <a:lnTo>
                    <a:pt x="212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0" name="Freeform 410"/>
          <p:cNvSpPr>
            <a:spLocks/>
          </p:cNvSpPr>
          <p:nvPr/>
        </p:nvSpPr>
        <p:spPr bwMode="auto">
          <a:xfrm>
            <a:off x="7022976" y="3075288"/>
            <a:ext cx="501650" cy="379412"/>
          </a:xfrm>
          <a:custGeom>
            <a:avLst/>
            <a:gdLst>
              <a:gd name="T0" fmla="*/ 2147483647 w 631"/>
              <a:gd name="T1" fmla="*/ 2147483647 h 477"/>
              <a:gd name="T2" fmla="*/ 2147483647 w 631"/>
              <a:gd name="T3" fmla="*/ 2147483647 h 477"/>
              <a:gd name="T4" fmla="*/ 0 w 631"/>
              <a:gd name="T5" fmla="*/ 2147483647 h 477"/>
              <a:gd name="T6" fmla="*/ 2147483647 w 631"/>
              <a:gd name="T7" fmla="*/ 2147483647 h 477"/>
              <a:gd name="T8" fmla="*/ 2147483647 w 631"/>
              <a:gd name="T9" fmla="*/ 2147483647 h 477"/>
              <a:gd name="T10" fmla="*/ 2147483647 w 631"/>
              <a:gd name="T11" fmla="*/ 2147483647 h 477"/>
              <a:gd name="T12" fmla="*/ 2147483647 w 631"/>
              <a:gd name="T13" fmla="*/ 2147483647 h 477"/>
              <a:gd name="T14" fmla="*/ 2147483647 w 631"/>
              <a:gd name="T15" fmla="*/ 2147483647 h 477"/>
              <a:gd name="T16" fmla="*/ 2147483647 w 631"/>
              <a:gd name="T17" fmla="*/ 2147483647 h 477"/>
              <a:gd name="T18" fmla="*/ 2147483647 w 631"/>
              <a:gd name="T19" fmla="*/ 2147483647 h 477"/>
              <a:gd name="T20" fmla="*/ 2147483647 w 631"/>
              <a:gd name="T21" fmla="*/ 2147483647 h 477"/>
              <a:gd name="T22" fmla="*/ 2147483647 w 631"/>
              <a:gd name="T23" fmla="*/ 2147483647 h 477"/>
              <a:gd name="T24" fmla="*/ 2147483647 w 631"/>
              <a:gd name="T25" fmla="*/ 2147483647 h 477"/>
              <a:gd name="T26" fmla="*/ 2147483647 w 631"/>
              <a:gd name="T27" fmla="*/ 2147483647 h 477"/>
              <a:gd name="T28" fmla="*/ 2147483647 w 631"/>
              <a:gd name="T29" fmla="*/ 2147483647 h 477"/>
              <a:gd name="T30" fmla="*/ 2147483647 w 631"/>
              <a:gd name="T31" fmla="*/ 2147483647 h 477"/>
              <a:gd name="T32" fmla="*/ 2147483647 w 631"/>
              <a:gd name="T33" fmla="*/ 2147483647 h 477"/>
              <a:gd name="T34" fmla="*/ 2147483647 w 631"/>
              <a:gd name="T35" fmla="*/ 2147483647 h 477"/>
              <a:gd name="T36" fmla="*/ 2147483647 w 631"/>
              <a:gd name="T37" fmla="*/ 2147483647 h 477"/>
              <a:gd name="T38" fmla="*/ 2147483647 w 631"/>
              <a:gd name="T39" fmla="*/ 2147483647 h 477"/>
              <a:gd name="T40" fmla="*/ 2147483647 w 631"/>
              <a:gd name="T41" fmla="*/ 2147483647 h 477"/>
              <a:gd name="T42" fmla="*/ 2147483647 w 631"/>
              <a:gd name="T43" fmla="*/ 2147483647 h 477"/>
              <a:gd name="T44" fmla="*/ 2147483647 w 631"/>
              <a:gd name="T45" fmla="*/ 2147483647 h 477"/>
              <a:gd name="T46" fmla="*/ 2147483647 w 631"/>
              <a:gd name="T47" fmla="*/ 2147483647 h 477"/>
              <a:gd name="T48" fmla="*/ 2147483647 w 631"/>
              <a:gd name="T49" fmla="*/ 2147483647 h 477"/>
              <a:gd name="T50" fmla="*/ 2147483647 w 631"/>
              <a:gd name="T51" fmla="*/ 2147483647 h 477"/>
              <a:gd name="T52" fmla="*/ 2147483647 w 631"/>
              <a:gd name="T53" fmla="*/ 2147483647 h 477"/>
              <a:gd name="T54" fmla="*/ 2147483647 w 631"/>
              <a:gd name="T55" fmla="*/ 2147483647 h 477"/>
              <a:gd name="T56" fmla="*/ 2147483647 w 631"/>
              <a:gd name="T57" fmla="*/ 2147483647 h 477"/>
              <a:gd name="T58" fmla="*/ 2147483647 w 631"/>
              <a:gd name="T59" fmla="*/ 2147483647 h 477"/>
              <a:gd name="T60" fmla="*/ 2147483647 w 631"/>
              <a:gd name="T61" fmla="*/ 2147483647 h 477"/>
              <a:gd name="T62" fmla="*/ 2147483647 w 631"/>
              <a:gd name="T63" fmla="*/ 2147483647 h 477"/>
              <a:gd name="T64" fmla="*/ 2147483647 w 631"/>
              <a:gd name="T65" fmla="*/ 2147483647 h 477"/>
              <a:gd name="T66" fmla="*/ 2147483647 w 631"/>
              <a:gd name="T67" fmla="*/ 2147483647 h 477"/>
              <a:gd name="T68" fmla="*/ 2147483647 w 631"/>
              <a:gd name="T69" fmla="*/ 2147483647 h 477"/>
              <a:gd name="T70" fmla="*/ 2147483647 w 631"/>
              <a:gd name="T71" fmla="*/ 2147483647 h 477"/>
              <a:gd name="T72" fmla="*/ 2147483647 w 631"/>
              <a:gd name="T73" fmla="*/ 2147483647 h 477"/>
              <a:gd name="T74" fmla="*/ 2147483647 w 631"/>
              <a:gd name="T75" fmla="*/ 2147483647 h 477"/>
              <a:gd name="T76" fmla="*/ 2147483647 w 631"/>
              <a:gd name="T77" fmla="*/ 2147483647 h 477"/>
              <a:gd name="T78" fmla="*/ 2147483647 w 631"/>
              <a:gd name="T79" fmla="*/ 2147483647 h 477"/>
              <a:gd name="T80" fmla="*/ 2147483647 w 631"/>
              <a:gd name="T81" fmla="*/ 2147483647 h 477"/>
              <a:gd name="T82" fmla="*/ 2147483647 w 631"/>
              <a:gd name="T83" fmla="*/ 2147483647 h 477"/>
              <a:gd name="T84" fmla="*/ 2147483647 w 631"/>
              <a:gd name="T85" fmla="*/ 0 h 477"/>
              <a:gd name="T86" fmla="*/ 2147483647 w 631"/>
              <a:gd name="T87" fmla="*/ 0 h 477"/>
              <a:gd name="T88" fmla="*/ 2147483647 w 631"/>
              <a:gd name="T89" fmla="*/ 2147483647 h 477"/>
              <a:gd name="T90" fmla="*/ 2147483647 w 631"/>
              <a:gd name="T91" fmla="*/ 2147483647 h 477"/>
              <a:gd name="T92" fmla="*/ 2147483647 w 631"/>
              <a:gd name="T93" fmla="*/ 2147483647 h 477"/>
              <a:gd name="T94" fmla="*/ 2147483647 w 631"/>
              <a:gd name="T95" fmla="*/ 2147483647 h 477"/>
              <a:gd name="T96" fmla="*/ 2147483647 w 631"/>
              <a:gd name="T97" fmla="*/ 2147483647 h 477"/>
              <a:gd name="T98" fmla="*/ 2147483647 w 631"/>
              <a:gd name="T99" fmla="*/ 2147483647 h 477"/>
              <a:gd name="T100" fmla="*/ 2147483647 w 631"/>
              <a:gd name="T101" fmla="*/ 2147483647 h 477"/>
              <a:gd name="T102" fmla="*/ 2147483647 w 631"/>
              <a:gd name="T103" fmla="*/ 2147483647 h 477"/>
              <a:gd name="T104" fmla="*/ 2147483647 w 631"/>
              <a:gd name="T105" fmla="*/ 2147483647 h 477"/>
              <a:gd name="T106" fmla="*/ 2147483647 w 631"/>
              <a:gd name="T107" fmla="*/ 2147483647 h 47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31"/>
              <a:gd name="T163" fmla="*/ 0 h 477"/>
              <a:gd name="T164" fmla="*/ 631 w 631"/>
              <a:gd name="T165" fmla="*/ 477 h 47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31" h="477">
                <a:moveTo>
                  <a:pt x="14" y="103"/>
                </a:moveTo>
                <a:lnTo>
                  <a:pt x="28" y="153"/>
                </a:lnTo>
                <a:lnTo>
                  <a:pt x="0" y="219"/>
                </a:lnTo>
                <a:lnTo>
                  <a:pt x="66" y="219"/>
                </a:lnTo>
                <a:lnTo>
                  <a:pt x="80" y="233"/>
                </a:lnTo>
                <a:lnTo>
                  <a:pt x="118" y="245"/>
                </a:lnTo>
                <a:lnTo>
                  <a:pt x="146" y="245"/>
                </a:lnTo>
                <a:lnTo>
                  <a:pt x="182" y="245"/>
                </a:lnTo>
                <a:lnTo>
                  <a:pt x="198" y="245"/>
                </a:lnTo>
                <a:lnTo>
                  <a:pt x="221" y="297"/>
                </a:lnTo>
                <a:lnTo>
                  <a:pt x="210" y="320"/>
                </a:lnTo>
                <a:lnTo>
                  <a:pt x="210" y="347"/>
                </a:lnTo>
                <a:lnTo>
                  <a:pt x="221" y="363"/>
                </a:lnTo>
                <a:lnTo>
                  <a:pt x="250" y="375"/>
                </a:lnTo>
                <a:lnTo>
                  <a:pt x="301" y="425"/>
                </a:lnTo>
                <a:lnTo>
                  <a:pt x="315" y="464"/>
                </a:lnTo>
                <a:lnTo>
                  <a:pt x="353" y="477"/>
                </a:lnTo>
                <a:lnTo>
                  <a:pt x="382" y="464"/>
                </a:lnTo>
                <a:lnTo>
                  <a:pt x="405" y="464"/>
                </a:lnTo>
                <a:lnTo>
                  <a:pt x="433" y="436"/>
                </a:lnTo>
                <a:lnTo>
                  <a:pt x="447" y="450"/>
                </a:lnTo>
                <a:lnTo>
                  <a:pt x="471" y="436"/>
                </a:lnTo>
                <a:lnTo>
                  <a:pt x="461" y="411"/>
                </a:lnTo>
                <a:lnTo>
                  <a:pt x="485" y="411"/>
                </a:lnTo>
                <a:lnTo>
                  <a:pt x="513" y="385"/>
                </a:lnTo>
                <a:lnTo>
                  <a:pt x="551" y="399"/>
                </a:lnTo>
                <a:lnTo>
                  <a:pt x="563" y="399"/>
                </a:lnTo>
                <a:lnTo>
                  <a:pt x="537" y="363"/>
                </a:lnTo>
                <a:lnTo>
                  <a:pt x="551" y="311"/>
                </a:lnTo>
                <a:lnTo>
                  <a:pt x="551" y="245"/>
                </a:lnTo>
                <a:lnTo>
                  <a:pt x="579" y="233"/>
                </a:lnTo>
                <a:lnTo>
                  <a:pt x="589" y="203"/>
                </a:lnTo>
                <a:lnTo>
                  <a:pt x="617" y="203"/>
                </a:lnTo>
                <a:lnTo>
                  <a:pt x="631" y="167"/>
                </a:lnTo>
                <a:lnTo>
                  <a:pt x="602" y="167"/>
                </a:lnTo>
                <a:lnTo>
                  <a:pt x="589" y="141"/>
                </a:lnTo>
                <a:lnTo>
                  <a:pt x="602" y="129"/>
                </a:lnTo>
                <a:lnTo>
                  <a:pt x="617" y="115"/>
                </a:lnTo>
                <a:lnTo>
                  <a:pt x="579" y="103"/>
                </a:lnTo>
                <a:lnTo>
                  <a:pt x="537" y="65"/>
                </a:lnTo>
                <a:lnTo>
                  <a:pt x="485" y="37"/>
                </a:lnTo>
                <a:lnTo>
                  <a:pt x="433" y="37"/>
                </a:lnTo>
                <a:lnTo>
                  <a:pt x="405" y="0"/>
                </a:lnTo>
                <a:lnTo>
                  <a:pt x="395" y="0"/>
                </a:lnTo>
                <a:lnTo>
                  <a:pt x="367" y="23"/>
                </a:lnTo>
                <a:lnTo>
                  <a:pt x="342" y="37"/>
                </a:lnTo>
                <a:lnTo>
                  <a:pt x="276" y="23"/>
                </a:lnTo>
                <a:lnTo>
                  <a:pt x="210" y="23"/>
                </a:lnTo>
                <a:lnTo>
                  <a:pt x="182" y="37"/>
                </a:lnTo>
                <a:lnTo>
                  <a:pt x="169" y="23"/>
                </a:lnTo>
                <a:lnTo>
                  <a:pt x="118" y="37"/>
                </a:lnTo>
                <a:lnTo>
                  <a:pt x="52" y="75"/>
                </a:lnTo>
                <a:lnTo>
                  <a:pt x="28" y="103"/>
                </a:lnTo>
                <a:lnTo>
                  <a:pt x="14" y="103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41" name="Group 411"/>
          <p:cNvGrpSpPr>
            <a:grpSpLocks/>
          </p:cNvGrpSpPr>
          <p:nvPr/>
        </p:nvGrpSpPr>
        <p:grpSpPr bwMode="auto">
          <a:xfrm>
            <a:off x="7022976" y="3075288"/>
            <a:ext cx="501650" cy="379412"/>
            <a:chOff x="3562" y="2087"/>
            <a:chExt cx="316" cy="239"/>
          </a:xfrm>
        </p:grpSpPr>
        <p:sp>
          <p:nvSpPr>
            <p:cNvPr id="42" name="Freeform 412"/>
            <p:cNvSpPr>
              <a:spLocks/>
            </p:cNvSpPr>
            <p:nvPr/>
          </p:nvSpPr>
          <p:spPr bwMode="auto">
            <a:xfrm>
              <a:off x="3562" y="2087"/>
              <a:ext cx="316" cy="239"/>
            </a:xfrm>
            <a:custGeom>
              <a:avLst/>
              <a:gdLst>
                <a:gd name="T0" fmla="*/ 1 w 631"/>
                <a:gd name="T1" fmla="*/ 1 h 477"/>
                <a:gd name="T2" fmla="*/ 1 w 631"/>
                <a:gd name="T3" fmla="*/ 1 h 477"/>
                <a:gd name="T4" fmla="*/ 0 w 631"/>
                <a:gd name="T5" fmla="*/ 1 h 477"/>
                <a:gd name="T6" fmla="*/ 1 w 631"/>
                <a:gd name="T7" fmla="*/ 1 h 477"/>
                <a:gd name="T8" fmla="*/ 1 w 631"/>
                <a:gd name="T9" fmla="*/ 1 h 477"/>
                <a:gd name="T10" fmla="*/ 1 w 631"/>
                <a:gd name="T11" fmla="*/ 1 h 477"/>
                <a:gd name="T12" fmla="*/ 1 w 631"/>
                <a:gd name="T13" fmla="*/ 1 h 477"/>
                <a:gd name="T14" fmla="*/ 1 w 631"/>
                <a:gd name="T15" fmla="*/ 1 h 477"/>
                <a:gd name="T16" fmla="*/ 1 w 631"/>
                <a:gd name="T17" fmla="*/ 1 h 477"/>
                <a:gd name="T18" fmla="*/ 1 w 631"/>
                <a:gd name="T19" fmla="*/ 1 h 477"/>
                <a:gd name="T20" fmla="*/ 1 w 631"/>
                <a:gd name="T21" fmla="*/ 1 h 477"/>
                <a:gd name="T22" fmla="*/ 1 w 631"/>
                <a:gd name="T23" fmla="*/ 1 h 477"/>
                <a:gd name="T24" fmla="*/ 1 w 631"/>
                <a:gd name="T25" fmla="*/ 1 h 477"/>
                <a:gd name="T26" fmla="*/ 1 w 631"/>
                <a:gd name="T27" fmla="*/ 1 h 477"/>
                <a:gd name="T28" fmla="*/ 1 w 631"/>
                <a:gd name="T29" fmla="*/ 1 h 477"/>
                <a:gd name="T30" fmla="*/ 1 w 631"/>
                <a:gd name="T31" fmla="*/ 1 h 477"/>
                <a:gd name="T32" fmla="*/ 1 w 631"/>
                <a:gd name="T33" fmla="*/ 1 h 477"/>
                <a:gd name="T34" fmla="*/ 1 w 631"/>
                <a:gd name="T35" fmla="*/ 1 h 477"/>
                <a:gd name="T36" fmla="*/ 1 w 631"/>
                <a:gd name="T37" fmla="*/ 1 h 477"/>
                <a:gd name="T38" fmla="*/ 1 w 631"/>
                <a:gd name="T39" fmla="*/ 1 h 477"/>
                <a:gd name="T40" fmla="*/ 1 w 631"/>
                <a:gd name="T41" fmla="*/ 1 h 477"/>
                <a:gd name="T42" fmla="*/ 1 w 631"/>
                <a:gd name="T43" fmla="*/ 1 h 477"/>
                <a:gd name="T44" fmla="*/ 1 w 631"/>
                <a:gd name="T45" fmla="*/ 1 h 477"/>
                <a:gd name="T46" fmla="*/ 1 w 631"/>
                <a:gd name="T47" fmla="*/ 1 h 477"/>
                <a:gd name="T48" fmla="*/ 1 w 631"/>
                <a:gd name="T49" fmla="*/ 1 h 477"/>
                <a:gd name="T50" fmla="*/ 1 w 631"/>
                <a:gd name="T51" fmla="*/ 1 h 477"/>
                <a:gd name="T52" fmla="*/ 1 w 631"/>
                <a:gd name="T53" fmla="*/ 1 h 477"/>
                <a:gd name="T54" fmla="*/ 1 w 631"/>
                <a:gd name="T55" fmla="*/ 1 h 477"/>
                <a:gd name="T56" fmla="*/ 1 w 631"/>
                <a:gd name="T57" fmla="*/ 1 h 477"/>
                <a:gd name="T58" fmla="*/ 1 w 631"/>
                <a:gd name="T59" fmla="*/ 1 h 477"/>
                <a:gd name="T60" fmla="*/ 1 w 631"/>
                <a:gd name="T61" fmla="*/ 1 h 477"/>
                <a:gd name="T62" fmla="*/ 1 w 631"/>
                <a:gd name="T63" fmla="*/ 1 h 477"/>
                <a:gd name="T64" fmla="*/ 1 w 631"/>
                <a:gd name="T65" fmla="*/ 1 h 477"/>
                <a:gd name="T66" fmla="*/ 1 w 631"/>
                <a:gd name="T67" fmla="*/ 1 h 477"/>
                <a:gd name="T68" fmla="*/ 1 w 631"/>
                <a:gd name="T69" fmla="*/ 1 h 477"/>
                <a:gd name="T70" fmla="*/ 1 w 631"/>
                <a:gd name="T71" fmla="*/ 1 h 477"/>
                <a:gd name="T72" fmla="*/ 1 w 631"/>
                <a:gd name="T73" fmla="*/ 1 h 477"/>
                <a:gd name="T74" fmla="*/ 1 w 631"/>
                <a:gd name="T75" fmla="*/ 1 h 477"/>
                <a:gd name="T76" fmla="*/ 1 w 631"/>
                <a:gd name="T77" fmla="*/ 1 h 477"/>
                <a:gd name="T78" fmla="*/ 1 w 631"/>
                <a:gd name="T79" fmla="*/ 1 h 477"/>
                <a:gd name="T80" fmla="*/ 1 w 631"/>
                <a:gd name="T81" fmla="*/ 1 h 477"/>
                <a:gd name="T82" fmla="*/ 1 w 631"/>
                <a:gd name="T83" fmla="*/ 1 h 477"/>
                <a:gd name="T84" fmla="*/ 1 w 631"/>
                <a:gd name="T85" fmla="*/ 0 h 477"/>
                <a:gd name="T86" fmla="*/ 1 w 631"/>
                <a:gd name="T87" fmla="*/ 0 h 477"/>
                <a:gd name="T88" fmla="*/ 1 w 631"/>
                <a:gd name="T89" fmla="*/ 1 h 477"/>
                <a:gd name="T90" fmla="*/ 1 w 631"/>
                <a:gd name="T91" fmla="*/ 1 h 477"/>
                <a:gd name="T92" fmla="*/ 1 w 631"/>
                <a:gd name="T93" fmla="*/ 1 h 477"/>
                <a:gd name="T94" fmla="*/ 1 w 631"/>
                <a:gd name="T95" fmla="*/ 1 h 477"/>
                <a:gd name="T96" fmla="*/ 1 w 631"/>
                <a:gd name="T97" fmla="*/ 1 h 477"/>
                <a:gd name="T98" fmla="*/ 1 w 631"/>
                <a:gd name="T99" fmla="*/ 1 h 477"/>
                <a:gd name="T100" fmla="*/ 1 w 631"/>
                <a:gd name="T101" fmla="*/ 1 h 477"/>
                <a:gd name="T102" fmla="*/ 1 w 631"/>
                <a:gd name="T103" fmla="*/ 1 h 477"/>
                <a:gd name="T104" fmla="*/ 1 w 631"/>
                <a:gd name="T105" fmla="*/ 1 h 477"/>
                <a:gd name="T106" fmla="*/ 1 w 631"/>
                <a:gd name="T107" fmla="*/ 1 h 47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1"/>
                <a:gd name="T163" fmla="*/ 0 h 477"/>
                <a:gd name="T164" fmla="*/ 631 w 631"/>
                <a:gd name="T165" fmla="*/ 477 h 47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1" h="477">
                  <a:moveTo>
                    <a:pt x="14" y="103"/>
                  </a:moveTo>
                  <a:lnTo>
                    <a:pt x="28" y="153"/>
                  </a:lnTo>
                  <a:lnTo>
                    <a:pt x="0" y="219"/>
                  </a:lnTo>
                  <a:lnTo>
                    <a:pt x="66" y="219"/>
                  </a:lnTo>
                  <a:lnTo>
                    <a:pt x="80" y="233"/>
                  </a:lnTo>
                  <a:lnTo>
                    <a:pt x="118" y="245"/>
                  </a:lnTo>
                  <a:lnTo>
                    <a:pt x="146" y="245"/>
                  </a:lnTo>
                  <a:lnTo>
                    <a:pt x="182" y="245"/>
                  </a:lnTo>
                  <a:lnTo>
                    <a:pt x="198" y="245"/>
                  </a:lnTo>
                  <a:lnTo>
                    <a:pt x="221" y="297"/>
                  </a:lnTo>
                  <a:lnTo>
                    <a:pt x="210" y="320"/>
                  </a:lnTo>
                  <a:lnTo>
                    <a:pt x="210" y="347"/>
                  </a:lnTo>
                  <a:lnTo>
                    <a:pt x="221" y="363"/>
                  </a:lnTo>
                  <a:lnTo>
                    <a:pt x="250" y="375"/>
                  </a:lnTo>
                  <a:lnTo>
                    <a:pt x="301" y="425"/>
                  </a:lnTo>
                  <a:lnTo>
                    <a:pt x="315" y="464"/>
                  </a:lnTo>
                  <a:lnTo>
                    <a:pt x="353" y="477"/>
                  </a:lnTo>
                  <a:lnTo>
                    <a:pt x="382" y="464"/>
                  </a:lnTo>
                  <a:lnTo>
                    <a:pt x="405" y="464"/>
                  </a:lnTo>
                  <a:lnTo>
                    <a:pt x="433" y="436"/>
                  </a:lnTo>
                  <a:lnTo>
                    <a:pt x="447" y="450"/>
                  </a:lnTo>
                  <a:lnTo>
                    <a:pt x="471" y="436"/>
                  </a:lnTo>
                  <a:lnTo>
                    <a:pt x="461" y="411"/>
                  </a:lnTo>
                  <a:lnTo>
                    <a:pt x="485" y="411"/>
                  </a:lnTo>
                  <a:lnTo>
                    <a:pt x="513" y="385"/>
                  </a:lnTo>
                  <a:lnTo>
                    <a:pt x="551" y="399"/>
                  </a:lnTo>
                  <a:lnTo>
                    <a:pt x="563" y="399"/>
                  </a:lnTo>
                  <a:lnTo>
                    <a:pt x="537" y="363"/>
                  </a:lnTo>
                  <a:lnTo>
                    <a:pt x="551" y="311"/>
                  </a:lnTo>
                  <a:lnTo>
                    <a:pt x="551" y="245"/>
                  </a:lnTo>
                  <a:lnTo>
                    <a:pt x="579" y="233"/>
                  </a:lnTo>
                  <a:lnTo>
                    <a:pt x="589" y="203"/>
                  </a:lnTo>
                  <a:lnTo>
                    <a:pt x="617" y="203"/>
                  </a:lnTo>
                  <a:lnTo>
                    <a:pt x="631" y="167"/>
                  </a:lnTo>
                  <a:lnTo>
                    <a:pt x="602" y="167"/>
                  </a:lnTo>
                  <a:lnTo>
                    <a:pt x="589" y="141"/>
                  </a:lnTo>
                  <a:lnTo>
                    <a:pt x="602" y="129"/>
                  </a:lnTo>
                  <a:lnTo>
                    <a:pt x="617" y="115"/>
                  </a:lnTo>
                  <a:lnTo>
                    <a:pt x="579" y="103"/>
                  </a:lnTo>
                  <a:lnTo>
                    <a:pt x="537" y="65"/>
                  </a:lnTo>
                  <a:lnTo>
                    <a:pt x="485" y="37"/>
                  </a:lnTo>
                  <a:lnTo>
                    <a:pt x="433" y="37"/>
                  </a:lnTo>
                  <a:lnTo>
                    <a:pt x="405" y="0"/>
                  </a:lnTo>
                  <a:lnTo>
                    <a:pt x="395" y="0"/>
                  </a:lnTo>
                  <a:lnTo>
                    <a:pt x="367" y="23"/>
                  </a:lnTo>
                  <a:lnTo>
                    <a:pt x="342" y="37"/>
                  </a:lnTo>
                  <a:lnTo>
                    <a:pt x="276" y="23"/>
                  </a:lnTo>
                  <a:lnTo>
                    <a:pt x="210" y="23"/>
                  </a:lnTo>
                  <a:lnTo>
                    <a:pt x="182" y="37"/>
                  </a:lnTo>
                  <a:lnTo>
                    <a:pt x="169" y="23"/>
                  </a:lnTo>
                  <a:lnTo>
                    <a:pt x="118" y="37"/>
                  </a:lnTo>
                  <a:lnTo>
                    <a:pt x="52" y="75"/>
                  </a:lnTo>
                  <a:lnTo>
                    <a:pt x="28" y="103"/>
                  </a:lnTo>
                  <a:lnTo>
                    <a:pt x="14" y="10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Freeform 413"/>
            <p:cNvSpPr>
              <a:spLocks/>
            </p:cNvSpPr>
            <p:nvPr/>
          </p:nvSpPr>
          <p:spPr bwMode="auto">
            <a:xfrm>
              <a:off x="3562" y="2087"/>
              <a:ext cx="316" cy="239"/>
            </a:xfrm>
            <a:custGeom>
              <a:avLst/>
              <a:gdLst>
                <a:gd name="T0" fmla="*/ 1 w 631"/>
                <a:gd name="T1" fmla="*/ 1 h 477"/>
                <a:gd name="T2" fmla="*/ 1 w 631"/>
                <a:gd name="T3" fmla="*/ 1 h 477"/>
                <a:gd name="T4" fmla="*/ 0 w 631"/>
                <a:gd name="T5" fmla="*/ 1 h 477"/>
                <a:gd name="T6" fmla="*/ 1 w 631"/>
                <a:gd name="T7" fmla="*/ 1 h 477"/>
                <a:gd name="T8" fmla="*/ 1 w 631"/>
                <a:gd name="T9" fmla="*/ 1 h 477"/>
                <a:gd name="T10" fmla="*/ 1 w 631"/>
                <a:gd name="T11" fmla="*/ 1 h 477"/>
                <a:gd name="T12" fmla="*/ 1 w 631"/>
                <a:gd name="T13" fmla="*/ 1 h 477"/>
                <a:gd name="T14" fmla="*/ 1 w 631"/>
                <a:gd name="T15" fmla="*/ 1 h 477"/>
                <a:gd name="T16" fmla="*/ 1 w 631"/>
                <a:gd name="T17" fmla="*/ 1 h 477"/>
                <a:gd name="T18" fmla="*/ 1 w 631"/>
                <a:gd name="T19" fmla="*/ 1 h 477"/>
                <a:gd name="T20" fmla="*/ 1 w 631"/>
                <a:gd name="T21" fmla="*/ 1 h 477"/>
                <a:gd name="T22" fmla="*/ 1 w 631"/>
                <a:gd name="T23" fmla="*/ 1 h 477"/>
                <a:gd name="T24" fmla="*/ 1 w 631"/>
                <a:gd name="T25" fmla="*/ 1 h 477"/>
                <a:gd name="T26" fmla="*/ 1 w 631"/>
                <a:gd name="T27" fmla="*/ 1 h 477"/>
                <a:gd name="T28" fmla="*/ 1 w 631"/>
                <a:gd name="T29" fmla="*/ 1 h 477"/>
                <a:gd name="T30" fmla="*/ 1 w 631"/>
                <a:gd name="T31" fmla="*/ 1 h 477"/>
                <a:gd name="T32" fmla="*/ 1 w 631"/>
                <a:gd name="T33" fmla="*/ 1 h 477"/>
                <a:gd name="T34" fmla="*/ 1 w 631"/>
                <a:gd name="T35" fmla="*/ 1 h 477"/>
                <a:gd name="T36" fmla="*/ 1 w 631"/>
                <a:gd name="T37" fmla="*/ 1 h 477"/>
                <a:gd name="T38" fmla="*/ 1 w 631"/>
                <a:gd name="T39" fmla="*/ 1 h 477"/>
                <a:gd name="T40" fmla="*/ 1 w 631"/>
                <a:gd name="T41" fmla="*/ 1 h 477"/>
                <a:gd name="T42" fmla="*/ 1 w 631"/>
                <a:gd name="T43" fmla="*/ 1 h 477"/>
                <a:gd name="T44" fmla="*/ 1 w 631"/>
                <a:gd name="T45" fmla="*/ 1 h 477"/>
                <a:gd name="T46" fmla="*/ 1 w 631"/>
                <a:gd name="T47" fmla="*/ 1 h 477"/>
                <a:gd name="T48" fmla="*/ 1 w 631"/>
                <a:gd name="T49" fmla="*/ 1 h 477"/>
                <a:gd name="T50" fmla="*/ 1 w 631"/>
                <a:gd name="T51" fmla="*/ 1 h 477"/>
                <a:gd name="T52" fmla="*/ 1 w 631"/>
                <a:gd name="T53" fmla="*/ 1 h 477"/>
                <a:gd name="T54" fmla="*/ 1 w 631"/>
                <a:gd name="T55" fmla="*/ 1 h 477"/>
                <a:gd name="T56" fmla="*/ 1 w 631"/>
                <a:gd name="T57" fmla="*/ 1 h 477"/>
                <a:gd name="T58" fmla="*/ 1 w 631"/>
                <a:gd name="T59" fmla="*/ 1 h 477"/>
                <a:gd name="T60" fmla="*/ 1 w 631"/>
                <a:gd name="T61" fmla="*/ 1 h 477"/>
                <a:gd name="T62" fmla="*/ 1 w 631"/>
                <a:gd name="T63" fmla="*/ 1 h 477"/>
                <a:gd name="T64" fmla="*/ 1 w 631"/>
                <a:gd name="T65" fmla="*/ 1 h 477"/>
                <a:gd name="T66" fmla="*/ 1 w 631"/>
                <a:gd name="T67" fmla="*/ 1 h 477"/>
                <a:gd name="T68" fmla="*/ 1 w 631"/>
                <a:gd name="T69" fmla="*/ 1 h 477"/>
                <a:gd name="T70" fmla="*/ 1 w 631"/>
                <a:gd name="T71" fmla="*/ 1 h 477"/>
                <a:gd name="T72" fmla="*/ 1 w 631"/>
                <a:gd name="T73" fmla="*/ 1 h 477"/>
                <a:gd name="T74" fmla="*/ 1 w 631"/>
                <a:gd name="T75" fmla="*/ 1 h 477"/>
                <a:gd name="T76" fmla="*/ 1 w 631"/>
                <a:gd name="T77" fmla="*/ 1 h 477"/>
                <a:gd name="T78" fmla="*/ 1 w 631"/>
                <a:gd name="T79" fmla="*/ 1 h 477"/>
                <a:gd name="T80" fmla="*/ 1 w 631"/>
                <a:gd name="T81" fmla="*/ 1 h 477"/>
                <a:gd name="T82" fmla="*/ 1 w 631"/>
                <a:gd name="T83" fmla="*/ 1 h 477"/>
                <a:gd name="T84" fmla="*/ 1 w 631"/>
                <a:gd name="T85" fmla="*/ 0 h 477"/>
                <a:gd name="T86" fmla="*/ 1 w 631"/>
                <a:gd name="T87" fmla="*/ 0 h 477"/>
                <a:gd name="T88" fmla="*/ 1 w 631"/>
                <a:gd name="T89" fmla="*/ 1 h 477"/>
                <a:gd name="T90" fmla="*/ 1 w 631"/>
                <a:gd name="T91" fmla="*/ 1 h 477"/>
                <a:gd name="T92" fmla="*/ 1 w 631"/>
                <a:gd name="T93" fmla="*/ 1 h 477"/>
                <a:gd name="T94" fmla="*/ 1 w 631"/>
                <a:gd name="T95" fmla="*/ 1 h 477"/>
                <a:gd name="T96" fmla="*/ 1 w 631"/>
                <a:gd name="T97" fmla="*/ 1 h 477"/>
                <a:gd name="T98" fmla="*/ 1 w 631"/>
                <a:gd name="T99" fmla="*/ 1 h 477"/>
                <a:gd name="T100" fmla="*/ 1 w 631"/>
                <a:gd name="T101" fmla="*/ 1 h 477"/>
                <a:gd name="T102" fmla="*/ 1 w 631"/>
                <a:gd name="T103" fmla="*/ 1 h 477"/>
                <a:gd name="T104" fmla="*/ 1 w 631"/>
                <a:gd name="T105" fmla="*/ 1 h 477"/>
                <a:gd name="T106" fmla="*/ 1 w 631"/>
                <a:gd name="T107" fmla="*/ 1 h 47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1"/>
                <a:gd name="T163" fmla="*/ 0 h 477"/>
                <a:gd name="T164" fmla="*/ 631 w 631"/>
                <a:gd name="T165" fmla="*/ 477 h 47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1" h="477">
                  <a:moveTo>
                    <a:pt x="14" y="103"/>
                  </a:moveTo>
                  <a:lnTo>
                    <a:pt x="28" y="153"/>
                  </a:lnTo>
                  <a:lnTo>
                    <a:pt x="0" y="219"/>
                  </a:lnTo>
                  <a:lnTo>
                    <a:pt x="66" y="219"/>
                  </a:lnTo>
                  <a:lnTo>
                    <a:pt x="80" y="233"/>
                  </a:lnTo>
                  <a:lnTo>
                    <a:pt x="118" y="245"/>
                  </a:lnTo>
                  <a:lnTo>
                    <a:pt x="146" y="245"/>
                  </a:lnTo>
                  <a:lnTo>
                    <a:pt x="182" y="245"/>
                  </a:lnTo>
                  <a:lnTo>
                    <a:pt x="198" y="245"/>
                  </a:lnTo>
                  <a:lnTo>
                    <a:pt x="221" y="297"/>
                  </a:lnTo>
                  <a:lnTo>
                    <a:pt x="210" y="320"/>
                  </a:lnTo>
                  <a:lnTo>
                    <a:pt x="210" y="347"/>
                  </a:lnTo>
                  <a:lnTo>
                    <a:pt x="221" y="363"/>
                  </a:lnTo>
                  <a:lnTo>
                    <a:pt x="250" y="375"/>
                  </a:lnTo>
                  <a:lnTo>
                    <a:pt x="301" y="425"/>
                  </a:lnTo>
                  <a:lnTo>
                    <a:pt x="315" y="464"/>
                  </a:lnTo>
                  <a:lnTo>
                    <a:pt x="353" y="477"/>
                  </a:lnTo>
                  <a:lnTo>
                    <a:pt x="382" y="464"/>
                  </a:lnTo>
                  <a:lnTo>
                    <a:pt x="405" y="464"/>
                  </a:lnTo>
                  <a:lnTo>
                    <a:pt x="433" y="436"/>
                  </a:lnTo>
                  <a:lnTo>
                    <a:pt x="447" y="450"/>
                  </a:lnTo>
                  <a:lnTo>
                    <a:pt x="471" y="436"/>
                  </a:lnTo>
                  <a:lnTo>
                    <a:pt x="461" y="411"/>
                  </a:lnTo>
                  <a:lnTo>
                    <a:pt x="485" y="411"/>
                  </a:lnTo>
                  <a:lnTo>
                    <a:pt x="513" y="385"/>
                  </a:lnTo>
                  <a:lnTo>
                    <a:pt x="551" y="399"/>
                  </a:lnTo>
                  <a:lnTo>
                    <a:pt x="563" y="399"/>
                  </a:lnTo>
                  <a:lnTo>
                    <a:pt x="537" y="363"/>
                  </a:lnTo>
                  <a:lnTo>
                    <a:pt x="551" y="311"/>
                  </a:lnTo>
                  <a:lnTo>
                    <a:pt x="551" y="245"/>
                  </a:lnTo>
                  <a:lnTo>
                    <a:pt x="579" y="233"/>
                  </a:lnTo>
                  <a:lnTo>
                    <a:pt x="589" y="203"/>
                  </a:lnTo>
                  <a:lnTo>
                    <a:pt x="617" y="203"/>
                  </a:lnTo>
                  <a:lnTo>
                    <a:pt x="631" y="167"/>
                  </a:lnTo>
                  <a:lnTo>
                    <a:pt x="602" y="167"/>
                  </a:lnTo>
                  <a:lnTo>
                    <a:pt x="589" y="141"/>
                  </a:lnTo>
                  <a:lnTo>
                    <a:pt x="602" y="129"/>
                  </a:lnTo>
                  <a:lnTo>
                    <a:pt x="617" y="115"/>
                  </a:lnTo>
                  <a:lnTo>
                    <a:pt x="579" y="103"/>
                  </a:lnTo>
                  <a:lnTo>
                    <a:pt x="537" y="65"/>
                  </a:lnTo>
                  <a:lnTo>
                    <a:pt x="485" y="37"/>
                  </a:lnTo>
                  <a:lnTo>
                    <a:pt x="433" y="37"/>
                  </a:lnTo>
                  <a:lnTo>
                    <a:pt x="405" y="0"/>
                  </a:lnTo>
                  <a:lnTo>
                    <a:pt x="395" y="0"/>
                  </a:lnTo>
                  <a:lnTo>
                    <a:pt x="367" y="23"/>
                  </a:lnTo>
                  <a:lnTo>
                    <a:pt x="342" y="37"/>
                  </a:lnTo>
                  <a:lnTo>
                    <a:pt x="276" y="23"/>
                  </a:lnTo>
                  <a:lnTo>
                    <a:pt x="210" y="23"/>
                  </a:lnTo>
                  <a:lnTo>
                    <a:pt x="182" y="37"/>
                  </a:lnTo>
                  <a:lnTo>
                    <a:pt x="169" y="23"/>
                  </a:lnTo>
                  <a:lnTo>
                    <a:pt x="118" y="37"/>
                  </a:lnTo>
                  <a:lnTo>
                    <a:pt x="52" y="75"/>
                  </a:lnTo>
                  <a:lnTo>
                    <a:pt x="28" y="103"/>
                  </a:lnTo>
                  <a:lnTo>
                    <a:pt x="14" y="10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4" name="Freeform 414"/>
          <p:cNvSpPr>
            <a:spLocks/>
          </p:cNvSpPr>
          <p:nvPr/>
        </p:nvSpPr>
        <p:spPr bwMode="auto">
          <a:xfrm>
            <a:off x="7273801" y="3064175"/>
            <a:ext cx="811212" cy="728663"/>
          </a:xfrm>
          <a:custGeom>
            <a:avLst/>
            <a:gdLst>
              <a:gd name="T0" fmla="*/ 2147483647 w 1022"/>
              <a:gd name="T1" fmla="*/ 2147483647 h 917"/>
              <a:gd name="T2" fmla="*/ 2147483647 w 1022"/>
              <a:gd name="T3" fmla="*/ 2147483647 h 917"/>
              <a:gd name="T4" fmla="*/ 2147483647 w 1022"/>
              <a:gd name="T5" fmla="*/ 2147483647 h 917"/>
              <a:gd name="T6" fmla="*/ 2147483647 w 1022"/>
              <a:gd name="T7" fmla="*/ 2147483647 h 917"/>
              <a:gd name="T8" fmla="*/ 2147483647 w 1022"/>
              <a:gd name="T9" fmla="*/ 2147483647 h 917"/>
              <a:gd name="T10" fmla="*/ 2147483647 w 1022"/>
              <a:gd name="T11" fmla="*/ 2147483647 h 917"/>
              <a:gd name="T12" fmla="*/ 2147483647 w 1022"/>
              <a:gd name="T13" fmla="*/ 2147483647 h 917"/>
              <a:gd name="T14" fmla="*/ 2147483647 w 1022"/>
              <a:gd name="T15" fmla="*/ 2147483647 h 917"/>
              <a:gd name="T16" fmla="*/ 2147483647 w 1022"/>
              <a:gd name="T17" fmla="*/ 2147483647 h 917"/>
              <a:gd name="T18" fmla="*/ 2147483647 w 1022"/>
              <a:gd name="T19" fmla="*/ 2147483647 h 917"/>
              <a:gd name="T20" fmla="*/ 2147483647 w 1022"/>
              <a:gd name="T21" fmla="*/ 2147483647 h 917"/>
              <a:gd name="T22" fmla="*/ 2147483647 w 1022"/>
              <a:gd name="T23" fmla="*/ 2147483647 h 917"/>
              <a:gd name="T24" fmla="*/ 2147483647 w 1022"/>
              <a:gd name="T25" fmla="*/ 2147483647 h 917"/>
              <a:gd name="T26" fmla="*/ 2147483647 w 1022"/>
              <a:gd name="T27" fmla="*/ 2147483647 h 917"/>
              <a:gd name="T28" fmla="*/ 2147483647 w 1022"/>
              <a:gd name="T29" fmla="*/ 2147483647 h 917"/>
              <a:gd name="T30" fmla="*/ 2147483647 w 1022"/>
              <a:gd name="T31" fmla="*/ 2147483647 h 917"/>
              <a:gd name="T32" fmla="*/ 2147483647 w 1022"/>
              <a:gd name="T33" fmla="*/ 2147483647 h 917"/>
              <a:gd name="T34" fmla="*/ 2147483647 w 1022"/>
              <a:gd name="T35" fmla="*/ 2147483647 h 917"/>
              <a:gd name="T36" fmla="*/ 2147483647 w 1022"/>
              <a:gd name="T37" fmla="*/ 2147483647 h 917"/>
              <a:gd name="T38" fmla="*/ 2147483647 w 1022"/>
              <a:gd name="T39" fmla="*/ 2147483647 h 917"/>
              <a:gd name="T40" fmla="*/ 2147483647 w 1022"/>
              <a:gd name="T41" fmla="*/ 2147483647 h 917"/>
              <a:gd name="T42" fmla="*/ 2147483647 w 1022"/>
              <a:gd name="T43" fmla="*/ 2147483647 h 917"/>
              <a:gd name="T44" fmla="*/ 2147483647 w 1022"/>
              <a:gd name="T45" fmla="*/ 2147483647 h 917"/>
              <a:gd name="T46" fmla="*/ 2147483647 w 1022"/>
              <a:gd name="T47" fmla="*/ 2147483647 h 917"/>
              <a:gd name="T48" fmla="*/ 2147483647 w 1022"/>
              <a:gd name="T49" fmla="*/ 2147483647 h 917"/>
              <a:gd name="T50" fmla="*/ 2147483647 w 1022"/>
              <a:gd name="T51" fmla="*/ 2147483647 h 917"/>
              <a:gd name="T52" fmla="*/ 2147483647 w 1022"/>
              <a:gd name="T53" fmla="*/ 2147483647 h 917"/>
              <a:gd name="T54" fmla="*/ 2147483647 w 1022"/>
              <a:gd name="T55" fmla="*/ 2147483647 h 917"/>
              <a:gd name="T56" fmla="*/ 2147483647 w 1022"/>
              <a:gd name="T57" fmla="*/ 2147483647 h 917"/>
              <a:gd name="T58" fmla="*/ 2147483647 w 1022"/>
              <a:gd name="T59" fmla="*/ 2147483647 h 917"/>
              <a:gd name="T60" fmla="*/ 2147483647 w 1022"/>
              <a:gd name="T61" fmla="*/ 2147483647 h 917"/>
              <a:gd name="T62" fmla="*/ 2147483647 w 1022"/>
              <a:gd name="T63" fmla="*/ 2147483647 h 917"/>
              <a:gd name="T64" fmla="*/ 2147483647 w 1022"/>
              <a:gd name="T65" fmla="*/ 2147483647 h 917"/>
              <a:gd name="T66" fmla="*/ 2147483647 w 1022"/>
              <a:gd name="T67" fmla="*/ 2147483647 h 917"/>
              <a:gd name="T68" fmla="*/ 2147483647 w 1022"/>
              <a:gd name="T69" fmla="*/ 2147483647 h 917"/>
              <a:gd name="T70" fmla="*/ 2147483647 w 1022"/>
              <a:gd name="T71" fmla="*/ 2147483647 h 917"/>
              <a:gd name="T72" fmla="*/ 0 w 1022"/>
              <a:gd name="T73" fmla="*/ 2147483647 h 917"/>
              <a:gd name="T74" fmla="*/ 2147483647 w 1022"/>
              <a:gd name="T75" fmla="*/ 2147483647 h 917"/>
              <a:gd name="T76" fmla="*/ 2147483647 w 1022"/>
              <a:gd name="T77" fmla="*/ 2147483647 h 917"/>
              <a:gd name="T78" fmla="*/ 2147483647 w 1022"/>
              <a:gd name="T79" fmla="*/ 2147483647 h 917"/>
              <a:gd name="T80" fmla="*/ 2147483647 w 1022"/>
              <a:gd name="T81" fmla="*/ 2147483647 h 917"/>
              <a:gd name="T82" fmla="*/ 2147483647 w 1022"/>
              <a:gd name="T83" fmla="*/ 2147483647 h 917"/>
              <a:gd name="T84" fmla="*/ 2147483647 w 1022"/>
              <a:gd name="T85" fmla="*/ 2147483647 h 917"/>
              <a:gd name="T86" fmla="*/ 2147483647 w 1022"/>
              <a:gd name="T87" fmla="*/ 2147483647 h 917"/>
              <a:gd name="T88" fmla="*/ 2147483647 w 1022"/>
              <a:gd name="T89" fmla="*/ 2147483647 h 917"/>
              <a:gd name="T90" fmla="*/ 2147483647 w 1022"/>
              <a:gd name="T91" fmla="*/ 2147483647 h 917"/>
              <a:gd name="T92" fmla="*/ 2147483647 w 1022"/>
              <a:gd name="T93" fmla="*/ 2147483647 h 917"/>
              <a:gd name="T94" fmla="*/ 2147483647 w 1022"/>
              <a:gd name="T95" fmla="*/ 2147483647 h 917"/>
              <a:gd name="T96" fmla="*/ 2147483647 w 1022"/>
              <a:gd name="T97" fmla="*/ 2147483647 h 917"/>
              <a:gd name="T98" fmla="*/ 2147483647 w 1022"/>
              <a:gd name="T99" fmla="*/ 2147483647 h 917"/>
              <a:gd name="T100" fmla="*/ 2147483647 w 1022"/>
              <a:gd name="T101" fmla="*/ 2147483647 h 917"/>
              <a:gd name="T102" fmla="*/ 2147483647 w 1022"/>
              <a:gd name="T103" fmla="*/ 2147483647 h 917"/>
              <a:gd name="T104" fmla="*/ 2147483647 w 1022"/>
              <a:gd name="T105" fmla="*/ 2147483647 h 917"/>
              <a:gd name="T106" fmla="*/ 2147483647 w 1022"/>
              <a:gd name="T107" fmla="*/ 2147483647 h 917"/>
              <a:gd name="T108" fmla="*/ 2147483647 w 1022"/>
              <a:gd name="T109" fmla="*/ 2147483647 h 917"/>
              <a:gd name="T110" fmla="*/ 2147483647 w 1022"/>
              <a:gd name="T111" fmla="*/ 2147483647 h 917"/>
              <a:gd name="T112" fmla="*/ 2147483647 w 1022"/>
              <a:gd name="T113" fmla="*/ 2147483647 h 917"/>
              <a:gd name="T114" fmla="*/ 2147483647 w 1022"/>
              <a:gd name="T115" fmla="*/ 2147483647 h 917"/>
              <a:gd name="T116" fmla="*/ 2147483647 w 1022"/>
              <a:gd name="T117" fmla="*/ 2147483647 h 91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22"/>
              <a:gd name="T178" fmla="*/ 0 h 917"/>
              <a:gd name="T179" fmla="*/ 1022 w 1022"/>
              <a:gd name="T180" fmla="*/ 917 h 91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22" h="917">
                <a:moveTo>
                  <a:pt x="984" y="643"/>
                </a:moveTo>
                <a:lnTo>
                  <a:pt x="956" y="579"/>
                </a:lnTo>
                <a:lnTo>
                  <a:pt x="946" y="568"/>
                </a:lnTo>
                <a:lnTo>
                  <a:pt x="932" y="568"/>
                </a:lnTo>
                <a:lnTo>
                  <a:pt x="932" y="542"/>
                </a:lnTo>
                <a:lnTo>
                  <a:pt x="920" y="542"/>
                </a:lnTo>
                <a:lnTo>
                  <a:pt x="920" y="529"/>
                </a:lnTo>
                <a:lnTo>
                  <a:pt x="904" y="504"/>
                </a:lnTo>
                <a:lnTo>
                  <a:pt x="882" y="490"/>
                </a:lnTo>
                <a:lnTo>
                  <a:pt x="882" y="477"/>
                </a:lnTo>
                <a:lnTo>
                  <a:pt x="890" y="463"/>
                </a:lnTo>
                <a:lnTo>
                  <a:pt x="890" y="449"/>
                </a:lnTo>
                <a:lnTo>
                  <a:pt x="904" y="438"/>
                </a:lnTo>
                <a:lnTo>
                  <a:pt x="920" y="438"/>
                </a:lnTo>
                <a:lnTo>
                  <a:pt x="946" y="449"/>
                </a:lnTo>
                <a:lnTo>
                  <a:pt x="984" y="449"/>
                </a:lnTo>
                <a:lnTo>
                  <a:pt x="1022" y="388"/>
                </a:lnTo>
                <a:lnTo>
                  <a:pt x="1022" y="360"/>
                </a:lnTo>
                <a:lnTo>
                  <a:pt x="998" y="360"/>
                </a:lnTo>
                <a:lnTo>
                  <a:pt x="984" y="346"/>
                </a:lnTo>
                <a:lnTo>
                  <a:pt x="984" y="333"/>
                </a:lnTo>
                <a:lnTo>
                  <a:pt x="956" y="324"/>
                </a:lnTo>
                <a:lnTo>
                  <a:pt x="904" y="346"/>
                </a:lnTo>
                <a:lnTo>
                  <a:pt x="904" y="333"/>
                </a:lnTo>
                <a:lnTo>
                  <a:pt x="890" y="294"/>
                </a:lnTo>
                <a:lnTo>
                  <a:pt x="852" y="282"/>
                </a:lnTo>
                <a:lnTo>
                  <a:pt x="802" y="232"/>
                </a:lnTo>
                <a:lnTo>
                  <a:pt x="788" y="206"/>
                </a:lnTo>
                <a:lnTo>
                  <a:pt x="761" y="194"/>
                </a:lnTo>
                <a:lnTo>
                  <a:pt x="761" y="166"/>
                </a:lnTo>
                <a:lnTo>
                  <a:pt x="761" y="154"/>
                </a:lnTo>
                <a:lnTo>
                  <a:pt x="761" y="116"/>
                </a:lnTo>
                <a:lnTo>
                  <a:pt x="749" y="102"/>
                </a:lnTo>
                <a:lnTo>
                  <a:pt x="735" y="50"/>
                </a:lnTo>
                <a:lnTo>
                  <a:pt x="720" y="50"/>
                </a:lnTo>
                <a:lnTo>
                  <a:pt x="683" y="27"/>
                </a:lnTo>
                <a:lnTo>
                  <a:pt x="655" y="13"/>
                </a:lnTo>
                <a:lnTo>
                  <a:pt x="631" y="27"/>
                </a:lnTo>
                <a:lnTo>
                  <a:pt x="579" y="64"/>
                </a:lnTo>
                <a:lnTo>
                  <a:pt x="579" y="27"/>
                </a:lnTo>
                <a:lnTo>
                  <a:pt x="551" y="13"/>
                </a:lnTo>
                <a:lnTo>
                  <a:pt x="501" y="27"/>
                </a:lnTo>
                <a:lnTo>
                  <a:pt x="471" y="13"/>
                </a:lnTo>
                <a:lnTo>
                  <a:pt x="448" y="13"/>
                </a:lnTo>
                <a:lnTo>
                  <a:pt x="448" y="0"/>
                </a:lnTo>
                <a:lnTo>
                  <a:pt x="407" y="27"/>
                </a:lnTo>
                <a:lnTo>
                  <a:pt x="396" y="50"/>
                </a:lnTo>
                <a:lnTo>
                  <a:pt x="381" y="88"/>
                </a:lnTo>
                <a:lnTo>
                  <a:pt x="368" y="88"/>
                </a:lnTo>
                <a:lnTo>
                  <a:pt x="328" y="88"/>
                </a:lnTo>
                <a:lnTo>
                  <a:pt x="316" y="128"/>
                </a:lnTo>
                <a:lnTo>
                  <a:pt x="302" y="128"/>
                </a:lnTo>
                <a:lnTo>
                  <a:pt x="287" y="142"/>
                </a:lnTo>
                <a:lnTo>
                  <a:pt x="274" y="154"/>
                </a:lnTo>
                <a:lnTo>
                  <a:pt x="287" y="180"/>
                </a:lnTo>
                <a:lnTo>
                  <a:pt x="316" y="180"/>
                </a:lnTo>
                <a:lnTo>
                  <a:pt x="302" y="216"/>
                </a:lnTo>
                <a:lnTo>
                  <a:pt x="274" y="216"/>
                </a:lnTo>
                <a:lnTo>
                  <a:pt x="264" y="246"/>
                </a:lnTo>
                <a:lnTo>
                  <a:pt x="236" y="258"/>
                </a:lnTo>
                <a:lnTo>
                  <a:pt x="236" y="324"/>
                </a:lnTo>
                <a:lnTo>
                  <a:pt x="222" y="376"/>
                </a:lnTo>
                <a:lnTo>
                  <a:pt x="248" y="412"/>
                </a:lnTo>
                <a:lnTo>
                  <a:pt x="236" y="412"/>
                </a:lnTo>
                <a:lnTo>
                  <a:pt x="198" y="398"/>
                </a:lnTo>
                <a:lnTo>
                  <a:pt x="170" y="424"/>
                </a:lnTo>
                <a:lnTo>
                  <a:pt x="146" y="424"/>
                </a:lnTo>
                <a:lnTo>
                  <a:pt x="156" y="449"/>
                </a:lnTo>
                <a:lnTo>
                  <a:pt x="132" y="463"/>
                </a:lnTo>
                <a:lnTo>
                  <a:pt x="118" y="449"/>
                </a:lnTo>
                <a:lnTo>
                  <a:pt x="90" y="477"/>
                </a:lnTo>
                <a:lnTo>
                  <a:pt x="67" y="477"/>
                </a:lnTo>
                <a:lnTo>
                  <a:pt x="38" y="490"/>
                </a:lnTo>
                <a:lnTo>
                  <a:pt x="0" y="477"/>
                </a:lnTo>
                <a:lnTo>
                  <a:pt x="52" y="631"/>
                </a:lnTo>
                <a:lnTo>
                  <a:pt x="38" y="709"/>
                </a:lnTo>
                <a:lnTo>
                  <a:pt x="0" y="773"/>
                </a:lnTo>
                <a:lnTo>
                  <a:pt x="38" y="823"/>
                </a:lnTo>
                <a:lnTo>
                  <a:pt x="38" y="875"/>
                </a:lnTo>
                <a:lnTo>
                  <a:pt x="67" y="917"/>
                </a:lnTo>
                <a:lnTo>
                  <a:pt x="80" y="901"/>
                </a:lnTo>
                <a:lnTo>
                  <a:pt x="118" y="889"/>
                </a:lnTo>
                <a:lnTo>
                  <a:pt x="146" y="875"/>
                </a:lnTo>
                <a:lnTo>
                  <a:pt x="156" y="865"/>
                </a:lnTo>
                <a:lnTo>
                  <a:pt x="156" y="851"/>
                </a:lnTo>
                <a:lnTo>
                  <a:pt x="170" y="839"/>
                </a:lnTo>
                <a:lnTo>
                  <a:pt x="248" y="810"/>
                </a:lnTo>
                <a:lnTo>
                  <a:pt x="274" y="810"/>
                </a:lnTo>
                <a:lnTo>
                  <a:pt x="316" y="801"/>
                </a:lnTo>
                <a:lnTo>
                  <a:pt x="354" y="810"/>
                </a:lnTo>
                <a:lnTo>
                  <a:pt x="381" y="823"/>
                </a:lnTo>
                <a:lnTo>
                  <a:pt x="419" y="810"/>
                </a:lnTo>
                <a:lnTo>
                  <a:pt x="471" y="823"/>
                </a:lnTo>
                <a:lnTo>
                  <a:pt x="471" y="839"/>
                </a:lnTo>
                <a:lnTo>
                  <a:pt x="485" y="851"/>
                </a:lnTo>
                <a:lnTo>
                  <a:pt x="523" y="839"/>
                </a:lnTo>
                <a:lnTo>
                  <a:pt x="523" y="865"/>
                </a:lnTo>
                <a:lnTo>
                  <a:pt x="539" y="865"/>
                </a:lnTo>
                <a:lnTo>
                  <a:pt x="551" y="851"/>
                </a:lnTo>
                <a:lnTo>
                  <a:pt x="589" y="839"/>
                </a:lnTo>
                <a:lnTo>
                  <a:pt x="589" y="823"/>
                </a:lnTo>
                <a:lnTo>
                  <a:pt x="631" y="839"/>
                </a:lnTo>
                <a:lnTo>
                  <a:pt x="641" y="823"/>
                </a:lnTo>
                <a:lnTo>
                  <a:pt x="669" y="851"/>
                </a:lnTo>
                <a:lnTo>
                  <a:pt x="697" y="801"/>
                </a:lnTo>
                <a:lnTo>
                  <a:pt x="720" y="823"/>
                </a:lnTo>
                <a:lnTo>
                  <a:pt x="735" y="839"/>
                </a:lnTo>
                <a:lnTo>
                  <a:pt x="749" y="839"/>
                </a:lnTo>
                <a:lnTo>
                  <a:pt x="761" y="823"/>
                </a:lnTo>
                <a:lnTo>
                  <a:pt x="826" y="810"/>
                </a:lnTo>
                <a:lnTo>
                  <a:pt x="868" y="823"/>
                </a:lnTo>
                <a:lnTo>
                  <a:pt x="882" y="810"/>
                </a:lnTo>
                <a:lnTo>
                  <a:pt x="882" y="801"/>
                </a:lnTo>
                <a:lnTo>
                  <a:pt x="868" y="773"/>
                </a:lnTo>
                <a:lnTo>
                  <a:pt x="868" y="721"/>
                </a:lnTo>
                <a:lnTo>
                  <a:pt x="890" y="671"/>
                </a:lnTo>
                <a:lnTo>
                  <a:pt x="946" y="643"/>
                </a:lnTo>
                <a:lnTo>
                  <a:pt x="984" y="643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45" name="Group 415"/>
          <p:cNvGrpSpPr>
            <a:grpSpLocks/>
          </p:cNvGrpSpPr>
          <p:nvPr/>
        </p:nvGrpSpPr>
        <p:grpSpPr bwMode="auto">
          <a:xfrm>
            <a:off x="7273801" y="3064175"/>
            <a:ext cx="811212" cy="728663"/>
            <a:chOff x="3720" y="2080"/>
            <a:chExt cx="511" cy="459"/>
          </a:xfrm>
        </p:grpSpPr>
        <p:sp>
          <p:nvSpPr>
            <p:cNvPr id="46" name="Freeform 416"/>
            <p:cNvSpPr>
              <a:spLocks/>
            </p:cNvSpPr>
            <p:nvPr/>
          </p:nvSpPr>
          <p:spPr bwMode="auto">
            <a:xfrm>
              <a:off x="3720" y="2080"/>
              <a:ext cx="511" cy="459"/>
            </a:xfrm>
            <a:custGeom>
              <a:avLst/>
              <a:gdLst>
                <a:gd name="T0" fmla="*/ 1 w 1022"/>
                <a:gd name="T1" fmla="*/ 1 h 917"/>
                <a:gd name="T2" fmla="*/ 1 w 1022"/>
                <a:gd name="T3" fmla="*/ 1 h 917"/>
                <a:gd name="T4" fmla="*/ 1 w 1022"/>
                <a:gd name="T5" fmla="*/ 1 h 917"/>
                <a:gd name="T6" fmla="*/ 1 w 1022"/>
                <a:gd name="T7" fmla="*/ 1 h 917"/>
                <a:gd name="T8" fmla="*/ 1 w 1022"/>
                <a:gd name="T9" fmla="*/ 1 h 917"/>
                <a:gd name="T10" fmla="*/ 1 w 1022"/>
                <a:gd name="T11" fmla="*/ 1 h 917"/>
                <a:gd name="T12" fmla="*/ 1 w 1022"/>
                <a:gd name="T13" fmla="*/ 1 h 917"/>
                <a:gd name="T14" fmla="*/ 1 w 1022"/>
                <a:gd name="T15" fmla="*/ 1 h 917"/>
                <a:gd name="T16" fmla="*/ 1 w 1022"/>
                <a:gd name="T17" fmla="*/ 1 h 917"/>
                <a:gd name="T18" fmla="*/ 1 w 1022"/>
                <a:gd name="T19" fmla="*/ 1 h 917"/>
                <a:gd name="T20" fmla="*/ 1 w 1022"/>
                <a:gd name="T21" fmla="*/ 1 h 917"/>
                <a:gd name="T22" fmla="*/ 1 w 1022"/>
                <a:gd name="T23" fmla="*/ 1 h 917"/>
                <a:gd name="T24" fmla="*/ 1 w 1022"/>
                <a:gd name="T25" fmla="*/ 1 h 917"/>
                <a:gd name="T26" fmla="*/ 1 w 1022"/>
                <a:gd name="T27" fmla="*/ 1 h 917"/>
                <a:gd name="T28" fmla="*/ 1 w 1022"/>
                <a:gd name="T29" fmla="*/ 1 h 917"/>
                <a:gd name="T30" fmla="*/ 1 w 1022"/>
                <a:gd name="T31" fmla="*/ 1 h 917"/>
                <a:gd name="T32" fmla="*/ 1 w 1022"/>
                <a:gd name="T33" fmla="*/ 1 h 917"/>
                <a:gd name="T34" fmla="*/ 1 w 1022"/>
                <a:gd name="T35" fmla="*/ 1 h 917"/>
                <a:gd name="T36" fmla="*/ 1 w 1022"/>
                <a:gd name="T37" fmla="*/ 1 h 917"/>
                <a:gd name="T38" fmla="*/ 1 w 1022"/>
                <a:gd name="T39" fmla="*/ 1 h 917"/>
                <a:gd name="T40" fmla="*/ 1 w 1022"/>
                <a:gd name="T41" fmla="*/ 1 h 917"/>
                <a:gd name="T42" fmla="*/ 1 w 1022"/>
                <a:gd name="T43" fmla="*/ 1 h 917"/>
                <a:gd name="T44" fmla="*/ 1 w 1022"/>
                <a:gd name="T45" fmla="*/ 1 h 917"/>
                <a:gd name="T46" fmla="*/ 1 w 1022"/>
                <a:gd name="T47" fmla="*/ 1 h 917"/>
                <a:gd name="T48" fmla="*/ 1 w 1022"/>
                <a:gd name="T49" fmla="*/ 1 h 917"/>
                <a:gd name="T50" fmla="*/ 1 w 1022"/>
                <a:gd name="T51" fmla="*/ 1 h 917"/>
                <a:gd name="T52" fmla="*/ 1 w 1022"/>
                <a:gd name="T53" fmla="*/ 1 h 917"/>
                <a:gd name="T54" fmla="*/ 1 w 1022"/>
                <a:gd name="T55" fmla="*/ 1 h 917"/>
                <a:gd name="T56" fmla="*/ 1 w 1022"/>
                <a:gd name="T57" fmla="*/ 1 h 917"/>
                <a:gd name="T58" fmla="*/ 1 w 1022"/>
                <a:gd name="T59" fmla="*/ 1 h 917"/>
                <a:gd name="T60" fmla="*/ 1 w 1022"/>
                <a:gd name="T61" fmla="*/ 1 h 917"/>
                <a:gd name="T62" fmla="*/ 1 w 1022"/>
                <a:gd name="T63" fmla="*/ 1 h 917"/>
                <a:gd name="T64" fmla="*/ 1 w 1022"/>
                <a:gd name="T65" fmla="*/ 1 h 917"/>
                <a:gd name="T66" fmla="*/ 1 w 1022"/>
                <a:gd name="T67" fmla="*/ 1 h 917"/>
                <a:gd name="T68" fmla="*/ 1 w 1022"/>
                <a:gd name="T69" fmla="*/ 1 h 917"/>
                <a:gd name="T70" fmla="*/ 1 w 1022"/>
                <a:gd name="T71" fmla="*/ 1 h 917"/>
                <a:gd name="T72" fmla="*/ 0 w 1022"/>
                <a:gd name="T73" fmla="*/ 1 h 917"/>
                <a:gd name="T74" fmla="*/ 1 w 1022"/>
                <a:gd name="T75" fmla="*/ 1 h 917"/>
                <a:gd name="T76" fmla="*/ 1 w 1022"/>
                <a:gd name="T77" fmla="*/ 1 h 917"/>
                <a:gd name="T78" fmla="*/ 1 w 1022"/>
                <a:gd name="T79" fmla="*/ 1 h 917"/>
                <a:gd name="T80" fmla="*/ 1 w 1022"/>
                <a:gd name="T81" fmla="*/ 1 h 917"/>
                <a:gd name="T82" fmla="*/ 1 w 1022"/>
                <a:gd name="T83" fmla="*/ 1 h 917"/>
                <a:gd name="T84" fmla="*/ 1 w 1022"/>
                <a:gd name="T85" fmla="*/ 1 h 917"/>
                <a:gd name="T86" fmla="*/ 1 w 1022"/>
                <a:gd name="T87" fmla="*/ 1 h 917"/>
                <a:gd name="T88" fmla="*/ 1 w 1022"/>
                <a:gd name="T89" fmla="*/ 1 h 917"/>
                <a:gd name="T90" fmla="*/ 1 w 1022"/>
                <a:gd name="T91" fmla="*/ 1 h 917"/>
                <a:gd name="T92" fmla="*/ 1 w 1022"/>
                <a:gd name="T93" fmla="*/ 1 h 917"/>
                <a:gd name="T94" fmla="*/ 1 w 1022"/>
                <a:gd name="T95" fmla="*/ 1 h 917"/>
                <a:gd name="T96" fmla="*/ 1 w 1022"/>
                <a:gd name="T97" fmla="*/ 1 h 917"/>
                <a:gd name="T98" fmla="*/ 1 w 1022"/>
                <a:gd name="T99" fmla="*/ 1 h 917"/>
                <a:gd name="T100" fmla="*/ 1 w 1022"/>
                <a:gd name="T101" fmla="*/ 1 h 917"/>
                <a:gd name="T102" fmla="*/ 1 w 1022"/>
                <a:gd name="T103" fmla="*/ 1 h 917"/>
                <a:gd name="T104" fmla="*/ 1 w 1022"/>
                <a:gd name="T105" fmla="*/ 1 h 917"/>
                <a:gd name="T106" fmla="*/ 1 w 1022"/>
                <a:gd name="T107" fmla="*/ 1 h 917"/>
                <a:gd name="T108" fmla="*/ 1 w 1022"/>
                <a:gd name="T109" fmla="*/ 1 h 917"/>
                <a:gd name="T110" fmla="*/ 1 w 1022"/>
                <a:gd name="T111" fmla="*/ 1 h 917"/>
                <a:gd name="T112" fmla="*/ 1 w 1022"/>
                <a:gd name="T113" fmla="*/ 1 h 917"/>
                <a:gd name="T114" fmla="*/ 1 w 1022"/>
                <a:gd name="T115" fmla="*/ 1 h 917"/>
                <a:gd name="T116" fmla="*/ 1 w 1022"/>
                <a:gd name="T117" fmla="*/ 1 h 9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22"/>
                <a:gd name="T178" fmla="*/ 0 h 917"/>
                <a:gd name="T179" fmla="*/ 1022 w 1022"/>
                <a:gd name="T180" fmla="*/ 917 h 9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22" h="917">
                  <a:moveTo>
                    <a:pt x="984" y="643"/>
                  </a:moveTo>
                  <a:lnTo>
                    <a:pt x="956" y="579"/>
                  </a:lnTo>
                  <a:lnTo>
                    <a:pt x="946" y="568"/>
                  </a:lnTo>
                  <a:lnTo>
                    <a:pt x="932" y="568"/>
                  </a:lnTo>
                  <a:lnTo>
                    <a:pt x="932" y="542"/>
                  </a:lnTo>
                  <a:lnTo>
                    <a:pt x="920" y="542"/>
                  </a:lnTo>
                  <a:lnTo>
                    <a:pt x="920" y="529"/>
                  </a:lnTo>
                  <a:lnTo>
                    <a:pt x="904" y="504"/>
                  </a:lnTo>
                  <a:lnTo>
                    <a:pt x="882" y="490"/>
                  </a:lnTo>
                  <a:lnTo>
                    <a:pt x="882" y="477"/>
                  </a:lnTo>
                  <a:lnTo>
                    <a:pt x="890" y="463"/>
                  </a:lnTo>
                  <a:lnTo>
                    <a:pt x="890" y="449"/>
                  </a:lnTo>
                  <a:lnTo>
                    <a:pt x="904" y="438"/>
                  </a:lnTo>
                  <a:lnTo>
                    <a:pt x="920" y="438"/>
                  </a:lnTo>
                  <a:lnTo>
                    <a:pt x="946" y="449"/>
                  </a:lnTo>
                  <a:lnTo>
                    <a:pt x="984" y="449"/>
                  </a:lnTo>
                  <a:lnTo>
                    <a:pt x="1022" y="388"/>
                  </a:lnTo>
                  <a:lnTo>
                    <a:pt x="1022" y="360"/>
                  </a:lnTo>
                  <a:lnTo>
                    <a:pt x="998" y="360"/>
                  </a:lnTo>
                  <a:lnTo>
                    <a:pt x="984" y="346"/>
                  </a:lnTo>
                  <a:lnTo>
                    <a:pt x="984" y="333"/>
                  </a:lnTo>
                  <a:lnTo>
                    <a:pt x="956" y="324"/>
                  </a:lnTo>
                  <a:lnTo>
                    <a:pt x="904" y="346"/>
                  </a:lnTo>
                  <a:lnTo>
                    <a:pt x="904" y="333"/>
                  </a:lnTo>
                  <a:lnTo>
                    <a:pt x="890" y="294"/>
                  </a:lnTo>
                  <a:lnTo>
                    <a:pt x="852" y="282"/>
                  </a:lnTo>
                  <a:lnTo>
                    <a:pt x="802" y="232"/>
                  </a:lnTo>
                  <a:lnTo>
                    <a:pt x="788" y="206"/>
                  </a:lnTo>
                  <a:lnTo>
                    <a:pt x="761" y="194"/>
                  </a:lnTo>
                  <a:lnTo>
                    <a:pt x="761" y="166"/>
                  </a:lnTo>
                  <a:lnTo>
                    <a:pt x="761" y="154"/>
                  </a:lnTo>
                  <a:lnTo>
                    <a:pt x="761" y="116"/>
                  </a:lnTo>
                  <a:lnTo>
                    <a:pt x="749" y="102"/>
                  </a:lnTo>
                  <a:lnTo>
                    <a:pt x="735" y="50"/>
                  </a:lnTo>
                  <a:lnTo>
                    <a:pt x="720" y="50"/>
                  </a:lnTo>
                  <a:lnTo>
                    <a:pt x="683" y="27"/>
                  </a:lnTo>
                  <a:lnTo>
                    <a:pt x="655" y="13"/>
                  </a:lnTo>
                  <a:lnTo>
                    <a:pt x="631" y="27"/>
                  </a:lnTo>
                  <a:lnTo>
                    <a:pt x="579" y="64"/>
                  </a:lnTo>
                  <a:lnTo>
                    <a:pt x="579" y="27"/>
                  </a:lnTo>
                  <a:lnTo>
                    <a:pt x="551" y="13"/>
                  </a:lnTo>
                  <a:lnTo>
                    <a:pt x="501" y="27"/>
                  </a:lnTo>
                  <a:lnTo>
                    <a:pt x="471" y="13"/>
                  </a:lnTo>
                  <a:lnTo>
                    <a:pt x="448" y="13"/>
                  </a:lnTo>
                  <a:lnTo>
                    <a:pt x="448" y="0"/>
                  </a:lnTo>
                  <a:lnTo>
                    <a:pt x="407" y="27"/>
                  </a:lnTo>
                  <a:lnTo>
                    <a:pt x="396" y="50"/>
                  </a:lnTo>
                  <a:lnTo>
                    <a:pt x="381" y="88"/>
                  </a:lnTo>
                  <a:lnTo>
                    <a:pt x="368" y="88"/>
                  </a:lnTo>
                  <a:lnTo>
                    <a:pt x="328" y="88"/>
                  </a:lnTo>
                  <a:lnTo>
                    <a:pt x="316" y="128"/>
                  </a:lnTo>
                  <a:lnTo>
                    <a:pt x="302" y="128"/>
                  </a:lnTo>
                  <a:lnTo>
                    <a:pt x="287" y="142"/>
                  </a:lnTo>
                  <a:lnTo>
                    <a:pt x="274" y="154"/>
                  </a:lnTo>
                  <a:lnTo>
                    <a:pt x="287" y="180"/>
                  </a:lnTo>
                  <a:lnTo>
                    <a:pt x="316" y="180"/>
                  </a:lnTo>
                  <a:lnTo>
                    <a:pt x="302" y="216"/>
                  </a:lnTo>
                  <a:lnTo>
                    <a:pt x="274" y="216"/>
                  </a:lnTo>
                  <a:lnTo>
                    <a:pt x="264" y="246"/>
                  </a:lnTo>
                  <a:lnTo>
                    <a:pt x="236" y="258"/>
                  </a:lnTo>
                  <a:lnTo>
                    <a:pt x="236" y="324"/>
                  </a:lnTo>
                  <a:lnTo>
                    <a:pt x="222" y="376"/>
                  </a:lnTo>
                  <a:lnTo>
                    <a:pt x="248" y="412"/>
                  </a:lnTo>
                  <a:lnTo>
                    <a:pt x="236" y="412"/>
                  </a:lnTo>
                  <a:lnTo>
                    <a:pt x="198" y="398"/>
                  </a:lnTo>
                  <a:lnTo>
                    <a:pt x="170" y="424"/>
                  </a:lnTo>
                  <a:lnTo>
                    <a:pt x="146" y="424"/>
                  </a:lnTo>
                  <a:lnTo>
                    <a:pt x="156" y="449"/>
                  </a:lnTo>
                  <a:lnTo>
                    <a:pt x="132" y="463"/>
                  </a:lnTo>
                  <a:lnTo>
                    <a:pt x="118" y="449"/>
                  </a:lnTo>
                  <a:lnTo>
                    <a:pt x="90" y="477"/>
                  </a:lnTo>
                  <a:lnTo>
                    <a:pt x="67" y="477"/>
                  </a:lnTo>
                  <a:lnTo>
                    <a:pt x="38" y="490"/>
                  </a:lnTo>
                  <a:lnTo>
                    <a:pt x="0" y="477"/>
                  </a:lnTo>
                  <a:lnTo>
                    <a:pt x="52" y="631"/>
                  </a:lnTo>
                  <a:lnTo>
                    <a:pt x="38" y="709"/>
                  </a:lnTo>
                  <a:lnTo>
                    <a:pt x="0" y="773"/>
                  </a:lnTo>
                  <a:lnTo>
                    <a:pt x="38" y="823"/>
                  </a:lnTo>
                  <a:lnTo>
                    <a:pt x="38" y="875"/>
                  </a:lnTo>
                  <a:lnTo>
                    <a:pt x="67" y="917"/>
                  </a:lnTo>
                  <a:lnTo>
                    <a:pt x="80" y="901"/>
                  </a:lnTo>
                  <a:lnTo>
                    <a:pt x="118" y="889"/>
                  </a:lnTo>
                  <a:lnTo>
                    <a:pt x="146" y="875"/>
                  </a:lnTo>
                  <a:lnTo>
                    <a:pt x="156" y="865"/>
                  </a:lnTo>
                  <a:lnTo>
                    <a:pt x="156" y="851"/>
                  </a:lnTo>
                  <a:lnTo>
                    <a:pt x="170" y="839"/>
                  </a:lnTo>
                  <a:lnTo>
                    <a:pt x="248" y="810"/>
                  </a:lnTo>
                  <a:lnTo>
                    <a:pt x="274" y="810"/>
                  </a:lnTo>
                  <a:lnTo>
                    <a:pt x="316" y="801"/>
                  </a:lnTo>
                  <a:lnTo>
                    <a:pt x="354" y="810"/>
                  </a:lnTo>
                  <a:lnTo>
                    <a:pt x="381" y="823"/>
                  </a:lnTo>
                  <a:lnTo>
                    <a:pt x="419" y="810"/>
                  </a:lnTo>
                  <a:lnTo>
                    <a:pt x="471" y="823"/>
                  </a:lnTo>
                  <a:lnTo>
                    <a:pt x="471" y="839"/>
                  </a:lnTo>
                  <a:lnTo>
                    <a:pt x="485" y="851"/>
                  </a:lnTo>
                  <a:lnTo>
                    <a:pt x="523" y="839"/>
                  </a:lnTo>
                  <a:lnTo>
                    <a:pt x="523" y="865"/>
                  </a:lnTo>
                  <a:lnTo>
                    <a:pt x="539" y="865"/>
                  </a:lnTo>
                  <a:lnTo>
                    <a:pt x="551" y="851"/>
                  </a:lnTo>
                  <a:lnTo>
                    <a:pt x="589" y="839"/>
                  </a:lnTo>
                  <a:lnTo>
                    <a:pt x="589" y="823"/>
                  </a:lnTo>
                  <a:lnTo>
                    <a:pt x="631" y="839"/>
                  </a:lnTo>
                  <a:lnTo>
                    <a:pt x="641" y="823"/>
                  </a:lnTo>
                  <a:lnTo>
                    <a:pt x="669" y="851"/>
                  </a:lnTo>
                  <a:lnTo>
                    <a:pt x="697" y="801"/>
                  </a:lnTo>
                  <a:lnTo>
                    <a:pt x="720" y="823"/>
                  </a:lnTo>
                  <a:lnTo>
                    <a:pt x="735" y="839"/>
                  </a:lnTo>
                  <a:lnTo>
                    <a:pt x="749" y="839"/>
                  </a:lnTo>
                  <a:lnTo>
                    <a:pt x="761" y="823"/>
                  </a:lnTo>
                  <a:lnTo>
                    <a:pt x="826" y="810"/>
                  </a:lnTo>
                  <a:lnTo>
                    <a:pt x="868" y="823"/>
                  </a:lnTo>
                  <a:lnTo>
                    <a:pt x="882" y="810"/>
                  </a:lnTo>
                  <a:lnTo>
                    <a:pt x="882" y="801"/>
                  </a:lnTo>
                  <a:lnTo>
                    <a:pt x="868" y="773"/>
                  </a:lnTo>
                  <a:lnTo>
                    <a:pt x="868" y="721"/>
                  </a:lnTo>
                  <a:lnTo>
                    <a:pt x="890" y="671"/>
                  </a:lnTo>
                  <a:lnTo>
                    <a:pt x="946" y="643"/>
                  </a:lnTo>
                  <a:lnTo>
                    <a:pt x="984" y="64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417"/>
            <p:cNvSpPr>
              <a:spLocks/>
            </p:cNvSpPr>
            <p:nvPr/>
          </p:nvSpPr>
          <p:spPr bwMode="auto">
            <a:xfrm>
              <a:off x="3720" y="2080"/>
              <a:ext cx="511" cy="459"/>
            </a:xfrm>
            <a:custGeom>
              <a:avLst/>
              <a:gdLst>
                <a:gd name="T0" fmla="*/ 1 w 1022"/>
                <a:gd name="T1" fmla="*/ 1 h 917"/>
                <a:gd name="T2" fmla="*/ 1 w 1022"/>
                <a:gd name="T3" fmla="*/ 1 h 917"/>
                <a:gd name="T4" fmla="*/ 1 w 1022"/>
                <a:gd name="T5" fmla="*/ 1 h 917"/>
                <a:gd name="T6" fmla="*/ 1 w 1022"/>
                <a:gd name="T7" fmla="*/ 1 h 917"/>
                <a:gd name="T8" fmla="*/ 1 w 1022"/>
                <a:gd name="T9" fmla="*/ 1 h 917"/>
                <a:gd name="T10" fmla="*/ 1 w 1022"/>
                <a:gd name="T11" fmla="*/ 1 h 917"/>
                <a:gd name="T12" fmla="*/ 1 w 1022"/>
                <a:gd name="T13" fmla="*/ 1 h 917"/>
                <a:gd name="T14" fmla="*/ 1 w 1022"/>
                <a:gd name="T15" fmla="*/ 1 h 917"/>
                <a:gd name="T16" fmla="*/ 1 w 1022"/>
                <a:gd name="T17" fmla="*/ 1 h 917"/>
                <a:gd name="T18" fmla="*/ 1 w 1022"/>
                <a:gd name="T19" fmla="*/ 1 h 917"/>
                <a:gd name="T20" fmla="*/ 1 w 1022"/>
                <a:gd name="T21" fmla="*/ 1 h 917"/>
                <a:gd name="T22" fmla="*/ 1 w 1022"/>
                <a:gd name="T23" fmla="*/ 1 h 917"/>
                <a:gd name="T24" fmla="*/ 1 w 1022"/>
                <a:gd name="T25" fmla="*/ 1 h 917"/>
                <a:gd name="T26" fmla="*/ 1 w 1022"/>
                <a:gd name="T27" fmla="*/ 1 h 917"/>
                <a:gd name="T28" fmla="*/ 1 w 1022"/>
                <a:gd name="T29" fmla="*/ 1 h 917"/>
                <a:gd name="T30" fmla="*/ 1 w 1022"/>
                <a:gd name="T31" fmla="*/ 1 h 917"/>
                <a:gd name="T32" fmla="*/ 1 w 1022"/>
                <a:gd name="T33" fmla="*/ 1 h 917"/>
                <a:gd name="T34" fmla="*/ 1 w 1022"/>
                <a:gd name="T35" fmla="*/ 1 h 917"/>
                <a:gd name="T36" fmla="*/ 1 w 1022"/>
                <a:gd name="T37" fmla="*/ 1 h 917"/>
                <a:gd name="T38" fmla="*/ 1 w 1022"/>
                <a:gd name="T39" fmla="*/ 1 h 917"/>
                <a:gd name="T40" fmla="*/ 1 w 1022"/>
                <a:gd name="T41" fmla="*/ 1 h 917"/>
                <a:gd name="T42" fmla="*/ 1 w 1022"/>
                <a:gd name="T43" fmla="*/ 1 h 917"/>
                <a:gd name="T44" fmla="*/ 1 w 1022"/>
                <a:gd name="T45" fmla="*/ 1 h 917"/>
                <a:gd name="T46" fmla="*/ 1 w 1022"/>
                <a:gd name="T47" fmla="*/ 1 h 917"/>
                <a:gd name="T48" fmla="*/ 1 w 1022"/>
                <a:gd name="T49" fmla="*/ 1 h 917"/>
                <a:gd name="T50" fmla="*/ 1 w 1022"/>
                <a:gd name="T51" fmla="*/ 1 h 917"/>
                <a:gd name="T52" fmla="*/ 1 w 1022"/>
                <a:gd name="T53" fmla="*/ 1 h 917"/>
                <a:gd name="T54" fmla="*/ 1 w 1022"/>
                <a:gd name="T55" fmla="*/ 1 h 917"/>
                <a:gd name="T56" fmla="*/ 1 w 1022"/>
                <a:gd name="T57" fmla="*/ 1 h 917"/>
                <a:gd name="T58" fmla="*/ 1 w 1022"/>
                <a:gd name="T59" fmla="*/ 1 h 917"/>
                <a:gd name="T60" fmla="*/ 1 w 1022"/>
                <a:gd name="T61" fmla="*/ 1 h 917"/>
                <a:gd name="T62" fmla="*/ 1 w 1022"/>
                <a:gd name="T63" fmla="*/ 1 h 917"/>
                <a:gd name="T64" fmla="*/ 1 w 1022"/>
                <a:gd name="T65" fmla="*/ 1 h 917"/>
                <a:gd name="T66" fmla="*/ 1 w 1022"/>
                <a:gd name="T67" fmla="*/ 1 h 917"/>
                <a:gd name="T68" fmla="*/ 1 w 1022"/>
                <a:gd name="T69" fmla="*/ 1 h 917"/>
                <a:gd name="T70" fmla="*/ 1 w 1022"/>
                <a:gd name="T71" fmla="*/ 1 h 917"/>
                <a:gd name="T72" fmla="*/ 0 w 1022"/>
                <a:gd name="T73" fmla="*/ 1 h 917"/>
                <a:gd name="T74" fmla="*/ 1 w 1022"/>
                <a:gd name="T75" fmla="*/ 1 h 917"/>
                <a:gd name="T76" fmla="*/ 1 w 1022"/>
                <a:gd name="T77" fmla="*/ 1 h 917"/>
                <a:gd name="T78" fmla="*/ 1 w 1022"/>
                <a:gd name="T79" fmla="*/ 1 h 917"/>
                <a:gd name="T80" fmla="*/ 1 w 1022"/>
                <a:gd name="T81" fmla="*/ 1 h 917"/>
                <a:gd name="T82" fmla="*/ 1 w 1022"/>
                <a:gd name="T83" fmla="*/ 1 h 917"/>
                <a:gd name="T84" fmla="*/ 1 w 1022"/>
                <a:gd name="T85" fmla="*/ 1 h 917"/>
                <a:gd name="T86" fmla="*/ 1 w 1022"/>
                <a:gd name="T87" fmla="*/ 1 h 917"/>
                <a:gd name="T88" fmla="*/ 1 w 1022"/>
                <a:gd name="T89" fmla="*/ 1 h 917"/>
                <a:gd name="T90" fmla="*/ 1 w 1022"/>
                <a:gd name="T91" fmla="*/ 1 h 917"/>
                <a:gd name="T92" fmla="*/ 1 w 1022"/>
                <a:gd name="T93" fmla="*/ 1 h 917"/>
                <a:gd name="T94" fmla="*/ 1 w 1022"/>
                <a:gd name="T95" fmla="*/ 1 h 917"/>
                <a:gd name="T96" fmla="*/ 1 w 1022"/>
                <a:gd name="T97" fmla="*/ 1 h 917"/>
                <a:gd name="T98" fmla="*/ 1 w 1022"/>
                <a:gd name="T99" fmla="*/ 1 h 917"/>
                <a:gd name="T100" fmla="*/ 1 w 1022"/>
                <a:gd name="T101" fmla="*/ 1 h 917"/>
                <a:gd name="T102" fmla="*/ 1 w 1022"/>
                <a:gd name="T103" fmla="*/ 1 h 917"/>
                <a:gd name="T104" fmla="*/ 1 w 1022"/>
                <a:gd name="T105" fmla="*/ 1 h 917"/>
                <a:gd name="T106" fmla="*/ 1 w 1022"/>
                <a:gd name="T107" fmla="*/ 1 h 917"/>
                <a:gd name="T108" fmla="*/ 1 w 1022"/>
                <a:gd name="T109" fmla="*/ 1 h 917"/>
                <a:gd name="T110" fmla="*/ 1 w 1022"/>
                <a:gd name="T111" fmla="*/ 1 h 917"/>
                <a:gd name="T112" fmla="*/ 1 w 1022"/>
                <a:gd name="T113" fmla="*/ 1 h 917"/>
                <a:gd name="T114" fmla="*/ 1 w 1022"/>
                <a:gd name="T115" fmla="*/ 1 h 917"/>
                <a:gd name="T116" fmla="*/ 1 w 1022"/>
                <a:gd name="T117" fmla="*/ 1 h 9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22"/>
                <a:gd name="T178" fmla="*/ 0 h 917"/>
                <a:gd name="T179" fmla="*/ 1022 w 1022"/>
                <a:gd name="T180" fmla="*/ 917 h 9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22" h="917">
                  <a:moveTo>
                    <a:pt x="984" y="643"/>
                  </a:moveTo>
                  <a:lnTo>
                    <a:pt x="956" y="579"/>
                  </a:lnTo>
                  <a:lnTo>
                    <a:pt x="946" y="568"/>
                  </a:lnTo>
                  <a:lnTo>
                    <a:pt x="932" y="568"/>
                  </a:lnTo>
                  <a:lnTo>
                    <a:pt x="932" y="542"/>
                  </a:lnTo>
                  <a:lnTo>
                    <a:pt x="920" y="542"/>
                  </a:lnTo>
                  <a:lnTo>
                    <a:pt x="920" y="529"/>
                  </a:lnTo>
                  <a:lnTo>
                    <a:pt x="904" y="504"/>
                  </a:lnTo>
                  <a:lnTo>
                    <a:pt x="882" y="490"/>
                  </a:lnTo>
                  <a:lnTo>
                    <a:pt x="882" y="477"/>
                  </a:lnTo>
                  <a:lnTo>
                    <a:pt x="890" y="463"/>
                  </a:lnTo>
                  <a:lnTo>
                    <a:pt x="890" y="449"/>
                  </a:lnTo>
                  <a:lnTo>
                    <a:pt x="904" y="438"/>
                  </a:lnTo>
                  <a:lnTo>
                    <a:pt x="920" y="438"/>
                  </a:lnTo>
                  <a:lnTo>
                    <a:pt x="946" y="449"/>
                  </a:lnTo>
                  <a:lnTo>
                    <a:pt x="984" y="449"/>
                  </a:lnTo>
                  <a:lnTo>
                    <a:pt x="1022" y="388"/>
                  </a:lnTo>
                  <a:lnTo>
                    <a:pt x="1022" y="360"/>
                  </a:lnTo>
                  <a:lnTo>
                    <a:pt x="998" y="360"/>
                  </a:lnTo>
                  <a:lnTo>
                    <a:pt x="984" y="346"/>
                  </a:lnTo>
                  <a:lnTo>
                    <a:pt x="984" y="333"/>
                  </a:lnTo>
                  <a:lnTo>
                    <a:pt x="956" y="324"/>
                  </a:lnTo>
                  <a:lnTo>
                    <a:pt x="904" y="346"/>
                  </a:lnTo>
                  <a:lnTo>
                    <a:pt x="904" y="333"/>
                  </a:lnTo>
                  <a:lnTo>
                    <a:pt x="890" y="294"/>
                  </a:lnTo>
                  <a:lnTo>
                    <a:pt x="852" y="282"/>
                  </a:lnTo>
                  <a:lnTo>
                    <a:pt x="802" y="232"/>
                  </a:lnTo>
                  <a:lnTo>
                    <a:pt x="788" y="206"/>
                  </a:lnTo>
                  <a:lnTo>
                    <a:pt x="761" y="194"/>
                  </a:lnTo>
                  <a:lnTo>
                    <a:pt x="761" y="166"/>
                  </a:lnTo>
                  <a:lnTo>
                    <a:pt x="761" y="154"/>
                  </a:lnTo>
                  <a:lnTo>
                    <a:pt x="761" y="116"/>
                  </a:lnTo>
                  <a:lnTo>
                    <a:pt x="749" y="102"/>
                  </a:lnTo>
                  <a:lnTo>
                    <a:pt x="735" y="50"/>
                  </a:lnTo>
                  <a:lnTo>
                    <a:pt x="720" y="50"/>
                  </a:lnTo>
                  <a:lnTo>
                    <a:pt x="683" y="27"/>
                  </a:lnTo>
                  <a:lnTo>
                    <a:pt x="655" y="13"/>
                  </a:lnTo>
                  <a:lnTo>
                    <a:pt x="631" y="27"/>
                  </a:lnTo>
                  <a:lnTo>
                    <a:pt x="579" y="64"/>
                  </a:lnTo>
                  <a:lnTo>
                    <a:pt x="579" y="27"/>
                  </a:lnTo>
                  <a:lnTo>
                    <a:pt x="551" y="13"/>
                  </a:lnTo>
                  <a:lnTo>
                    <a:pt x="501" y="27"/>
                  </a:lnTo>
                  <a:lnTo>
                    <a:pt x="471" y="13"/>
                  </a:lnTo>
                  <a:lnTo>
                    <a:pt x="448" y="13"/>
                  </a:lnTo>
                  <a:lnTo>
                    <a:pt x="448" y="0"/>
                  </a:lnTo>
                  <a:lnTo>
                    <a:pt x="407" y="27"/>
                  </a:lnTo>
                  <a:lnTo>
                    <a:pt x="396" y="50"/>
                  </a:lnTo>
                  <a:lnTo>
                    <a:pt x="381" y="88"/>
                  </a:lnTo>
                  <a:lnTo>
                    <a:pt x="368" y="88"/>
                  </a:lnTo>
                  <a:lnTo>
                    <a:pt x="328" y="88"/>
                  </a:lnTo>
                  <a:lnTo>
                    <a:pt x="316" y="128"/>
                  </a:lnTo>
                  <a:lnTo>
                    <a:pt x="302" y="128"/>
                  </a:lnTo>
                  <a:lnTo>
                    <a:pt x="287" y="142"/>
                  </a:lnTo>
                  <a:lnTo>
                    <a:pt x="274" y="154"/>
                  </a:lnTo>
                  <a:lnTo>
                    <a:pt x="287" y="180"/>
                  </a:lnTo>
                  <a:lnTo>
                    <a:pt x="316" y="180"/>
                  </a:lnTo>
                  <a:lnTo>
                    <a:pt x="302" y="216"/>
                  </a:lnTo>
                  <a:lnTo>
                    <a:pt x="274" y="216"/>
                  </a:lnTo>
                  <a:lnTo>
                    <a:pt x="264" y="246"/>
                  </a:lnTo>
                  <a:lnTo>
                    <a:pt x="236" y="258"/>
                  </a:lnTo>
                  <a:lnTo>
                    <a:pt x="236" y="324"/>
                  </a:lnTo>
                  <a:lnTo>
                    <a:pt x="222" y="376"/>
                  </a:lnTo>
                  <a:lnTo>
                    <a:pt x="248" y="412"/>
                  </a:lnTo>
                  <a:lnTo>
                    <a:pt x="236" y="412"/>
                  </a:lnTo>
                  <a:lnTo>
                    <a:pt x="198" y="398"/>
                  </a:lnTo>
                  <a:lnTo>
                    <a:pt x="170" y="424"/>
                  </a:lnTo>
                  <a:lnTo>
                    <a:pt x="146" y="424"/>
                  </a:lnTo>
                  <a:lnTo>
                    <a:pt x="156" y="449"/>
                  </a:lnTo>
                  <a:lnTo>
                    <a:pt x="132" y="463"/>
                  </a:lnTo>
                  <a:lnTo>
                    <a:pt x="118" y="449"/>
                  </a:lnTo>
                  <a:lnTo>
                    <a:pt x="90" y="477"/>
                  </a:lnTo>
                  <a:lnTo>
                    <a:pt x="67" y="477"/>
                  </a:lnTo>
                  <a:lnTo>
                    <a:pt x="38" y="490"/>
                  </a:lnTo>
                  <a:lnTo>
                    <a:pt x="0" y="477"/>
                  </a:lnTo>
                  <a:lnTo>
                    <a:pt x="52" y="631"/>
                  </a:lnTo>
                  <a:lnTo>
                    <a:pt x="38" y="709"/>
                  </a:lnTo>
                  <a:lnTo>
                    <a:pt x="0" y="773"/>
                  </a:lnTo>
                  <a:lnTo>
                    <a:pt x="38" y="823"/>
                  </a:lnTo>
                  <a:lnTo>
                    <a:pt x="38" y="875"/>
                  </a:lnTo>
                  <a:lnTo>
                    <a:pt x="67" y="917"/>
                  </a:lnTo>
                  <a:lnTo>
                    <a:pt x="80" y="901"/>
                  </a:lnTo>
                  <a:lnTo>
                    <a:pt x="118" y="889"/>
                  </a:lnTo>
                  <a:lnTo>
                    <a:pt x="146" y="875"/>
                  </a:lnTo>
                  <a:lnTo>
                    <a:pt x="156" y="865"/>
                  </a:lnTo>
                  <a:lnTo>
                    <a:pt x="156" y="851"/>
                  </a:lnTo>
                  <a:lnTo>
                    <a:pt x="170" y="839"/>
                  </a:lnTo>
                  <a:lnTo>
                    <a:pt x="248" y="810"/>
                  </a:lnTo>
                  <a:lnTo>
                    <a:pt x="274" y="810"/>
                  </a:lnTo>
                  <a:lnTo>
                    <a:pt x="316" y="801"/>
                  </a:lnTo>
                  <a:lnTo>
                    <a:pt x="354" y="810"/>
                  </a:lnTo>
                  <a:lnTo>
                    <a:pt x="381" y="823"/>
                  </a:lnTo>
                  <a:lnTo>
                    <a:pt x="419" y="810"/>
                  </a:lnTo>
                  <a:lnTo>
                    <a:pt x="471" y="823"/>
                  </a:lnTo>
                  <a:lnTo>
                    <a:pt x="471" y="839"/>
                  </a:lnTo>
                  <a:lnTo>
                    <a:pt x="485" y="851"/>
                  </a:lnTo>
                  <a:lnTo>
                    <a:pt x="523" y="839"/>
                  </a:lnTo>
                  <a:lnTo>
                    <a:pt x="523" y="865"/>
                  </a:lnTo>
                  <a:lnTo>
                    <a:pt x="539" y="865"/>
                  </a:lnTo>
                  <a:lnTo>
                    <a:pt x="551" y="851"/>
                  </a:lnTo>
                  <a:lnTo>
                    <a:pt x="589" y="839"/>
                  </a:lnTo>
                  <a:lnTo>
                    <a:pt x="589" y="823"/>
                  </a:lnTo>
                  <a:lnTo>
                    <a:pt x="631" y="839"/>
                  </a:lnTo>
                  <a:lnTo>
                    <a:pt x="641" y="823"/>
                  </a:lnTo>
                  <a:lnTo>
                    <a:pt x="669" y="851"/>
                  </a:lnTo>
                  <a:lnTo>
                    <a:pt x="697" y="801"/>
                  </a:lnTo>
                  <a:lnTo>
                    <a:pt x="720" y="823"/>
                  </a:lnTo>
                  <a:lnTo>
                    <a:pt x="735" y="839"/>
                  </a:lnTo>
                  <a:lnTo>
                    <a:pt x="749" y="839"/>
                  </a:lnTo>
                  <a:lnTo>
                    <a:pt x="761" y="823"/>
                  </a:lnTo>
                  <a:lnTo>
                    <a:pt x="826" y="810"/>
                  </a:lnTo>
                  <a:lnTo>
                    <a:pt x="868" y="823"/>
                  </a:lnTo>
                  <a:lnTo>
                    <a:pt x="882" y="810"/>
                  </a:lnTo>
                  <a:lnTo>
                    <a:pt x="882" y="801"/>
                  </a:lnTo>
                  <a:lnTo>
                    <a:pt x="868" y="773"/>
                  </a:lnTo>
                  <a:lnTo>
                    <a:pt x="868" y="721"/>
                  </a:lnTo>
                  <a:lnTo>
                    <a:pt x="890" y="671"/>
                  </a:lnTo>
                  <a:lnTo>
                    <a:pt x="946" y="643"/>
                  </a:lnTo>
                  <a:lnTo>
                    <a:pt x="984" y="64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8" name="Freeform 418"/>
          <p:cNvSpPr>
            <a:spLocks/>
          </p:cNvSpPr>
          <p:nvPr/>
        </p:nvSpPr>
        <p:spPr bwMode="auto">
          <a:xfrm>
            <a:off x="4181351" y="1068688"/>
            <a:ext cx="625475" cy="511175"/>
          </a:xfrm>
          <a:custGeom>
            <a:avLst/>
            <a:gdLst>
              <a:gd name="T0" fmla="*/ 2147483647 w 788"/>
              <a:gd name="T1" fmla="*/ 2147483647 h 643"/>
              <a:gd name="T2" fmla="*/ 2147483647 w 788"/>
              <a:gd name="T3" fmla="*/ 2147483647 h 643"/>
              <a:gd name="T4" fmla="*/ 2147483647 w 788"/>
              <a:gd name="T5" fmla="*/ 2147483647 h 643"/>
              <a:gd name="T6" fmla="*/ 2147483647 w 788"/>
              <a:gd name="T7" fmla="*/ 2147483647 h 643"/>
              <a:gd name="T8" fmla="*/ 2147483647 w 788"/>
              <a:gd name="T9" fmla="*/ 2147483647 h 643"/>
              <a:gd name="T10" fmla="*/ 0 w 788"/>
              <a:gd name="T11" fmla="*/ 2147483647 h 643"/>
              <a:gd name="T12" fmla="*/ 2147483647 w 788"/>
              <a:gd name="T13" fmla="*/ 2147483647 h 643"/>
              <a:gd name="T14" fmla="*/ 2147483647 w 788"/>
              <a:gd name="T15" fmla="*/ 2147483647 h 643"/>
              <a:gd name="T16" fmla="*/ 0 w 788"/>
              <a:gd name="T17" fmla="*/ 2147483647 h 643"/>
              <a:gd name="T18" fmla="*/ 2147483647 w 788"/>
              <a:gd name="T19" fmla="*/ 2147483647 h 643"/>
              <a:gd name="T20" fmla="*/ 2147483647 w 788"/>
              <a:gd name="T21" fmla="*/ 2147483647 h 643"/>
              <a:gd name="T22" fmla="*/ 2147483647 w 788"/>
              <a:gd name="T23" fmla="*/ 2147483647 h 643"/>
              <a:gd name="T24" fmla="*/ 2147483647 w 788"/>
              <a:gd name="T25" fmla="*/ 2147483647 h 643"/>
              <a:gd name="T26" fmla="*/ 2147483647 w 788"/>
              <a:gd name="T27" fmla="*/ 2147483647 h 643"/>
              <a:gd name="T28" fmla="*/ 2147483647 w 788"/>
              <a:gd name="T29" fmla="*/ 2147483647 h 643"/>
              <a:gd name="T30" fmla="*/ 2147483647 w 788"/>
              <a:gd name="T31" fmla="*/ 2147483647 h 643"/>
              <a:gd name="T32" fmla="*/ 2147483647 w 788"/>
              <a:gd name="T33" fmla="*/ 2147483647 h 643"/>
              <a:gd name="T34" fmla="*/ 2147483647 w 788"/>
              <a:gd name="T35" fmla="*/ 2147483647 h 643"/>
              <a:gd name="T36" fmla="*/ 2147483647 w 788"/>
              <a:gd name="T37" fmla="*/ 2147483647 h 643"/>
              <a:gd name="T38" fmla="*/ 2147483647 w 788"/>
              <a:gd name="T39" fmla="*/ 2147483647 h 643"/>
              <a:gd name="T40" fmla="*/ 2147483647 w 788"/>
              <a:gd name="T41" fmla="*/ 2147483647 h 643"/>
              <a:gd name="T42" fmla="*/ 2147483647 w 788"/>
              <a:gd name="T43" fmla="*/ 2147483647 h 643"/>
              <a:gd name="T44" fmla="*/ 2147483647 w 788"/>
              <a:gd name="T45" fmla="*/ 2147483647 h 643"/>
              <a:gd name="T46" fmla="*/ 2147483647 w 788"/>
              <a:gd name="T47" fmla="*/ 2147483647 h 643"/>
              <a:gd name="T48" fmla="*/ 2147483647 w 788"/>
              <a:gd name="T49" fmla="*/ 2147483647 h 643"/>
              <a:gd name="T50" fmla="*/ 2147483647 w 788"/>
              <a:gd name="T51" fmla="*/ 2147483647 h 643"/>
              <a:gd name="T52" fmla="*/ 2147483647 w 788"/>
              <a:gd name="T53" fmla="*/ 2147483647 h 643"/>
              <a:gd name="T54" fmla="*/ 2147483647 w 788"/>
              <a:gd name="T55" fmla="*/ 2147483647 h 643"/>
              <a:gd name="T56" fmla="*/ 2147483647 w 788"/>
              <a:gd name="T57" fmla="*/ 2147483647 h 643"/>
              <a:gd name="T58" fmla="*/ 2147483647 w 788"/>
              <a:gd name="T59" fmla="*/ 2147483647 h 643"/>
              <a:gd name="T60" fmla="*/ 2147483647 w 788"/>
              <a:gd name="T61" fmla="*/ 2147483647 h 643"/>
              <a:gd name="T62" fmla="*/ 2147483647 w 788"/>
              <a:gd name="T63" fmla="*/ 2147483647 h 643"/>
              <a:gd name="T64" fmla="*/ 2147483647 w 788"/>
              <a:gd name="T65" fmla="*/ 0 h 643"/>
              <a:gd name="T66" fmla="*/ 2147483647 w 788"/>
              <a:gd name="T67" fmla="*/ 2147483647 h 643"/>
              <a:gd name="T68" fmla="*/ 2147483647 w 788"/>
              <a:gd name="T69" fmla="*/ 2147483647 h 643"/>
              <a:gd name="T70" fmla="*/ 2147483647 w 788"/>
              <a:gd name="T71" fmla="*/ 2147483647 h 643"/>
              <a:gd name="T72" fmla="*/ 2147483647 w 788"/>
              <a:gd name="T73" fmla="*/ 2147483647 h 64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88"/>
              <a:gd name="T112" fmla="*/ 0 h 643"/>
              <a:gd name="T113" fmla="*/ 788 w 788"/>
              <a:gd name="T114" fmla="*/ 643 h 64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88" h="643">
                <a:moveTo>
                  <a:pt x="52" y="74"/>
                </a:moveTo>
                <a:lnTo>
                  <a:pt x="91" y="128"/>
                </a:lnTo>
                <a:lnTo>
                  <a:pt x="171" y="128"/>
                </a:lnTo>
                <a:lnTo>
                  <a:pt x="195" y="180"/>
                </a:lnTo>
                <a:lnTo>
                  <a:pt x="105" y="203"/>
                </a:lnTo>
                <a:lnTo>
                  <a:pt x="0" y="216"/>
                </a:lnTo>
                <a:lnTo>
                  <a:pt x="91" y="268"/>
                </a:lnTo>
                <a:lnTo>
                  <a:pt x="91" y="374"/>
                </a:lnTo>
                <a:lnTo>
                  <a:pt x="0" y="411"/>
                </a:lnTo>
                <a:lnTo>
                  <a:pt x="119" y="477"/>
                </a:lnTo>
                <a:lnTo>
                  <a:pt x="171" y="555"/>
                </a:lnTo>
                <a:lnTo>
                  <a:pt x="247" y="629"/>
                </a:lnTo>
                <a:lnTo>
                  <a:pt x="353" y="617"/>
                </a:lnTo>
                <a:lnTo>
                  <a:pt x="430" y="643"/>
                </a:lnTo>
                <a:lnTo>
                  <a:pt x="524" y="617"/>
                </a:lnTo>
                <a:lnTo>
                  <a:pt x="642" y="617"/>
                </a:lnTo>
                <a:lnTo>
                  <a:pt x="747" y="565"/>
                </a:lnTo>
                <a:lnTo>
                  <a:pt x="788" y="463"/>
                </a:lnTo>
                <a:lnTo>
                  <a:pt x="734" y="399"/>
                </a:lnTo>
                <a:lnTo>
                  <a:pt x="773" y="296"/>
                </a:lnTo>
                <a:lnTo>
                  <a:pt x="708" y="282"/>
                </a:lnTo>
                <a:lnTo>
                  <a:pt x="682" y="216"/>
                </a:lnTo>
                <a:lnTo>
                  <a:pt x="618" y="255"/>
                </a:lnTo>
                <a:lnTo>
                  <a:pt x="552" y="255"/>
                </a:lnTo>
                <a:lnTo>
                  <a:pt x="524" y="203"/>
                </a:lnTo>
                <a:lnTo>
                  <a:pt x="444" y="180"/>
                </a:lnTo>
                <a:lnTo>
                  <a:pt x="392" y="203"/>
                </a:lnTo>
                <a:lnTo>
                  <a:pt x="378" y="154"/>
                </a:lnTo>
                <a:lnTo>
                  <a:pt x="327" y="232"/>
                </a:lnTo>
                <a:lnTo>
                  <a:pt x="237" y="203"/>
                </a:lnTo>
                <a:lnTo>
                  <a:pt x="289" y="114"/>
                </a:lnTo>
                <a:lnTo>
                  <a:pt x="259" y="36"/>
                </a:lnTo>
                <a:lnTo>
                  <a:pt x="223" y="0"/>
                </a:lnTo>
                <a:lnTo>
                  <a:pt x="207" y="36"/>
                </a:lnTo>
                <a:lnTo>
                  <a:pt x="157" y="14"/>
                </a:lnTo>
                <a:lnTo>
                  <a:pt x="119" y="50"/>
                </a:lnTo>
                <a:lnTo>
                  <a:pt x="52" y="74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49" name="Group 419"/>
          <p:cNvGrpSpPr>
            <a:grpSpLocks/>
          </p:cNvGrpSpPr>
          <p:nvPr/>
        </p:nvGrpSpPr>
        <p:grpSpPr bwMode="auto">
          <a:xfrm>
            <a:off x="4181351" y="1068688"/>
            <a:ext cx="625475" cy="511175"/>
            <a:chOff x="1772" y="823"/>
            <a:chExt cx="394" cy="322"/>
          </a:xfrm>
        </p:grpSpPr>
        <p:sp>
          <p:nvSpPr>
            <p:cNvPr id="50" name="Freeform 420"/>
            <p:cNvSpPr>
              <a:spLocks/>
            </p:cNvSpPr>
            <p:nvPr/>
          </p:nvSpPr>
          <p:spPr bwMode="auto">
            <a:xfrm>
              <a:off x="1772" y="823"/>
              <a:ext cx="394" cy="322"/>
            </a:xfrm>
            <a:custGeom>
              <a:avLst/>
              <a:gdLst>
                <a:gd name="T0" fmla="*/ 1 w 788"/>
                <a:gd name="T1" fmla="*/ 1 h 643"/>
                <a:gd name="T2" fmla="*/ 1 w 788"/>
                <a:gd name="T3" fmla="*/ 1 h 643"/>
                <a:gd name="T4" fmla="*/ 1 w 788"/>
                <a:gd name="T5" fmla="*/ 1 h 643"/>
                <a:gd name="T6" fmla="*/ 1 w 788"/>
                <a:gd name="T7" fmla="*/ 1 h 643"/>
                <a:gd name="T8" fmla="*/ 1 w 788"/>
                <a:gd name="T9" fmla="*/ 1 h 643"/>
                <a:gd name="T10" fmla="*/ 0 w 788"/>
                <a:gd name="T11" fmla="*/ 1 h 643"/>
                <a:gd name="T12" fmla="*/ 1 w 788"/>
                <a:gd name="T13" fmla="*/ 1 h 643"/>
                <a:gd name="T14" fmla="*/ 1 w 788"/>
                <a:gd name="T15" fmla="*/ 1 h 643"/>
                <a:gd name="T16" fmla="*/ 0 w 788"/>
                <a:gd name="T17" fmla="*/ 1 h 643"/>
                <a:gd name="T18" fmla="*/ 1 w 788"/>
                <a:gd name="T19" fmla="*/ 1 h 643"/>
                <a:gd name="T20" fmla="*/ 1 w 788"/>
                <a:gd name="T21" fmla="*/ 1 h 643"/>
                <a:gd name="T22" fmla="*/ 1 w 788"/>
                <a:gd name="T23" fmla="*/ 1 h 643"/>
                <a:gd name="T24" fmla="*/ 1 w 788"/>
                <a:gd name="T25" fmla="*/ 1 h 643"/>
                <a:gd name="T26" fmla="*/ 1 w 788"/>
                <a:gd name="T27" fmla="*/ 1 h 643"/>
                <a:gd name="T28" fmla="*/ 1 w 788"/>
                <a:gd name="T29" fmla="*/ 1 h 643"/>
                <a:gd name="T30" fmla="*/ 1 w 788"/>
                <a:gd name="T31" fmla="*/ 1 h 643"/>
                <a:gd name="T32" fmla="*/ 1 w 788"/>
                <a:gd name="T33" fmla="*/ 1 h 643"/>
                <a:gd name="T34" fmla="*/ 1 w 788"/>
                <a:gd name="T35" fmla="*/ 1 h 643"/>
                <a:gd name="T36" fmla="*/ 1 w 788"/>
                <a:gd name="T37" fmla="*/ 1 h 643"/>
                <a:gd name="T38" fmla="*/ 1 w 788"/>
                <a:gd name="T39" fmla="*/ 1 h 643"/>
                <a:gd name="T40" fmla="*/ 1 w 788"/>
                <a:gd name="T41" fmla="*/ 1 h 643"/>
                <a:gd name="T42" fmla="*/ 1 w 788"/>
                <a:gd name="T43" fmla="*/ 1 h 643"/>
                <a:gd name="T44" fmla="*/ 1 w 788"/>
                <a:gd name="T45" fmla="*/ 1 h 643"/>
                <a:gd name="T46" fmla="*/ 1 w 788"/>
                <a:gd name="T47" fmla="*/ 1 h 643"/>
                <a:gd name="T48" fmla="*/ 1 w 788"/>
                <a:gd name="T49" fmla="*/ 1 h 643"/>
                <a:gd name="T50" fmla="*/ 1 w 788"/>
                <a:gd name="T51" fmla="*/ 1 h 643"/>
                <a:gd name="T52" fmla="*/ 1 w 788"/>
                <a:gd name="T53" fmla="*/ 1 h 643"/>
                <a:gd name="T54" fmla="*/ 1 w 788"/>
                <a:gd name="T55" fmla="*/ 1 h 643"/>
                <a:gd name="T56" fmla="*/ 1 w 788"/>
                <a:gd name="T57" fmla="*/ 1 h 643"/>
                <a:gd name="T58" fmla="*/ 1 w 788"/>
                <a:gd name="T59" fmla="*/ 1 h 643"/>
                <a:gd name="T60" fmla="*/ 1 w 788"/>
                <a:gd name="T61" fmla="*/ 1 h 643"/>
                <a:gd name="T62" fmla="*/ 1 w 788"/>
                <a:gd name="T63" fmla="*/ 1 h 643"/>
                <a:gd name="T64" fmla="*/ 1 w 788"/>
                <a:gd name="T65" fmla="*/ 0 h 643"/>
                <a:gd name="T66" fmla="*/ 1 w 788"/>
                <a:gd name="T67" fmla="*/ 1 h 643"/>
                <a:gd name="T68" fmla="*/ 1 w 788"/>
                <a:gd name="T69" fmla="*/ 1 h 643"/>
                <a:gd name="T70" fmla="*/ 1 w 788"/>
                <a:gd name="T71" fmla="*/ 1 h 643"/>
                <a:gd name="T72" fmla="*/ 1 w 788"/>
                <a:gd name="T73" fmla="*/ 1 h 6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88"/>
                <a:gd name="T112" fmla="*/ 0 h 643"/>
                <a:gd name="T113" fmla="*/ 788 w 788"/>
                <a:gd name="T114" fmla="*/ 643 h 6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88" h="643">
                  <a:moveTo>
                    <a:pt x="52" y="74"/>
                  </a:moveTo>
                  <a:lnTo>
                    <a:pt x="91" y="128"/>
                  </a:lnTo>
                  <a:lnTo>
                    <a:pt x="171" y="128"/>
                  </a:lnTo>
                  <a:lnTo>
                    <a:pt x="195" y="180"/>
                  </a:lnTo>
                  <a:lnTo>
                    <a:pt x="105" y="203"/>
                  </a:lnTo>
                  <a:lnTo>
                    <a:pt x="0" y="216"/>
                  </a:lnTo>
                  <a:lnTo>
                    <a:pt x="91" y="268"/>
                  </a:lnTo>
                  <a:lnTo>
                    <a:pt x="91" y="374"/>
                  </a:lnTo>
                  <a:lnTo>
                    <a:pt x="0" y="411"/>
                  </a:lnTo>
                  <a:lnTo>
                    <a:pt x="119" y="477"/>
                  </a:lnTo>
                  <a:lnTo>
                    <a:pt x="171" y="555"/>
                  </a:lnTo>
                  <a:lnTo>
                    <a:pt x="247" y="629"/>
                  </a:lnTo>
                  <a:lnTo>
                    <a:pt x="353" y="617"/>
                  </a:lnTo>
                  <a:lnTo>
                    <a:pt x="430" y="643"/>
                  </a:lnTo>
                  <a:lnTo>
                    <a:pt x="524" y="617"/>
                  </a:lnTo>
                  <a:lnTo>
                    <a:pt x="642" y="617"/>
                  </a:lnTo>
                  <a:lnTo>
                    <a:pt x="747" y="565"/>
                  </a:lnTo>
                  <a:lnTo>
                    <a:pt x="788" y="463"/>
                  </a:lnTo>
                  <a:lnTo>
                    <a:pt x="734" y="399"/>
                  </a:lnTo>
                  <a:lnTo>
                    <a:pt x="773" y="296"/>
                  </a:lnTo>
                  <a:lnTo>
                    <a:pt x="708" y="282"/>
                  </a:lnTo>
                  <a:lnTo>
                    <a:pt x="682" y="216"/>
                  </a:lnTo>
                  <a:lnTo>
                    <a:pt x="618" y="255"/>
                  </a:lnTo>
                  <a:lnTo>
                    <a:pt x="552" y="255"/>
                  </a:lnTo>
                  <a:lnTo>
                    <a:pt x="524" y="203"/>
                  </a:lnTo>
                  <a:lnTo>
                    <a:pt x="444" y="180"/>
                  </a:lnTo>
                  <a:lnTo>
                    <a:pt x="392" y="203"/>
                  </a:lnTo>
                  <a:lnTo>
                    <a:pt x="378" y="154"/>
                  </a:lnTo>
                  <a:lnTo>
                    <a:pt x="327" y="232"/>
                  </a:lnTo>
                  <a:lnTo>
                    <a:pt x="237" y="203"/>
                  </a:lnTo>
                  <a:lnTo>
                    <a:pt x="289" y="114"/>
                  </a:lnTo>
                  <a:lnTo>
                    <a:pt x="259" y="36"/>
                  </a:lnTo>
                  <a:lnTo>
                    <a:pt x="223" y="0"/>
                  </a:lnTo>
                  <a:lnTo>
                    <a:pt x="207" y="36"/>
                  </a:lnTo>
                  <a:lnTo>
                    <a:pt x="157" y="14"/>
                  </a:lnTo>
                  <a:lnTo>
                    <a:pt x="119" y="50"/>
                  </a:lnTo>
                  <a:lnTo>
                    <a:pt x="52" y="74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" name="Freeform 421"/>
            <p:cNvSpPr>
              <a:spLocks/>
            </p:cNvSpPr>
            <p:nvPr/>
          </p:nvSpPr>
          <p:spPr bwMode="auto">
            <a:xfrm>
              <a:off x="1772" y="823"/>
              <a:ext cx="394" cy="322"/>
            </a:xfrm>
            <a:custGeom>
              <a:avLst/>
              <a:gdLst>
                <a:gd name="T0" fmla="*/ 1 w 788"/>
                <a:gd name="T1" fmla="*/ 1 h 643"/>
                <a:gd name="T2" fmla="*/ 1 w 788"/>
                <a:gd name="T3" fmla="*/ 1 h 643"/>
                <a:gd name="T4" fmla="*/ 1 w 788"/>
                <a:gd name="T5" fmla="*/ 1 h 643"/>
                <a:gd name="T6" fmla="*/ 1 w 788"/>
                <a:gd name="T7" fmla="*/ 1 h 643"/>
                <a:gd name="T8" fmla="*/ 1 w 788"/>
                <a:gd name="T9" fmla="*/ 1 h 643"/>
                <a:gd name="T10" fmla="*/ 0 w 788"/>
                <a:gd name="T11" fmla="*/ 1 h 643"/>
                <a:gd name="T12" fmla="*/ 1 w 788"/>
                <a:gd name="T13" fmla="*/ 1 h 643"/>
                <a:gd name="T14" fmla="*/ 1 w 788"/>
                <a:gd name="T15" fmla="*/ 1 h 643"/>
                <a:gd name="T16" fmla="*/ 0 w 788"/>
                <a:gd name="T17" fmla="*/ 1 h 643"/>
                <a:gd name="T18" fmla="*/ 1 w 788"/>
                <a:gd name="T19" fmla="*/ 1 h 643"/>
                <a:gd name="T20" fmla="*/ 1 w 788"/>
                <a:gd name="T21" fmla="*/ 1 h 643"/>
                <a:gd name="T22" fmla="*/ 1 w 788"/>
                <a:gd name="T23" fmla="*/ 1 h 643"/>
                <a:gd name="T24" fmla="*/ 1 w 788"/>
                <a:gd name="T25" fmla="*/ 1 h 643"/>
                <a:gd name="T26" fmla="*/ 1 w 788"/>
                <a:gd name="T27" fmla="*/ 1 h 643"/>
                <a:gd name="T28" fmla="*/ 1 w 788"/>
                <a:gd name="T29" fmla="*/ 1 h 643"/>
                <a:gd name="T30" fmla="*/ 1 w 788"/>
                <a:gd name="T31" fmla="*/ 1 h 643"/>
                <a:gd name="T32" fmla="*/ 1 w 788"/>
                <a:gd name="T33" fmla="*/ 1 h 643"/>
                <a:gd name="T34" fmla="*/ 1 w 788"/>
                <a:gd name="T35" fmla="*/ 1 h 643"/>
                <a:gd name="T36" fmla="*/ 1 w 788"/>
                <a:gd name="T37" fmla="*/ 1 h 643"/>
                <a:gd name="T38" fmla="*/ 1 w 788"/>
                <a:gd name="T39" fmla="*/ 1 h 643"/>
                <a:gd name="T40" fmla="*/ 1 w 788"/>
                <a:gd name="T41" fmla="*/ 1 h 643"/>
                <a:gd name="T42" fmla="*/ 1 w 788"/>
                <a:gd name="T43" fmla="*/ 1 h 643"/>
                <a:gd name="T44" fmla="*/ 1 w 788"/>
                <a:gd name="T45" fmla="*/ 1 h 643"/>
                <a:gd name="T46" fmla="*/ 1 w 788"/>
                <a:gd name="T47" fmla="*/ 1 h 643"/>
                <a:gd name="T48" fmla="*/ 1 w 788"/>
                <a:gd name="T49" fmla="*/ 1 h 643"/>
                <a:gd name="T50" fmla="*/ 1 w 788"/>
                <a:gd name="T51" fmla="*/ 1 h 643"/>
                <a:gd name="T52" fmla="*/ 1 w 788"/>
                <a:gd name="T53" fmla="*/ 1 h 643"/>
                <a:gd name="T54" fmla="*/ 1 w 788"/>
                <a:gd name="T55" fmla="*/ 1 h 643"/>
                <a:gd name="T56" fmla="*/ 1 w 788"/>
                <a:gd name="T57" fmla="*/ 1 h 643"/>
                <a:gd name="T58" fmla="*/ 1 w 788"/>
                <a:gd name="T59" fmla="*/ 1 h 643"/>
                <a:gd name="T60" fmla="*/ 1 w 788"/>
                <a:gd name="T61" fmla="*/ 1 h 643"/>
                <a:gd name="T62" fmla="*/ 1 w 788"/>
                <a:gd name="T63" fmla="*/ 1 h 643"/>
                <a:gd name="T64" fmla="*/ 1 w 788"/>
                <a:gd name="T65" fmla="*/ 0 h 643"/>
                <a:gd name="T66" fmla="*/ 1 w 788"/>
                <a:gd name="T67" fmla="*/ 1 h 643"/>
                <a:gd name="T68" fmla="*/ 1 w 788"/>
                <a:gd name="T69" fmla="*/ 1 h 643"/>
                <a:gd name="T70" fmla="*/ 1 w 788"/>
                <a:gd name="T71" fmla="*/ 1 h 643"/>
                <a:gd name="T72" fmla="*/ 1 w 788"/>
                <a:gd name="T73" fmla="*/ 1 h 6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88"/>
                <a:gd name="T112" fmla="*/ 0 h 643"/>
                <a:gd name="T113" fmla="*/ 788 w 788"/>
                <a:gd name="T114" fmla="*/ 643 h 6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88" h="643">
                  <a:moveTo>
                    <a:pt x="52" y="74"/>
                  </a:moveTo>
                  <a:lnTo>
                    <a:pt x="91" y="128"/>
                  </a:lnTo>
                  <a:lnTo>
                    <a:pt x="171" y="128"/>
                  </a:lnTo>
                  <a:lnTo>
                    <a:pt x="195" y="180"/>
                  </a:lnTo>
                  <a:lnTo>
                    <a:pt x="105" y="203"/>
                  </a:lnTo>
                  <a:lnTo>
                    <a:pt x="0" y="216"/>
                  </a:lnTo>
                  <a:lnTo>
                    <a:pt x="91" y="268"/>
                  </a:lnTo>
                  <a:lnTo>
                    <a:pt x="91" y="374"/>
                  </a:lnTo>
                  <a:lnTo>
                    <a:pt x="0" y="411"/>
                  </a:lnTo>
                  <a:lnTo>
                    <a:pt x="119" y="477"/>
                  </a:lnTo>
                  <a:lnTo>
                    <a:pt x="171" y="555"/>
                  </a:lnTo>
                  <a:lnTo>
                    <a:pt x="247" y="629"/>
                  </a:lnTo>
                  <a:lnTo>
                    <a:pt x="353" y="617"/>
                  </a:lnTo>
                  <a:lnTo>
                    <a:pt x="430" y="643"/>
                  </a:lnTo>
                  <a:lnTo>
                    <a:pt x="524" y="617"/>
                  </a:lnTo>
                  <a:lnTo>
                    <a:pt x="642" y="617"/>
                  </a:lnTo>
                  <a:lnTo>
                    <a:pt x="747" y="565"/>
                  </a:lnTo>
                  <a:lnTo>
                    <a:pt x="788" y="463"/>
                  </a:lnTo>
                  <a:lnTo>
                    <a:pt x="734" y="399"/>
                  </a:lnTo>
                  <a:lnTo>
                    <a:pt x="773" y="296"/>
                  </a:lnTo>
                  <a:lnTo>
                    <a:pt x="708" y="282"/>
                  </a:lnTo>
                  <a:lnTo>
                    <a:pt x="682" y="216"/>
                  </a:lnTo>
                  <a:lnTo>
                    <a:pt x="618" y="255"/>
                  </a:lnTo>
                  <a:lnTo>
                    <a:pt x="552" y="255"/>
                  </a:lnTo>
                  <a:lnTo>
                    <a:pt x="524" y="203"/>
                  </a:lnTo>
                  <a:lnTo>
                    <a:pt x="444" y="180"/>
                  </a:lnTo>
                  <a:lnTo>
                    <a:pt x="392" y="203"/>
                  </a:lnTo>
                  <a:lnTo>
                    <a:pt x="378" y="154"/>
                  </a:lnTo>
                  <a:lnTo>
                    <a:pt x="327" y="232"/>
                  </a:lnTo>
                  <a:lnTo>
                    <a:pt x="237" y="203"/>
                  </a:lnTo>
                  <a:lnTo>
                    <a:pt x="289" y="114"/>
                  </a:lnTo>
                  <a:lnTo>
                    <a:pt x="259" y="36"/>
                  </a:lnTo>
                  <a:lnTo>
                    <a:pt x="223" y="0"/>
                  </a:lnTo>
                  <a:lnTo>
                    <a:pt x="207" y="36"/>
                  </a:lnTo>
                  <a:lnTo>
                    <a:pt x="157" y="14"/>
                  </a:lnTo>
                  <a:lnTo>
                    <a:pt x="119" y="50"/>
                  </a:lnTo>
                  <a:lnTo>
                    <a:pt x="52" y="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2" name="Freeform 422"/>
          <p:cNvSpPr>
            <a:spLocks/>
          </p:cNvSpPr>
          <p:nvPr/>
        </p:nvSpPr>
        <p:spPr bwMode="auto">
          <a:xfrm>
            <a:off x="6783263" y="2881613"/>
            <a:ext cx="82550" cy="131762"/>
          </a:xfrm>
          <a:custGeom>
            <a:avLst/>
            <a:gdLst>
              <a:gd name="T0" fmla="*/ 0 w 104"/>
              <a:gd name="T1" fmla="*/ 2147483647 h 166"/>
              <a:gd name="T2" fmla="*/ 2147483647 w 104"/>
              <a:gd name="T3" fmla="*/ 2147483647 h 166"/>
              <a:gd name="T4" fmla="*/ 2147483647 w 104"/>
              <a:gd name="T5" fmla="*/ 2147483647 h 166"/>
              <a:gd name="T6" fmla="*/ 2147483647 w 104"/>
              <a:gd name="T7" fmla="*/ 2147483647 h 166"/>
              <a:gd name="T8" fmla="*/ 2147483647 w 104"/>
              <a:gd name="T9" fmla="*/ 0 h 166"/>
              <a:gd name="T10" fmla="*/ 2147483647 w 104"/>
              <a:gd name="T11" fmla="*/ 2147483647 h 166"/>
              <a:gd name="T12" fmla="*/ 0 w 104"/>
              <a:gd name="T13" fmla="*/ 2147483647 h 1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4"/>
              <a:gd name="T22" fmla="*/ 0 h 166"/>
              <a:gd name="T23" fmla="*/ 104 w 104"/>
              <a:gd name="T24" fmla="*/ 166 h 1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4" h="166">
                <a:moveTo>
                  <a:pt x="0" y="88"/>
                </a:moveTo>
                <a:lnTo>
                  <a:pt x="14" y="166"/>
                </a:lnTo>
                <a:lnTo>
                  <a:pt x="68" y="128"/>
                </a:lnTo>
                <a:lnTo>
                  <a:pt x="68" y="50"/>
                </a:lnTo>
                <a:lnTo>
                  <a:pt x="104" y="0"/>
                </a:lnTo>
                <a:lnTo>
                  <a:pt x="30" y="36"/>
                </a:lnTo>
                <a:lnTo>
                  <a:pt x="0" y="88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53" name="Group 423"/>
          <p:cNvGrpSpPr>
            <a:grpSpLocks/>
          </p:cNvGrpSpPr>
          <p:nvPr/>
        </p:nvGrpSpPr>
        <p:grpSpPr bwMode="auto">
          <a:xfrm>
            <a:off x="6772151" y="2868913"/>
            <a:ext cx="106362" cy="157162"/>
            <a:chOff x="3404" y="1957"/>
            <a:chExt cx="67" cy="99"/>
          </a:xfrm>
        </p:grpSpPr>
        <p:sp>
          <p:nvSpPr>
            <p:cNvPr id="54" name="Freeform 424"/>
            <p:cNvSpPr>
              <a:spLocks/>
            </p:cNvSpPr>
            <p:nvPr/>
          </p:nvSpPr>
          <p:spPr bwMode="auto">
            <a:xfrm>
              <a:off x="3411" y="1965"/>
              <a:ext cx="52" cy="83"/>
            </a:xfrm>
            <a:custGeom>
              <a:avLst/>
              <a:gdLst>
                <a:gd name="T0" fmla="*/ 0 w 104"/>
                <a:gd name="T1" fmla="*/ 1 h 166"/>
                <a:gd name="T2" fmla="*/ 1 w 104"/>
                <a:gd name="T3" fmla="*/ 1 h 166"/>
                <a:gd name="T4" fmla="*/ 1 w 104"/>
                <a:gd name="T5" fmla="*/ 1 h 166"/>
                <a:gd name="T6" fmla="*/ 1 w 104"/>
                <a:gd name="T7" fmla="*/ 1 h 166"/>
                <a:gd name="T8" fmla="*/ 1 w 104"/>
                <a:gd name="T9" fmla="*/ 0 h 166"/>
                <a:gd name="T10" fmla="*/ 1 w 104"/>
                <a:gd name="T11" fmla="*/ 1 h 166"/>
                <a:gd name="T12" fmla="*/ 0 w 104"/>
                <a:gd name="T13" fmla="*/ 1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"/>
                <a:gd name="T22" fmla="*/ 0 h 166"/>
                <a:gd name="T23" fmla="*/ 104 w 104"/>
                <a:gd name="T24" fmla="*/ 166 h 1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" h="166">
                  <a:moveTo>
                    <a:pt x="0" y="88"/>
                  </a:moveTo>
                  <a:lnTo>
                    <a:pt x="14" y="166"/>
                  </a:lnTo>
                  <a:lnTo>
                    <a:pt x="68" y="128"/>
                  </a:lnTo>
                  <a:lnTo>
                    <a:pt x="68" y="50"/>
                  </a:lnTo>
                  <a:lnTo>
                    <a:pt x="104" y="0"/>
                  </a:lnTo>
                  <a:lnTo>
                    <a:pt x="30" y="3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5" name="Freeform 425"/>
            <p:cNvSpPr>
              <a:spLocks/>
            </p:cNvSpPr>
            <p:nvPr/>
          </p:nvSpPr>
          <p:spPr bwMode="auto">
            <a:xfrm>
              <a:off x="3404" y="1957"/>
              <a:ext cx="67" cy="99"/>
            </a:xfrm>
            <a:custGeom>
              <a:avLst/>
              <a:gdLst>
                <a:gd name="T0" fmla="*/ 0 w 134"/>
                <a:gd name="T1" fmla="*/ 1 h 198"/>
                <a:gd name="T2" fmla="*/ 1 w 134"/>
                <a:gd name="T3" fmla="*/ 1 h 198"/>
                <a:gd name="T4" fmla="*/ 1 w 134"/>
                <a:gd name="T5" fmla="*/ 1 h 198"/>
                <a:gd name="T6" fmla="*/ 1 w 134"/>
                <a:gd name="T7" fmla="*/ 1 h 198"/>
                <a:gd name="T8" fmla="*/ 1 w 134"/>
                <a:gd name="T9" fmla="*/ 1 h 198"/>
                <a:gd name="T10" fmla="*/ 1 w 134"/>
                <a:gd name="T11" fmla="*/ 1 h 198"/>
                <a:gd name="T12" fmla="*/ 1 w 134"/>
                <a:gd name="T13" fmla="*/ 1 h 198"/>
                <a:gd name="T14" fmla="*/ 1 w 134"/>
                <a:gd name="T15" fmla="*/ 1 h 198"/>
                <a:gd name="T16" fmla="*/ 1 w 134"/>
                <a:gd name="T17" fmla="*/ 1 h 198"/>
                <a:gd name="T18" fmla="*/ 1 w 134"/>
                <a:gd name="T19" fmla="*/ 1 h 198"/>
                <a:gd name="T20" fmla="*/ 1 w 134"/>
                <a:gd name="T21" fmla="*/ 1 h 198"/>
                <a:gd name="T22" fmla="*/ 1 w 134"/>
                <a:gd name="T23" fmla="*/ 0 h 198"/>
                <a:gd name="T24" fmla="*/ 1 w 134"/>
                <a:gd name="T25" fmla="*/ 1 h 198"/>
                <a:gd name="T26" fmla="*/ 1 w 134"/>
                <a:gd name="T27" fmla="*/ 1 h 198"/>
                <a:gd name="T28" fmla="*/ 1 w 134"/>
                <a:gd name="T29" fmla="*/ 1 h 198"/>
                <a:gd name="T30" fmla="*/ 1 w 134"/>
                <a:gd name="T31" fmla="*/ 1 h 198"/>
                <a:gd name="T32" fmla="*/ 1 w 134"/>
                <a:gd name="T33" fmla="*/ 1 h 198"/>
                <a:gd name="T34" fmla="*/ 1 w 134"/>
                <a:gd name="T35" fmla="*/ 1 h 198"/>
                <a:gd name="T36" fmla="*/ 1 w 134"/>
                <a:gd name="T37" fmla="*/ 1 h 198"/>
                <a:gd name="T38" fmla="*/ 1 w 134"/>
                <a:gd name="T39" fmla="*/ 1 h 198"/>
                <a:gd name="T40" fmla="*/ 1 w 134"/>
                <a:gd name="T41" fmla="*/ 1 h 198"/>
                <a:gd name="T42" fmla="*/ 1 w 134"/>
                <a:gd name="T43" fmla="*/ 1 h 198"/>
                <a:gd name="T44" fmla="*/ 1 w 134"/>
                <a:gd name="T45" fmla="*/ 1 h 198"/>
                <a:gd name="T46" fmla="*/ 1 w 134"/>
                <a:gd name="T47" fmla="*/ 1 h 198"/>
                <a:gd name="T48" fmla="*/ 1 w 134"/>
                <a:gd name="T49" fmla="*/ 1 h 198"/>
                <a:gd name="T50" fmla="*/ 1 w 134"/>
                <a:gd name="T51" fmla="*/ 1 h 198"/>
                <a:gd name="T52" fmla="*/ 1 w 134"/>
                <a:gd name="T53" fmla="*/ 1 h 198"/>
                <a:gd name="T54" fmla="*/ 1 w 134"/>
                <a:gd name="T55" fmla="*/ 1 h 198"/>
                <a:gd name="T56" fmla="*/ 1 w 134"/>
                <a:gd name="T57" fmla="*/ 1 h 198"/>
                <a:gd name="T58" fmla="*/ 1 w 134"/>
                <a:gd name="T59" fmla="*/ 1 h 198"/>
                <a:gd name="T60" fmla="*/ 1 w 134"/>
                <a:gd name="T61" fmla="*/ 1 h 198"/>
                <a:gd name="T62" fmla="*/ 1 w 134"/>
                <a:gd name="T63" fmla="*/ 1 h 1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4"/>
                <a:gd name="T97" fmla="*/ 0 h 198"/>
                <a:gd name="T98" fmla="*/ 134 w 134"/>
                <a:gd name="T99" fmla="*/ 198 h 1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4" h="198">
                  <a:moveTo>
                    <a:pt x="30" y="103"/>
                  </a:moveTo>
                  <a:lnTo>
                    <a:pt x="0" y="108"/>
                  </a:lnTo>
                  <a:lnTo>
                    <a:pt x="14" y="186"/>
                  </a:lnTo>
                  <a:lnTo>
                    <a:pt x="14" y="188"/>
                  </a:lnTo>
                  <a:lnTo>
                    <a:pt x="18" y="193"/>
                  </a:lnTo>
                  <a:lnTo>
                    <a:pt x="23" y="196"/>
                  </a:lnTo>
                  <a:lnTo>
                    <a:pt x="28" y="198"/>
                  </a:lnTo>
                  <a:lnTo>
                    <a:pt x="33" y="196"/>
                  </a:lnTo>
                  <a:lnTo>
                    <a:pt x="37" y="195"/>
                  </a:lnTo>
                  <a:lnTo>
                    <a:pt x="91" y="156"/>
                  </a:lnTo>
                  <a:lnTo>
                    <a:pt x="92" y="155"/>
                  </a:lnTo>
                  <a:lnTo>
                    <a:pt x="96" y="149"/>
                  </a:lnTo>
                  <a:lnTo>
                    <a:pt x="98" y="144"/>
                  </a:lnTo>
                  <a:lnTo>
                    <a:pt x="98" y="66"/>
                  </a:lnTo>
                  <a:lnTo>
                    <a:pt x="82" y="66"/>
                  </a:lnTo>
                  <a:lnTo>
                    <a:pt x="96" y="71"/>
                  </a:lnTo>
                  <a:lnTo>
                    <a:pt x="94" y="75"/>
                  </a:lnTo>
                  <a:lnTo>
                    <a:pt x="131" y="25"/>
                  </a:lnTo>
                  <a:lnTo>
                    <a:pt x="132" y="21"/>
                  </a:lnTo>
                  <a:lnTo>
                    <a:pt x="134" y="16"/>
                  </a:lnTo>
                  <a:lnTo>
                    <a:pt x="132" y="11"/>
                  </a:lnTo>
                  <a:lnTo>
                    <a:pt x="129" y="5"/>
                  </a:lnTo>
                  <a:lnTo>
                    <a:pt x="124" y="2"/>
                  </a:lnTo>
                  <a:lnTo>
                    <a:pt x="118" y="0"/>
                  </a:lnTo>
                  <a:lnTo>
                    <a:pt x="113" y="2"/>
                  </a:lnTo>
                  <a:lnTo>
                    <a:pt x="112" y="2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32" y="45"/>
                  </a:lnTo>
                  <a:lnTo>
                    <a:pt x="2" y="97"/>
                  </a:lnTo>
                  <a:lnTo>
                    <a:pt x="28" y="113"/>
                  </a:lnTo>
                  <a:lnTo>
                    <a:pt x="58" y="61"/>
                  </a:lnTo>
                  <a:lnTo>
                    <a:pt x="54" y="63"/>
                  </a:lnTo>
                  <a:lnTo>
                    <a:pt x="44" y="52"/>
                  </a:lnTo>
                  <a:lnTo>
                    <a:pt x="51" y="66"/>
                  </a:lnTo>
                  <a:lnTo>
                    <a:pt x="125" y="30"/>
                  </a:lnTo>
                  <a:lnTo>
                    <a:pt x="105" y="11"/>
                  </a:lnTo>
                  <a:lnTo>
                    <a:pt x="103" y="16"/>
                  </a:lnTo>
                  <a:lnTo>
                    <a:pt x="105" y="21"/>
                  </a:lnTo>
                  <a:lnTo>
                    <a:pt x="108" y="26"/>
                  </a:lnTo>
                  <a:lnTo>
                    <a:pt x="113" y="30"/>
                  </a:lnTo>
                  <a:lnTo>
                    <a:pt x="118" y="31"/>
                  </a:lnTo>
                  <a:lnTo>
                    <a:pt x="124" y="30"/>
                  </a:lnTo>
                  <a:lnTo>
                    <a:pt x="118" y="16"/>
                  </a:lnTo>
                  <a:lnTo>
                    <a:pt x="106" y="7"/>
                  </a:lnTo>
                  <a:lnTo>
                    <a:pt x="70" y="57"/>
                  </a:lnTo>
                  <a:lnTo>
                    <a:pt x="68" y="61"/>
                  </a:lnTo>
                  <a:lnTo>
                    <a:pt x="66" y="66"/>
                  </a:lnTo>
                  <a:lnTo>
                    <a:pt x="66" y="144"/>
                  </a:lnTo>
                  <a:lnTo>
                    <a:pt x="72" y="134"/>
                  </a:lnTo>
                  <a:lnTo>
                    <a:pt x="68" y="139"/>
                  </a:lnTo>
                  <a:lnTo>
                    <a:pt x="66" y="144"/>
                  </a:lnTo>
                  <a:lnTo>
                    <a:pt x="82" y="144"/>
                  </a:lnTo>
                  <a:lnTo>
                    <a:pt x="73" y="132"/>
                  </a:lnTo>
                  <a:lnTo>
                    <a:pt x="19" y="170"/>
                  </a:lnTo>
                  <a:lnTo>
                    <a:pt x="42" y="177"/>
                  </a:lnTo>
                  <a:lnTo>
                    <a:pt x="38" y="172"/>
                  </a:lnTo>
                  <a:lnTo>
                    <a:pt x="33" y="168"/>
                  </a:lnTo>
                  <a:lnTo>
                    <a:pt x="28" y="167"/>
                  </a:lnTo>
                  <a:lnTo>
                    <a:pt x="23" y="168"/>
                  </a:lnTo>
                  <a:lnTo>
                    <a:pt x="28" y="182"/>
                  </a:lnTo>
                  <a:lnTo>
                    <a:pt x="44" y="181"/>
                  </a:lnTo>
                  <a:lnTo>
                    <a:pt x="30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6" name="Freeform 426"/>
          <p:cNvSpPr>
            <a:spLocks/>
          </p:cNvSpPr>
          <p:nvPr/>
        </p:nvSpPr>
        <p:spPr bwMode="auto">
          <a:xfrm>
            <a:off x="5852988" y="5042200"/>
            <a:ext cx="104775" cy="234950"/>
          </a:xfrm>
          <a:custGeom>
            <a:avLst/>
            <a:gdLst>
              <a:gd name="T0" fmla="*/ 2147483647 w 132"/>
              <a:gd name="T1" fmla="*/ 2147483647 h 297"/>
              <a:gd name="T2" fmla="*/ 0 w 132"/>
              <a:gd name="T3" fmla="*/ 2147483647 h 297"/>
              <a:gd name="T4" fmla="*/ 0 w 132"/>
              <a:gd name="T5" fmla="*/ 2147483647 h 297"/>
              <a:gd name="T6" fmla="*/ 2147483647 w 132"/>
              <a:gd name="T7" fmla="*/ 2147483647 h 297"/>
              <a:gd name="T8" fmla="*/ 2147483647 w 132"/>
              <a:gd name="T9" fmla="*/ 2147483647 h 297"/>
              <a:gd name="T10" fmla="*/ 2147483647 w 132"/>
              <a:gd name="T11" fmla="*/ 2147483647 h 297"/>
              <a:gd name="T12" fmla="*/ 2147483647 w 132"/>
              <a:gd name="T13" fmla="*/ 2147483647 h 297"/>
              <a:gd name="T14" fmla="*/ 2147483647 w 132"/>
              <a:gd name="T15" fmla="*/ 0 h 297"/>
              <a:gd name="T16" fmla="*/ 2147483647 w 132"/>
              <a:gd name="T17" fmla="*/ 2147483647 h 297"/>
              <a:gd name="T18" fmla="*/ 2147483647 w 132"/>
              <a:gd name="T19" fmla="*/ 2147483647 h 2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2"/>
              <a:gd name="T31" fmla="*/ 0 h 297"/>
              <a:gd name="T32" fmla="*/ 132 w 132"/>
              <a:gd name="T33" fmla="*/ 297 h 29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2" h="297">
                <a:moveTo>
                  <a:pt x="14" y="75"/>
                </a:moveTo>
                <a:lnTo>
                  <a:pt x="0" y="153"/>
                </a:lnTo>
                <a:lnTo>
                  <a:pt x="0" y="219"/>
                </a:lnTo>
                <a:lnTo>
                  <a:pt x="66" y="297"/>
                </a:lnTo>
                <a:lnTo>
                  <a:pt x="90" y="205"/>
                </a:lnTo>
                <a:lnTo>
                  <a:pt x="132" y="141"/>
                </a:lnTo>
                <a:lnTo>
                  <a:pt x="118" y="89"/>
                </a:lnTo>
                <a:lnTo>
                  <a:pt x="132" y="0"/>
                </a:lnTo>
                <a:lnTo>
                  <a:pt x="90" y="52"/>
                </a:lnTo>
                <a:lnTo>
                  <a:pt x="14" y="75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57" name="Group 427"/>
          <p:cNvGrpSpPr>
            <a:grpSpLocks/>
          </p:cNvGrpSpPr>
          <p:nvPr/>
        </p:nvGrpSpPr>
        <p:grpSpPr bwMode="auto">
          <a:xfrm>
            <a:off x="5840288" y="5029500"/>
            <a:ext cx="130175" cy="260350"/>
            <a:chOff x="2817" y="3318"/>
            <a:chExt cx="82" cy="164"/>
          </a:xfrm>
        </p:grpSpPr>
        <p:sp>
          <p:nvSpPr>
            <p:cNvPr id="58" name="Freeform 428"/>
            <p:cNvSpPr>
              <a:spLocks/>
            </p:cNvSpPr>
            <p:nvPr/>
          </p:nvSpPr>
          <p:spPr bwMode="auto">
            <a:xfrm>
              <a:off x="2825" y="3326"/>
              <a:ext cx="66" cy="148"/>
            </a:xfrm>
            <a:custGeom>
              <a:avLst/>
              <a:gdLst>
                <a:gd name="T0" fmla="*/ 1 w 132"/>
                <a:gd name="T1" fmla="*/ 0 h 297"/>
                <a:gd name="T2" fmla="*/ 0 w 132"/>
                <a:gd name="T3" fmla="*/ 0 h 297"/>
                <a:gd name="T4" fmla="*/ 0 w 132"/>
                <a:gd name="T5" fmla="*/ 0 h 297"/>
                <a:gd name="T6" fmla="*/ 1 w 132"/>
                <a:gd name="T7" fmla="*/ 0 h 297"/>
                <a:gd name="T8" fmla="*/ 1 w 132"/>
                <a:gd name="T9" fmla="*/ 0 h 297"/>
                <a:gd name="T10" fmla="*/ 1 w 132"/>
                <a:gd name="T11" fmla="*/ 0 h 297"/>
                <a:gd name="T12" fmla="*/ 1 w 132"/>
                <a:gd name="T13" fmla="*/ 0 h 297"/>
                <a:gd name="T14" fmla="*/ 1 w 132"/>
                <a:gd name="T15" fmla="*/ 0 h 297"/>
                <a:gd name="T16" fmla="*/ 1 w 132"/>
                <a:gd name="T17" fmla="*/ 0 h 297"/>
                <a:gd name="T18" fmla="*/ 1 w 132"/>
                <a:gd name="T19" fmla="*/ 0 h 2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297"/>
                <a:gd name="T32" fmla="*/ 132 w 132"/>
                <a:gd name="T33" fmla="*/ 297 h 2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297">
                  <a:moveTo>
                    <a:pt x="14" y="75"/>
                  </a:moveTo>
                  <a:lnTo>
                    <a:pt x="0" y="153"/>
                  </a:lnTo>
                  <a:lnTo>
                    <a:pt x="0" y="219"/>
                  </a:lnTo>
                  <a:lnTo>
                    <a:pt x="66" y="297"/>
                  </a:lnTo>
                  <a:lnTo>
                    <a:pt x="90" y="205"/>
                  </a:lnTo>
                  <a:lnTo>
                    <a:pt x="132" y="141"/>
                  </a:lnTo>
                  <a:lnTo>
                    <a:pt x="118" y="89"/>
                  </a:lnTo>
                  <a:lnTo>
                    <a:pt x="132" y="0"/>
                  </a:lnTo>
                  <a:lnTo>
                    <a:pt x="90" y="52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9" name="Freeform 429"/>
            <p:cNvSpPr>
              <a:spLocks/>
            </p:cNvSpPr>
            <p:nvPr/>
          </p:nvSpPr>
          <p:spPr bwMode="auto">
            <a:xfrm>
              <a:off x="2817" y="3318"/>
              <a:ext cx="82" cy="164"/>
            </a:xfrm>
            <a:custGeom>
              <a:avLst/>
              <a:gdLst>
                <a:gd name="T0" fmla="*/ 1 w 164"/>
                <a:gd name="T1" fmla="*/ 1 h 327"/>
                <a:gd name="T2" fmla="*/ 0 w 164"/>
                <a:gd name="T3" fmla="*/ 1 h 327"/>
                <a:gd name="T4" fmla="*/ 0 w 164"/>
                <a:gd name="T5" fmla="*/ 1 h 327"/>
                <a:gd name="T6" fmla="*/ 1 w 164"/>
                <a:gd name="T7" fmla="*/ 1 h 327"/>
                <a:gd name="T8" fmla="*/ 1 w 164"/>
                <a:gd name="T9" fmla="*/ 1 h 327"/>
                <a:gd name="T10" fmla="*/ 1 w 164"/>
                <a:gd name="T11" fmla="*/ 1 h 327"/>
                <a:gd name="T12" fmla="*/ 1 w 164"/>
                <a:gd name="T13" fmla="*/ 1 h 327"/>
                <a:gd name="T14" fmla="*/ 1 w 164"/>
                <a:gd name="T15" fmla="*/ 1 h 327"/>
                <a:gd name="T16" fmla="*/ 1 w 164"/>
                <a:gd name="T17" fmla="*/ 1 h 327"/>
                <a:gd name="T18" fmla="*/ 1 w 164"/>
                <a:gd name="T19" fmla="*/ 1 h 327"/>
                <a:gd name="T20" fmla="*/ 1 w 164"/>
                <a:gd name="T21" fmla="*/ 1 h 327"/>
                <a:gd name="T22" fmla="*/ 1 w 164"/>
                <a:gd name="T23" fmla="*/ 1 h 327"/>
                <a:gd name="T24" fmla="*/ 1 w 164"/>
                <a:gd name="T25" fmla="*/ 1 h 327"/>
                <a:gd name="T26" fmla="*/ 1 w 164"/>
                <a:gd name="T27" fmla="*/ 1 h 327"/>
                <a:gd name="T28" fmla="*/ 1 w 164"/>
                <a:gd name="T29" fmla="*/ 1 h 327"/>
                <a:gd name="T30" fmla="*/ 1 w 164"/>
                <a:gd name="T31" fmla="*/ 0 h 327"/>
                <a:gd name="T32" fmla="*/ 1 w 164"/>
                <a:gd name="T33" fmla="*/ 1 h 327"/>
                <a:gd name="T34" fmla="*/ 1 w 164"/>
                <a:gd name="T35" fmla="*/ 1 h 327"/>
                <a:gd name="T36" fmla="*/ 1 w 164"/>
                <a:gd name="T37" fmla="*/ 1 h 327"/>
                <a:gd name="T38" fmla="*/ 1 w 164"/>
                <a:gd name="T39" fmla="*/ 1 h 327"/>
                <a:gd name="T40" fmla="*/ 1 w 164"/>
                <a:gd name="T41" fmla="*/ 1 h 327"/>
                <a:gd name="T42" fmla="*/ 1 w 164"/>
                <a:gd name="T43" fmla="*/ 1 h 327"/>
                <a:gd name="T44" fmla="*/ 1 w 164"/>
                <a:gd name="T45" fmla="*/ 1 h 327"/>
                <a:gd name="T46" fmla="*/ 1 w 164"/>
                <a:gd name="T47" fmla="*/ 1 h 327"/>
                <a:gd name="T48" fmla="*/ 1 w 164"/>
                <a:gd name="T49" fmla="*/ 1 h 327"/>
                <a:gd name="T50" fmla="*/ 1 w 164"/>
                <a:gd name="T51" fmla="*/ 1 h 327"/>
                <a:gd name="T52" fmla="*/ 1 w 164"/>
                <a:gd name="T53" fmla="*/ 1 h 327"/>
                <a:gd name="T54" fmla="*/ 1 w 164"/>
                <a:gd name="T55" fmla="*/ 1 h 327"/>
                <a:gd name="T56" fmla="*/ 1 w 164"/>
                <a:gd name="T57" fmla="*/ 1 h 327"/>
                <a:gd name="T58" fmla="*/ 1 w 164"/>
                <a:gd name="T59" fmla="*/ 1 h 327"/>
                <a:gd name="T60" fmla="*/ 1 w 164"/>
                <a:gd name="T61" fmla="*/ 1 h 327"/>
                <a:gd name="T62" fmla="*/ 1 w 164"/>
                <a:gd name="T63" fmla="*/ 1 h 327"/>
                <a:gd name="T64" fmla="*/ 1 w 164"/>
                <a:gd name="T65" fmla="*/ 1 h 327"/>
                <a:gd name="T66" fmla="*/ 1 w 164"/>
                <a:gd name="T67" fmla="*/ 1 h 327"/>
                <a:gd name="T68" fmla="*/ 1 w 164"/>
                <a:gd name="T69" fmla="*/ 1 h 327"/>
                <a:gd name="T70" fmla="*/ 1 w 164"/>
                <a:gd name="T71" fmla="*/ 1 h 327"/>
                <a:gd name="T72" fmla="*/ 1 w 164"/>
                <a:gd name="T73" fmla="*/ 1 h 327"/>
                <a:gd name="T74" fmla="*/ 1 w 164"/>
                <a:gd name="T75" fmla="*/ 1 h 327"/>
                <a:gd name="T76" fmla="*/ 1 w 164"/>
                <a:gd name="T77" fmla="*/ 1 h 327"/>
                <a:gd name="T78" fmla="*/ 1 w 164"/>
                <a:gd name="T79" fmla="*/ 1 h 327"/>
                <a:gd name="T80" fmla="*/ 1 w 164"/>
                <a:gd name="T81" fmla="*/ 1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"/>
                <a:gd name="T124" fmla="*/ 0 h 327"/>
                <a:gd name="T125" fmla="*/ 164 w 164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" h="327">
                  <a:moveTo>
                    <a:pt x="45" y="93"/>
                  </a:moveTo>
                  <a:lnTo>
                    <a:pt x="16" y="88"/>
                  </a:lnTo>
                  <a:lnTo>
                    <a:pt x="2" y="166"/>
                  </a:lnTo>
                  <a:lnTo>
                    <a:pt x="0" y="168"/>
                  </a:lnTo>
                  <a:lnTo>
                    <a:pt x="0" y="234"/>
                  </a:lnTo>
                  <a:lnTo>
                    <a:pt x="2" y="239"/>
                  </a:lnTo>
                  <a:lnTo>
                    <a:pt x="4" y="244"/>
                  </a:lnTo>
                  <a:lnTo>
                    <a:pt x="70" y="322"/>
                  </a:lnTo>
                  <a:lnTo>
                    <a:pt x="71" y="322"/>
                  </a:lnTo>
                  <a:lnTo>
                    <a:pt x="77" y="326"/>
                  </a:lnTo>
                  <a:lnTo>
                    <a:pt x="82" y="327"/>
                  </a:lnTo>
                  <a:lnTo>
                    <a:pt x="87" y="326"/>
                  </a:lnTo>
                  <a:lnTo>
                    <a:pt x="92" y="322"/>
                  </a:lnTo>
                  <a:lnTo>
                    <a:pt x="96" y="317"/>
                  </a:lnTo>
                  <a:lnTo>
                    <a:pt x="98" y="317"/>
                  </a:lnTo>
                  <a:lnTo>
                    <a:pt x="122" y="225"/>
                  </a:lnTo>
                  <a:lnTo>
                    <a:pt x="106" y="220"/>
                  </a:lnTo>
                  <a:lnTo>
                    <a:pt x="120" y="229"/>
                  </a:lnTo>
                  <a:lnTo>
                    <a:pt x="162" y="164"/>
                  </a:lnTo>
                  <a:lnTo>
                    <a:pt x="162" y="161"/>
                  </a:lnTo>
                  <a:lnTo>
                    <a:pt x="164" y="156"/>
                  </a:lnTo>
                  <a:lnTo>
                    <a:pt x="164" y="152"/>
                  </a:lnTo>
                  <a:lnTo>
                    <a:pt x="150" y="100"/>
                  </a:lnTo>
                  <a:lnTo>
                    <a:pt x="134" y="104"/>
                  </a:lnTo>
                  <a:lnTo>
                    <a:pt x="150" y="107"/>
                  </a:lnTo>
                  <a:lnTo>
                    <a:pt x="164" y="19"/>
                  </a:lnTo>
                  <a:lnTo>
                    <a:pt x="164" y="15"/>
                  </a:lnTo>
                  <a:lnTo>
                    <a:pt x="162" y="10"/>
                  </a:lnTo>
                  <a:lnTo>
                    <a:pt x="158" y="5"/>
                  </a:lnTo>
                  <a:lnTo>
                    <a:pt x="153" y="1"/>
                  </a:lnTo>
                  <a:lnTo>
                    <a:pt x="148" y="0"/>
                  </a:lnTo>
                  <a:lnTo>
                    <a:pt x="143" y="1"/>
                  </a:lnTo>
                  <a:lnTo>
                    <a:pt x="138" y="5"/>
                  </a:lnTo>
                  <a:lnTo>
                    <a:pt x="136" y="7"/>
                  </a:lnTo>
                  <a:lnTo>
                    <a:pt x="94" y="59"/>
                  </a:lnTo>
                  <a:lnTo>
                    <a:pt x="106" y="67"/>
                  </a:lnTo>
                  <a:lnTo>
                    <a:pt x="103" y="53"/>
                  </a:lnTo>
                  <a:lnTo>
                    <a:pt x="26" y="76"/>
                  </a:lnTo>
                  <a:lnTo>
                    <a:pt x="35" y="105"/>
                  </a:lnTo>
                  <a:lnTo>
                    <a:pt x="111" y="83"/>
                  </a:lnTo>
                  <a:lnTo>
                    <a:pt x="111" y="81"/>
                  </a:lnTo>
                  <a:lnTo>
                    <a:pt x="117" y="78"/>
                  </a:lnTo>
                  <a:lnTo>
                    <a:pt x="118" y="78"/>
                  </a:lnTo>
                  <a:lnTo>
                    <a:pt x="160" y="26"/>
                  </a:lnTo>
                  <a:lnTo>
                    <a:pt x="132" y="15"/>
                  </a:lnTo>
                  <a:lnTo>
                    <a:pt x="134" y="20"/>
                  </a:lnTo>
                  <a:lnTo>
                    <a:pt x="138" y="26"/>
                  </a:lnTo>
                  <a:lnTo>
                    <a:pt x="143" y="29"/>
                  </a:lnTo>
                  <a:lnTo>
                    <a:pt x="148" y="31"/>
                  </a:lnTo>
                  <a:lnTo>
                    <a:pt x="153" y="29"/>
                  </a:lnTo>
                  <a:lnTo>
                    <a:pt x="158" y="26"/>
                  </a:lnTo>
                  <a:lnTo>
                    <a:pt x="148" y="15"/>
                  </a:lnTo>
                  <a:lnTo>
                    <a:pt x="134" y="13"/>
                  </a:lnTo>
                  <a:lnTo>
                    <a:pt x="120" y="102"/>
                  </a:lnTo>
                  <a:lnTo>
                    <a:pt x="118" y="104"/>
                  </a:lnTo>
                  <a:lnTo>
                    <a:pt x="120" y="109"/>
                  </a:lnTo>
                  <a:lnTo>
                    <a:pt x="134" y="161"/>
                  </a:lnTo>
                  <a:lnTo>
                    <a:pt x="134" y="150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36" y="147"/>
                  </a:lnTo>
                  <a:lnTo>
                    <a:pt x="94" y="211"/>
                  </a:lnTo>
                  <a:lnTo>
                    <a:pt x="92" y="216"/>
                  </a:lnTo>
                  <a:lnTo>
                    <a:pt x="68" y="308"/>
                  </a:lnTo>
                  <a:lnTo>
                    <a:pt x="92" y="301"/>
                  </a:lnTo>
                  <a:lnTo>
                    <a:pt x="87" y="298"/>
                  </a:lnTo>
                  <a:lnTo>
                    <a:pt x="82" y="296"/>
                  </a:lnTo>
                  <a:lnTo>
                    <a:pt x="77" y="298"/>
                  </a:lnTo>
                  <a:lnTo>
                    <a:pt x="71" y="301"/>
                  </a:lnTo>
                  <a:lnTo>
                    <a:pt x="68" y="307"/>
                  </a:lnTo>
                  <a:lnTo>
                    <a:pt x="82" y="312"/>
                  </a:lnTo>
                  <a:lnTo>
                    <a:pt x="94" y="301"/>
                  </a:lnTo>
                  <a:lnTo>
                    <a:pt x="28" y="223"/>
                  </a:lnTo>
                  <a:lnTo>
                    <a:pt x="31" y="234"/>
                  </a:lnTo>
                  <a:lnTo>
                    <a:pt x="30" y="229"/>
                  </a:lnTo>
                  <a:lnTo>
                    <a:pt x="16" y="234"/>
                  </a:lnTo>
                  <a:lnTo>
                    <a:pt x="31" y="234"/>
                  </a:lnTo>
                  <a:lnTo>
                    <a:pt x="31" y="168"/>
                  </a:lnTo>
                  <a:lnTo>
                    <a:pt x="16" y="168"/>
                  </a:lnTo>
                  <a:lnTo>
                    <a:pt x="31" y="171"/>
                  </a:lnTo>
                  <a:lnTo>
                    <a:pt x="4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60" name="Freeform 430"/>
          <p:cNvSpPr>
            <a:spLocks/>
          </p:cNvSpPr>
          <p:nvPr/>
        </p:nvSpPr>
        <p:spPr bwMode="auto">
          <a:xfrm>
            <a:off x="5751388" y="5285088"/>
            <a:ext cx="179388" cy="349250"/>
          </a:xfrm>
          <a:custGeom>
            <a:avLst/>
            <a:gdLst>
              <a:gd name="T0" fmla="*/ 2147483647 w 226"/>
              <a:gd name="T1" fmla="*/ 2147483647 h 441"/>
              <a:gd name="T2" fmla="*/ 0 w 226"/>
              <a:gd name="T3" fmla="*/ 2147483647 h 441"/>
              <a:gd name="T4" fmla="*/ 2147483647 w 226"/>
              <a:gd name="T5" fmla="*/ 2147483647 h 441"/>
              <a:gd name="T6" fmla="*/ 2147483647 w 226"/>
              <a:gd name="T7" fmla="*/ 2147483647 h 441"/>
              <a:gd name="T8" fmla="*/ 0 w 226"/>
              <a:gd name="T9" fmla="*/ 2147483647 h 441"/>
              <a:gd name="T10" fmla="*/ 2147483647 w 226"/>
              <a:gd name="T11" fmla="*/ 2147483647 h 441"/>
              <a:gd name="T12" fmla="*/ 2147483647 w 226"/>
              <a:gd name="T13" fmla="*/ 2147483647 h 441"/>
              <a:gd name="T14" fmla="*/ 2147483647 w 226"/>
              <a:gd name="T15" fmla="*/ 2147483647 h 441"/>
              <a:gd name="T16" fmla="*/ 2147483647 w 226"/>
              <a:gd name="T17" fmla="*/ 2147483647 h 441"/>
              <a:gd name="T18" fmla="*/ 2147483647 w 226"/>
              <a:gd name="T19" fmla="*/ 2147483647 h 441"/>
              <a:gd name="T20" fmla="*/ 2147483647 w 226"/>
              <a:gd name="T21" fmla="*/ 2147483647 h 441"/>
              <a:gd name="T22" fmla="*/ 2147483647 w 226"/>
              <a:gd name="T23" fmla="*/ 2147483647 h 441"/>
              <a:gd name="T24" fmla="*/ 2147483647 w 226"/>
              <a:gd name="T25" fmla="*/ 0 h 441"/>
              <a:gd name="T26" fmla="*/ 2147483647 w 226"/>
              <a:gd name="T27" fmla="*/ 2147483647 h 441"/>
              <a:gd name="T28" fmla="*/ 2147483647 w 226"/>
              <a:gd name="T29" fmla="*/ 2147483647 h 441"/>
              <a:gd name="T30" fmla="*/ 2147483647 w 226"/>
              <a:gd name="T31" fmla="*/ 2147483647 h 44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441"/>
              <a:gd name="T50" fmla="*/ 226 w 226"/>
              <a:gd name="T51" fmla="*/ 441 h 44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441">
                <a:moveTo>
                  <a:pt x="14" y="56"/>
                </a:moveTo>
                <a:lnTo>
                  <a:pt x="0" y="106"/>
                </a:lnTo>
                <a:lnTo>
                  <a:pt x="28" y="194"/>
                </a:lnTo>
                <a:lnTo>
                  <a:pt x="28" y="286"/>
                </a:lnTo>
                <a:lnTo>
                  <a:pt x="0" y="375"/>
                </a:lnTo>
                <a:lnTo>
                  <a:pt x="52" y="441"/>
                </a:lnTo>
                <a:lnTo>
                  <a:pt x="118" y="375"/>
                </a:lnTo>
                <a:lnTo>
                  <a:pt x="170" y="389"/>
                </a:lnTo>
                <a:lnTo>
                  <a:pt x="212" y="311"/>
                </a:lnTo>
                <a:lnTo>
                  <a:pt x="226" y="234"/>
                </a:lnTo>
                <a:lnTo>
                  <a:pt x="226" y="156"/>
                </a:lnTo>
                <a:lnTo>
                  <a:pt x="226" y="78"/>
                </a:lnTo>
                <a:lnTo>
                  <a:pt x="170" y="0"/>
                </a:lnTo>
                <a:lnTo>
                  <a:pt x="94" y="56"/>
                </a:lnTo>
                <a:lnTo>
                  <a:pt x="42" y="64"/>
                </a:lnTo>
                <a:lnTo>
                  <a:pt x="14" y="56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61" name="Group 431"/>
          <p:cNvGrpSpPr>
            <a:grpSpLocks/>
          </p:cNvGrpSpPr>
          <p:nvPr/>
        </p:nvGrpSpPr>
        <p:grpSpPr bwMode="auto">
          <a:xfrm>
            <a:off x="5740276" y="5272388"/>
            <a:ext cx="203200" cy="374650"/>
            <a:chOff x="2754" y="3471"/>
            <a:chExt cx="128" cy="236"/>
          </a:xfrm>
        </p:grpSpPr>
        <p:sp>
          <p:nvSpPr>
            <p:cNvPr id="62" name="Freeform 432"/>
            <p:cNvSpPr>
              <a:spLocks/>
            </p:cNvSpPr>
            <p:nvPr/>
          </p:nvSpPr>
          <p:spPr bwMode="auto">
            <a:xfrm>
              <a:off x="2761" y="3479"/>
              <a:ext cx="113" cy="220"/>
            </a:xfrm>
            <a:custGeom>
              <a:avLst/>
              <a:gdLst>
                <a:gd name="T0" fmla="*/ 1 w 226"/>
                <a:gd name="T1" fmla="*/ 0 h 441"/>
                <a:gd name="T2" fmla="*/ 0 w 226"/>
                <a:gd name="T3" fmla="*/ 0 h 441"/>
                <a:gd name="T4" fmla="*/ 1 w 226"/>
                <a:gd name="T5" fmla="*/ 0 h 441"/>
                <a:gd name="T6" fmla="*/ 1 w 226"/>
                <a:gd name="T7" fmla="*/ 0 h 441"/>
                <a:gd name="T8" fmla="*/ 0 w 226"/>
                <a:gd name="T9" fmla="*/ 0 h 441"/>
                <a:gd name="T10" fmla="*/ 1 w 226"/>
                <a:gd name="T11" fmla="*/ 0 h 441"/>
                <a:gd name="T12" fmla="*/ 1 w 226"/>
                <a:gd name="T13" fmla="*/ 0 h 441"/>
                <a:gd name="T14" fmla="*/ 1 w 226"/>
                <a:gd name="T15" fmla="*/ 0 h 441"/>
                <a:gd name="T16" fmla="*/ 1 w 226"/>
                <a:gd name="T17" fmla="*/ 0 h 441"/>
                <a:gd name="T18" fmla="*/ 1 w 226"/>
                <a:gd name="T19" fmla="*/ 0 h 441"/>
                <a:gd name="T20" fmla="*/ 1 w 226"/>
                <a:gd name="T21" fmla="*/ 0 h 441"/>
                <a:gd name="T22" fmla="*/ 1 w 226"/>
                <a:gd name="T23" fmla="*/ 0 h 441"/>
                <a:gd name="T24" fmla="*/ 1 w 226"/>
                <a:gd name="T25" fmla="*/ 0 h 441"/>
                <a:gd name="T26" fmla="*/ 1 w 226"/>
                <a:gd name="T27" fmla="*/ 0 h 441"/>
                <a:gd name="T28" fmla="*/ 1 w 226"/>
                <a:gd name="T29" fmla="*/ 0 h 441"/>
                <a:gd name="T30" fmla="*/ 1 w 226"/>
                <a:gd name="T31" fmla="*/ 0 h 4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"/>
                <a:gd name="T49" fmla="*/ 0 h 441"/>
                <a:gd name="T50" fmla="*/ 226 w 226"/>
                <a:gd name="T51" fmla="*/ 441 h 4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" h="441">
                  <a:moveTo>
                    <a:pt x="14" y="56"/>
                  </a:moveTo>
                  <a:lnTo>
                    <a:pt x="0" y="106"/>
                  </a:lnTo>
                  <a:lnTo>
                    <a:pt x="28" y="194"/>
                  </a:lnTo>
                  <a:lnTo>
                    <a:pt x="28" y="286"/>
                  </a:lnTo>
                  <a:lnTo>
                    <a:pt x="0" y="375"/>
                  </a:lnTo>
                  <a:lnTo>
                    <a:pt x="52" y="441"/>
                  </a:lnTo>
                  <a:lnTo>
                    <a:pt x="118" y="375"/>
                  </a:lnTo>
                  <a:lnTo>
                    <a:pt x="170" y="389"/>
                  </a:lnTo>
                  <a:lnTo>
                    <a:pt x="212" y="311"/>
                  </a:lnTo>
                  <a:lnTo>
                    <a:pt x="226" y="234"/>
                  </a:lnTo>
                  <a:lnTo>
                    <a:pt x="226" y="156"/>
                  </a:lnTo>
                  <a:lnTo>
                    <a:pt x="226" y="78"/>
                  </a:lnTo>
                  <a:lnTo>
                    <a:pt x="170" y="0"/>
                  </a:lnTo>
                  <a:lnTo>
                    <a:pt x="94" y="56"/>
                  </a:lnTo>
                  <a:lnTo>
                    <a:pt x="42" y="64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" name="Freeform 433"/>
            <p:cNvSpPr>
              <a:spLocks/>
            </p:cNvSpPr>
            <p:nvPr/>
          </p:nvSpPr>
          <p:spPr bwMode="auto">
            <a:xfrm>
              <a:off x="2754" y="3471"/>
              <a:ext cx="128" cy="236"/>
            </a:xfrm>
            <a:custGeom>
              <a:avLst/>
              <a:gdLst>
                <a:gd name="T0" fmla="*/ 0 w 258"/>
                <a:gd name="T1" fmla="*/ 1 h 471"/>
                <a:gd name="T2" fmla="*/ 0 w 258"/>
                <a:gd name="T3" fmla="*/ 1 h 471"/>
                <a:gd name="T4" fmla="*/ 0 w 258"/>
                <a:gd name="T5" fmla="*/ 1 h 471"/>
                <a:gd name="T6" fmla="*/ 0 w 258"/>
                <a:gd name="T7" fmla="*/ 1 h 471"/>
                <a:gd name="T8" fmla="*/ 0 w 258"/>
                <a:gd name="T9" fmla="*/ 1 h 471"/>
                <a:gd name="T10" fmla="*/ 0 w 258"/>
                <a:gd name="T11" fmla="*/ 1 h 471"/>
                <a:gd name="T12" fmla="*/ 0 w 258"/>
                <a:gd name="T13" fmla="*/ 1 h 471"/>
                <a:gd name="T14" fmla="*/ 0 w 258"/>
                <a:gd name="T15" fmla="*/ 1 h 471"/>
                <a:gd name="T16" fmla="*/ 0 w 258"/>
                <a:gd name="T17" fmla="*/ 1 h 471"/>
                <a:gd name="T18" fmla="*/ 0 w 258"/>
                <a:gd name="T19" fmla="*/ 1 h 471"/>
                <a:gd name="T20" fmla="*/ 0 w 258"/>
                <a:gd name="T21" fmla="*/ 1 h 471"/>
                <a:gd name="T22" fmla="*/ 0 w 258"/>
                <a:gd name="T23" fmla="*/ 1 h 471"/>
                <a:gd name="T24" fmla="*/ 0 w 258"/>
                <a:gd name="T25" fmla="*/ 1 h 471"/>
                <a:gd name="T26" fmla="*/ 0 w 258"/>
                <a:gd name="T27" fmla="*/ 1 h 471"/>
                <a:gd name="T28" fmla="*/ 0 w 258"/>
                <a:gd name="T29" fmla="*/ 1 h 471"/>
                <a:gd name="T30" fmla="*/ 0 w 258"/>
                <a:gd name="T31" fmla="*/ 1 h 471"/>
                <a:gd name="T32" fmla="*/ 0 w 258"/>
                <a:gd name="T33" fmla="*/ 1 h 471"/>
                <a:gd name="T34" fmla="*/ 0 w 258"/>
                <a:gd name="T35" fmla="*/ 1 h 471"/>
                <a:gd name="T36" fmla="*/ 0 w 258"/>
                <a:gd name="T37" fmla="*/ 1 h 471"/>
                <a:gd name="T38" fmla="*/ 0 w 258"/>
                <a:gd name="T39" fmla="*/ 1 h 471"/>
                <a:gd name="T40" fmla="*/ 0 w 258"/>
                <a:gd name="T41" fmla="*/ 1 h 471"/>
                <a:gd name="T42" fmla="*/ 0 w 258"/>
                <a:gd name="T43" fmla="*/ 1 h 471"/>
                <a:gd name="T44" fmla="*/ 0 w 258"/>
                <a:gd name="T45" fmla="*/ 1 h 471"/>
                <a:gd name="T46" fmla="*/ 0 w 258"/>
                <a:gd name="T47" fmla="*/ 1 h 471"/>
                <a:gd name="T48" fmla="*/ 0 w 258"/>
                <a:gd name="T49" fmla="*/ 1 h 471"/>
                <a:gd name="T50" fmla="*/ 0 w 258"/>
                <a:gd name="T51" fmla="*/ 1 h 471"/>
                <a:gd name="T52" fmla="*/ 0 w 258"/>
                <a:gd name="T53" fmla="*/ 1 h 471"/>
                <a:gd name="T54" fmla="*/ 0 w 258"/>
                <a:gd name="T55" fmla="*/ 1 h 471"/>
                <a:gd name="T56" fmla="*/ 0 w 258"/>
                <a:gd name="T57" fmla="*/ 1 h 471"/>
                <a:gd name="T58" fmla="*/ 0 w 258"/>
                <a:gd name="T59" fmla="*/ 1 h 471"/>
                <a:gd name="T60" fmla="*/ 0 w 258"/>
                <a:gd name="T61" fmla="*/ 1 h 471"/>
                <a:gd name="T62" fmla="*/ 0 w 258"/>
                <a:gd name="T63" fmla="*/ 1 h 471"/>
                <a:gd name="T64" fmla="*/ 0 w 258"/>
                <a:gd name="T65" fmla="*/ 1 h 471"/>
                <a:gd name="T66" fmla="*/ 0 w 258"/>
                <a:gd name="T67" fmla="*/ 1 h 471"/>
                <a:gd name="T68" fmla="*/ 0 w 258"/>
                <a:gd name="T69" fmla="*/ 1 h 471"/>
                <a:gd name="T70" fmla="*/ 0 w 258"/>
                <a:gd name="T71" fmla="*/ 1 h 471"/>
                <a:gd name="T72" fmla="*/ 0 w 258"/>
                <a:gd name="T73" fmla="*/ 1 h 471"/>
                <a:gd name="T74" fmla="*/ 0 w 258"/>
                <a:gd name="T75" fmla="*/ 1 h 471"/>
                <a:gd name="T76" fmla="*/ 0 w 258"/>
                <a:gd name="T77" fmla="*/ 1 h 471"/>
                <a:gd name="T78" fmla="*/ 0 w 258"/>
                <a:gd name="T79" fmla="*/ 1 h 471"/>
                <a:gd name="T80" fmla="*/ 0 w 258"/>
                <a:gd name="T81" fmla="*/ 1 h 471"/>
                <a:gd name="T82" fmla="*/ 0 w 258"/>
                <a:gd name="T83" fmla="*/ 1 h 471"/>
                <a:gd name="T84" fmla="*/ 0 w 258"/>
                <a:gd name="T85" fmla="*/ 1 h 471"/>
                <a:gd name="T86" fmla="*/ 0 w 258"/>
                <a:gd name="T87" fmla="*/ 1 h 471"/>
                <a:gd name="T88" fmla="*/ 0 w 258"/>
                <a:gd name="T89" fmla="*/ 1 h 471"/>
                <a:gd name="T90" fmla="*/ 0 w 258"/>
                <a:gd name="T91" fmla="*/ 1 h 471"/>
                <a:gd name="T92" fmla="*/ 0 w 258"/>
                <a:gd name="T93" fmla="*/ 1 h 471"/>
                <a:gd name="T94" fmla="*/ 0 w 258"/>
                <a:gd name="T95" fmla="*/ 1 h 471"/>
                <a:gd name="T96" fmla="*/ 0 w 258"/>
                <a:gd name="T97" fmla="*/ 1 h 471"/>
                <a:gd name="T98" fmla="*/ 0 w 258"/>
                <a:gd name="T99" fmla="*/ 1 h 471"/>
                <a:gd name="T100" fmla="*/ 0 w 258"/>
                <a:gd name="T101" fmla="*/ 1 h 471"/>
                <a:gd name="T102" fmla="*/ 0 w 258"/>
                <a:gd name="T103" fmla="*/ 1 h 471"/>
                <a:gd name="T104" fmla="*/ 0 w 258"/>
                <a:gd name="T105" fmla="*/ 1 h 471"/>
                <a:gd name="T106" fmla="*/ 0 w 258"/>
                <a:gd name="T107" fmla="*/ 1 h 471"/>
                <a:gd name="T108" fmla="*/ 0 w 258"/>
                <a:gd name="T109" fmla="*/ 1 h 471"/>
                <a:gd name="T110" fmla="*/ 0 w 258"/>
                <a:gd name="T111" fmla="*/ 1 h 471"/>
                <a:gd name="T112" fmla="*/ 0 w 258"/>
                <a:gd name="T113" fmla="*/ 1 h 4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8"/>
                <a:gd name="T172" fmla="*/ 0 h 471"/>
                <a:gd name="T173" fmla="*/ 258 w 258"/>
                <a:gd name="T174" fmla="*/ 471 h 47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8" h="471">
                  <a:moveTo>
                    <a:pt x="45" y="76"/>
                  </a:moveTo>
                  <a:lnTo>
                    <a:pt x="16" y="67"/>
                  </a:lnTo>
                  <a:lnTo>
                    <a:pt x="2" y="117"/>
                  </a:lnTo>
                  <a:lnTo>
                    <a:pt x="0" y="121"/>
                  </a:lnTo>
                  <a:lnTo>
                    <a:pt x="2" y="126"/>
                  </a:lnTo>
                  <a:lnTo>
                    <a:pt x="30" y="215"/>
                  </a:lnTo>
                  <a:lnTo>
                    <a:pt x="44" y="209"/>
                  </a:lnTo>
                  <a:lnTo>
                    <a:pt x="28" y="209"/>
                  </a:lnTo>
                  <a:lnTo>
                    <a:pt x="28" y="301"/>
                  </a:lnTo>
                  <a:lnTo>
                    <a:pt x="44" y="301"/>
                  </a:lnTo>
                  <a:lnTo>
                    <a:pt x="30" y="296"/>
                  </a:lnTo>
                  <a:lnTo>
                    <a:pt x="2" y="385"/>
                  </a:lnTo>
                  <a:lnTo>
                    <a:pt x="0" y="390"/>
                  </a:lnTo>
                  <a:lnTo>
                    <a:pt x="2" y="395"/>
                  </a:lnTo>
                  <a:lnTo>
                    <a:pt x="4" y="400"/>
                  </a:lnTo>
                  <a:lnTo>
                    <a:pt x="56" y="466"/>
                  </a:lnTo>
                  <a:lnTo>
                    <a:pt x="58" y="466"/>
                  </a:lnTo>
                  <a:lnTo>
                    <a:pt x="63" y="470"/>
                  </a:lnTo>
                  <a:lnTo>
                    <a:pt x="68" y="471"/>
                  </a:lnTo>
                  <a:lnTo>
                    <a:pt x="73" y="470"/>
                  </a:lnTo>
                  <a:lnTo>
                    <a:pt x="80" y="468"/>
                  </a:lnTo>
                  <a:lnTo>
                    <a:pt x="146" y="402"/>
                  </a:lnTo>
                  <a:lnTo>
                    <a:pt x="134" y="390"/>
                  </a:lnTo>
                  <a:lnTo>
                    <a:pt x="134" y="405"/>
                  </a:lnTo>
                  <a:lnTo>
                    <a:pt x="139" y="404"/>
                  </a:lnTo>
                  <a:lnTo>
                    <a:pt x="131" y="405"/>
                  </a:lnTo>
                  <a:lnTo>
                    <a:pt x="183" y="419"/>
                  </a:lnTo>
                  <a:lnTo>
                    <a:pt x="186" y="419"/>
                  </a:lnTo>
                  <a:lnTo>
                    <a:pt x="191" y="418"/>
                  </a:lnTo>
                  <a:lnTo>
                    <a:pt x="197" y="414"/>
                  </a:lnTo>
                  <a:lnTo>
                    <a:pt x="200" y="411"/>
                  </a:lnTo>
                  <a:lnTo>
                    <a:pt x="242" y="333"/>
                  </a:lnTo>
                  <a:lnTo>
                    <a:pt x="242" y="331"/>
                  </a:lnTo>
                  <a:lnTo>
                    <a:pt x="244" y="329"/>
                  </a:lnTo>
                  <a:lnTo>
                    <a:pt x="258" y="253"/>
                  </a:lnTo>
                  <a:lnTo>
                    <a:pt x="258" y="249"/>
                  </a:lnTo>
                  <a:lnTo>
                    <a:pt x="258" y="171"/>
                  </a:lnTo>
                  <a:lnTo>
                    <a:pt x="258" y="93"/>
                  </a:lnTo>
                  <a:lnTo>
                    <a:pt x="256" y="88"/>
                  </a:lnTo>
                  <a:lnTo>
                    <a:pt x="254" y="85"/>
                  </a:lnTo>
                  <a:lnTo>
                    <a:pt x="198" y="6"/>
                  </a:lnTo>
                  <a:lnTo>
                    <a:pt x="197" y="5"/>
                  </a:lnTo>
                  <a:lnTo>
                    <a:pt x="191" y="1"/>
                  </a:lnTo>
                  <a:lnTo>
                    <a:pt x="186" y="0"/>
                  </a:lnTo>
                  <a:lnTo>
                    <a:pt x="181" y="1"/>
                  </a:lnTo>
                  <a:lnTo>
                    <a:pt x="178" y="3"/>
                  </a:lnTo>
                  <a:lnTo>
                    <a:pt x="101" y="59"/>
                  </a:lnTo>
                  <a:lnTo>
                    <a:pt x="110" y="71"/>
                  </a:lnTo>
                  <a:lnTo>
                    <a:pt x="104" y="57"/>
                  </a:lnTo>
                  <a:lnTo>
                    <a:pt x="108" y="57"/>
                  </a:lnTo>
                  <a:lnTo>
                    <a:pt x="56" y="65"/>
                  </a:lnTo>
                  <a:lnTo>
                    <a:pt x="58" y="79"/>
                  </a:lnTo>
                  <a:lnTo>
                    <a:pt x="63" y="65"/>
                  </a:lnTo>
                  <a:lnTo>
                    <a:pt x="35" y="57"/>
                  </a:lnTo>
                  <a:lnTo>
                    <a:pt x="26" y="86"/>
                  </a:lnTo>
                  <a:lnTo>
                    <a:pt x="54" y="95"/>
                  </a:lnTo>
                  <a:lnTo>
                    <a:pt x="58" y="95"/>
                  </a:lnTo>
                  <a:lnTo>
                    <a:pt x="61" y="95"/>
                  </a:lnTo>
                  <a:lnTo>
                    <a:pt x="113" y="86"/>
                  </a:lnTo>
                  <a:lnTo>
                    <a:pt x="115" y="85"/>
                  </a:lnTo>
                  <a:lnTo>
                    <a:pt x="118" y="83"/>
                  </a:lnTo>
                  <a:lnTo>
                    <a:pt x="195" y="27"/>
                  </a:lnTo>
                  <a:lnTo>
                    <a:pt x="176" y="26"/>
                  </a:lnTo>
                  <a:lnTo>
                    <a:pt x="181" y="29"/>
                  </a:lnTo>
                  <a:lnTo>
                    <a:pt x="186" y="31"/>
                  </a:lnTo>
                  <a:lnTo>
                    <a:pt x="191" y="29"/>
                  </a:lnTo>
                  <a:lnTo>
                    <a:pt x="186" y="15"/>
                  </a:lnTo>
                  <a:lnTo>
                    <a:pt x="174" y="24"/>
                  </a:lnTo>
                  <a:lnTo>
                    <a:pt x="230" y="102"/>
                  </a:lnTo>
                  <a:lnTo>
                    <a:pt x="226" y="93"/>
                  </a:lnTo>
                  <a:lnTo>
                    <a:pt x="228" y="98"/>
                  </a:lnTo>
                  <a:lnTo>
                    <a:pt x="242" y="93"/>
                  </a:lnTo>
                  <a:lnTo>
                    <a:pt x="226" y="93"/>
                  </a:lnTo>
                  <a:lnTo>
                    <a:pt x="226" y="171"/>
                  </a:lnTo>
                  <a:lnTo>
                    <a:pt x="226" y="249"/>
                  </a:lnTo>
                  <a:lnTo>
                    <a:pt x="242" y="249"/>
                  </a:lnTo>
                  <a:lnTo>
                    <a:pt x="228" y="248"/>
                  </a:lnTo>
                  <a:lnTo>
                    <a:pt x="214" y="324"/>
                  </a:lnTo>
                  <a:lnTo>
                    <a:pt x="228" y="326"/>
                  </a:lnTo>
                  <a:lnTo>
                    <a:pt x="214" y="319"/>
                  </a:lnTo>
                  <a:lnTo>
                    <a:pt x="172" y="397"/>
                  </a:lnTo>
                  <a:lnTo>
                    <a:pt x="186" y="388"/>
                  </a:lnTo>
                  <a:lnTo>
                    <a:pt x="181" y="390"/>
                  </a:lnTo>
                  <a:lnTo>
                    <a:pt x="176" y="393"/>
                  </a:lnTo>
                  <a:lnTo>
                    <a:pt x="186" y="404"/>
                  </a:lnTo>
                  <a:lnTo>
                    <a:pt x="191" y="390"/>
                  </a:lnTo>
                  <a:lnTo>
                    <a:pt x="139" y="376"/>
                  </a:lnTo>
                  <a:lnTo>
                    <a:pt x="134" y="374"/>
                  </a:lnTo>
                  <a:lnTo>
                    <a:pt x="129" y="376"/>
                  </a:lnTo>
                  <a:lnTo>
                    <a:pt x="124" y="379"/>
                  </a:lnTo>
                  <a:lnTo>
                    <a:pt x="58" y="445"/>
                  </a:lnTo>
                  <a:lnTo>
                    <a:pt x="78" y="445"/>
                  </a:lnTo>
                  <a:lnTo>
                    <a:pt x="73" y="442"/>
                  </a:lnTo>
                  <a:lnTo>
                    <a:pt x="68" y="440"/>
                  </a:lnTo>
                  <a:lnTo>
                    <a:pt x="63" y="442"/>
                  </a:lnTo>
                  <a:lnTo>
                    <a:pt x="68" y="456"/>
                  </a:lnTo>
                  <a:lnTo>
                    <a:pt x="80" y="447"/>
                  </a:lnTo>
                  <a:lnTo>
                    <a:pt x="28" y="381"/>
                  </a:lnTo>
                  <a:lnTo>
                    <a:pt x="31" y="390"/>
                  </a:lnTo>
                  <a:lnTo>
                    <a:pt x="30" y="385"/>
                  </a:lnTo>
                  <a:lnTo>
                    <a:pt x="16" y="390"/>
                  </a:lnTo>
                  <a:lnTo>
                    <a:pt x="31" y="395"/>
                  </a:lnTo>
                  <a:lnTo>
                    <a:pt x="59" y="307"/>
                  </a:lnTo>
                  <a:lnTo>
                    <a:pt x="59" y="301"/>
                  </a:lnTo>
                  <a:lnTo>
                    <a:pt x="59" y="209"/>
                  </a:lnTo>
                  <a:lnTo>
                    <a:pt x="59" y="204"/>
                  </a:lnTo>
                  <a:lnTo>
                    <a:pt x="31" y="116"/>
                  </a:lnTo>
                  <a:lnTo>
                    <a:pt x="31" y="121"/>
                  </a:lnTo>
                  <a:lnTo>
                    <a:pt x="16" y="121"/>
                  </a:lnTo>
                  <a:lnTo>
                    <a:pt x="31" y="126"/>
                  </a:lnTo>
                  <a:lnTo>
                    <a:pt x="45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64" name="Freeform 434"/>
          <p:cNvSpPr>
            <a:spLocks/>
          </p:cNvSpPr>
          <p:nvPr/>
        </p:nvSpPr>
        <p:spPr bwMode="auto">
          <a:xfrm>
            <a:off x="6222876" y="5747050"/>
            <a:ext cx="393700" cy="236538"/>
          </a:xfrm>
          <a:custGeom>
            <a:avLst/>
            <a:gdLst>
              <a:gd name="T0" fmla="*/ 0 w 496"/>
              <a:gd name="T1" fmla="*/ 2147483647 h 297"/>
              <a:gd name="T2" fmla="*/ 2147483647 w 496"/>
              <a:gd name="T3" fmla="*/ 2147483647 h 297"/>
              <a:gd name="T4" fmla="*/ 2147483647 w 496"/>
              <a:gd name="T5" fmla="*/ 2147483647 h 297"/>
              <a:gd name="T6" fmla="*/ 2147483647 w 496"/>
              <a:gd name="T7" fmla="*/ 2147483647 h 297"/>
              <a:gd name="T8" fmla="*/ 2147483647 w 496"/>
              <a:gd name="T9" fmla="*/ 2147483647 h 297"/>
              <a:gd name="T10" fmla="*/ 2147483647 w 496"/>
              <a:gd name="T11" fmla="*/ 2147483647 h 297"/>
              <a:gd name="T12" fmla="*/ 2147483647 w 496"/>
              <a:gd name="T13" fmla="*/ 2147483647 h 297"/>
              <a:gd name="T14" fmla="*/ 2147483647 w 496"/>
              <a:gd name="T15" fmla="*/ 2147483647 h 297"/>
              <a:gd name="T16" fmla="*/ 2147483647 w 496"/>
              <a:gd name="T17" fmla="*/ 2147483647 h 297"/>
              <a:gd name="T18" fmla="*/ 2147483647 w 496"/>
              <a:gd name="T19" fmla="*/ 2147483647 h 297"/>
              <a:gd name="T20" fmla="*/ 2147483647 w 496"/>
              <a:gd name="T21" fmla="*/ 0 h 297"/>
              <a:gd name="T22" fmla="*/ 2147483647 w 496"/>
              <a:gd name="T23" fmla="*/ 2147483647 h 297"/>
              <a:gd name="T24" fmla="*/ 2147483647 w 496"/>
              <a:gd name="T25" fmla="*/ 2147483647 h 297"/>
              <a:gd name="T26" fmla="*/ 2147483647 w 496"/>
              <a:gd name="T27" fmla="*/ 2147483647 h 297"/>
              <a:gd name="T28" fmla="*/ 2147483647 w 496"/>
              <a:gd name="T29" fmla="*/ 2147483647 h 297"/>
              <a:gd name="T30" fmla="*/ 2147483647 w 496"/>
              <a:gd name="T31" fmla="*/ 2147483647 h 297"/>
              <a:gd name="T32" fmla="*/ 0 w 496"/>
              <a:gd name="T33" fmla="*/ 2147483647 h 2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6"/>
              <a:gd name="T52" fmla="*/ 0 h 297"/>
              <a:gd name="T53" fmla="*/ 496 w 496"/>
              <a:gd name="T54" fmla="*/ 297 h 29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6" h="297">
                <a:moveTo>
                  <a:pt x="0" y="52"/>
                </a:moveTo>
                <a:lnTo>
                  <a:pt x="38" y="130"/>
                </a:lnTo>
                <a:lnTo>
                  <a:pt x="90" y="140"/>
                </a:lnTo>
                <a:lnTo>
                  <a:pt x="193" y="191"/>
                </a:lnTo>
                <a:lnTo>
                  <a:pt x="273" y="218"/>
                </a:lnTo>
                <a:lnTo>
                  <a:pt x="311" y="284"/>
                </a:lnTo>
                <a:lnTo>
                  <a:pt x="419" y="297"/>
                </a:lnTo>
                <a:lnTo>
                  <a:pt x="443" y="232"/>
                </a:lnTo>
                <a:lnTo>
                  <a:pt x="419" y="166"/>
                </a:lnTo>
                <a:lnTo>
                  <a:pt x="443" y="78"/>
                </a:lnTo>
                <a:lnTo>
                  <a:pt x="496" y="0"/>
                </a:lnTo>
                <a:lnTo>
                  <a:pt x="393" y="36"/>
                </a:lnTo>
                <a:lnTo>
                  <a:pt x="287" y="52"/>
                </a:lnTo>
                <a:lnTo>
                  <a:pt x="193" y="52"/>
                </a:lnTo>
                <a:lnTo>
                  <a:pt x="129" y="10"/>
                </a:lnTo>
                <a:lnTo>
                  <a:pt x="52" y="10"/>
                </a:lnTo>
                <a:lnTo>
                  <a:pt x="0" y="52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65" name="Group 435"/>
          <p:cNvGrpSpPr>
            <a:grpSpLocks/>
          </p:cNvGrpSpPr>
          <p:nvPr/>
        </p:nvGrpSpPr>
        <p:grpSpPr bwMode="auto">
          <a:xfrm>
            <a:off x="6211763" y="5735938"/>
            <a:ext cx="417513" cy="260350"/>
            <a:chOff x="3051" y="3763"/>
            <a:chExt cx="263" cy="164"/>
          </a:xfrm>
        </p:grpSpPr>
        <p:sp>
          <p:nvSpPr>
            <p:cNvPr id="66" name="Freeform 436"/>
            <p:cNvSpPr>
              <a:spLocks/>
            </p:cNvSpPr>
            <p:nvPr/>
          </p:nvSpPr>
          <p:spPr bwMode="auto">
            <a:xfrm>
              <a:off x="3058" y="3770"/>
              <a:ext cx="248" cy="149"/>
            </a:xfrm>
            <a:custGeom>
              <a:avLst/>
              <a:gdLst>
                <a:gd name="T0" fmla="*/ 0 w 496"/>
                <a:gd name="T1" fmla="*/ 1 h 297"/>
                <a:gd name="T2" fmla="*/ 1 w 496"/>
                <a:gd name="T3" fmla="*/ 1 h 297"/>
                <a:gd name="T4" fmla="*/ 1 w 496"/>
                <a:gd name="T5" fmla="*/ 1 h 297"/>
                <a:gd name="T6" fmla="*/ 1 w 496"/>
                <a:gd name="T7" fmla="*/ 1 h 297"/>
                <a:gd name="T8" fmla="*/ 1 w 496"/>
                <a:gd name="T9" fmla="*/ 1 h 297"/>
                <a:gd name="T10" fmla="*/ 1 w 496"/>
                <a:gd name="T11" fmla="*/ 1 h 297"/>
                <a:gd name="T12" fmla="*/ 1 w 496"/>
                <a:gd name="T13" fmla="*/ 1 h 297"/>
                <a:gd name="T14" fmla="*/ 1 w 496"/>
                <a:gd name="T15" fmla="*/ 1 h 297"/>
                <a:gd name="T16" fmla="*/ 1 w 496"/>
                <a:gd name="T17" fmla="*/ 1 h 297"/>
                <a:gd name="T18" fmla="*/ 1 w 496"/>
                <a:gd name="T19" fmla="*/ 1 h 297"/>
                <a:gd name="T20" fmla="*/ 1 w 496"/>
                <a:gd name="T21" fmla="*/ 0 h 297"/>
                <a:gd name="T22" fmla="*/ 1 w 496"/>
                <a:gd name="T23" fmla="*/ 1 h 297"/>
                <a:gd name="T24" fmla="*/ 1 w 496"/>
                <a:gd name="T25" fmla="*/ 1 h 297"/>
                <a:gd name="T26" fmla="*/ 1 w 496"/>
                <a:gd name="T27" fmla="*/ 1 h 297"/>
                <a:gd name="T28" fmla="*/ 1 w 496"/>
                <a:gd name="T29" fmla="*/ 1 h 297"/>
                <a:gd name="T30" fmla="*/ 1 w 496"/>
                <a:gd name="T31" fmla="*/ 1 h 297"/>
                <a:gd name="T32" fmla="*/ 0 w 496"/>
                <a:gd name="T33" fmla="*/ 1 h 2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6"/>
                <a:gd name="T52" fmla="*/ 0 h 297"/>
                <a:gd name="T53" fmla="*/ 496 w 496"/>
                <a:gd name="T54" fmla="*/ 297 h 2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6" h="297">
                  <a:moveTo>
                    <a:pt x="0" y="52"/>
                  </a:moveTo>
                  <a:lnTo>
                    <a:pt x="38" y="130"/>
                  </a:lnTo>
                  <a:lnTo>
                    <a:pt x="90" y="140"/>
                  </a:lnTo>
                  <a:lnTo>
                    <a:pt x="193" y="191"/>
                  </a:lnTo>
                  <a:lnTo>
                    <a:pt x="273" y="218"/>
                  </a:lnTo>
                  <a:lnTo>
                    <a:pt x="311" y="284"/>
                  </a:lnTo>
                  <a:lnTo>
                    <a:pt x="419" y="297"/>
                  </a:lnTo>
                  <a:lnTo>
                    <a:pt x="443" y="232"/>
                  </a:lnTo>
                  <a:lnTo>
                    <a:pt x="419" y="166"/>
                  </a:lnTo>
                  <a:lnTo>
                    <a:pt x="443" y="78"/>
                  </a:lnTo>
                  <a:lnTo>
                    <a:pt x="496" y="0"/>
                  </a:lnTo>
                  <a:lnTo>
                    <a:pt x="393" y="36"/>
                  </a:lnTo>
                  <a:lnTo>
                    <a:pt x="287" y="52"/>
                  </a:lnTo>
                  <a:lnTo>
                    <a:pt x="193" y="52"/>
                  </a:lnTo>
                  <a:lnTo>
                    <a:pt x="129" y="10"/>
                  </a:lnTo>
                  <a:lnTo>
                    <a:pt x="52" y="1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7" name="Freeform 437"/>
            <p:cNvSpPr>
              <a:spLocks/>
            </p:cNvSpPr>
            <p:nvPr/>
          </p:nvSpPr>
          <p:spPr bwMode="auto">
            <a:xfrm>
              <a:off x="3051" y="3763"/>
              <a:ext cx="263" cy="164"/>
            </a:xfrm>
            <a:custGeom>
              <a:avLst/>
              <a:gdLst>
                <a:gd name="T0" fmla="*/ 0 w 525"/>
                <a:gd name="T1" fmla="*/ 1 h 328"/>
                <a:gd name="T2" fmla="*/ 1 w 525"/>
                <a:gd name="T3" fmla="*/ 1 h 328"/>
                <a:gd name="T4" fmla="*/ 1 w 525"/>
                <a:gd name="T5" fmla="*/ 1 h 328"/>
                <a:gd name="T6" fmla="*/ 1 w 525"/>
                <a:gd name="T7" fmla="*/ 1 h 328"/>
                <a:gd name="T8" fmla="*/ 1 w 525"/>
                <a:gd name="T9" fmla="*/ 1 h 328"/>
                <a:gd name="T10" fmla="*/ 1 w 525"/>
                <a:gd name="T11" fmla="*/ 1 h 328"/>
                <a:gd name="T12" fmla="*/ 1 w 525"/>
                <a:gd name="T13" fmla="*/ 1 h 328"/>
                <a:gd name="T14" fmla="*/ 1 w 525"/>
                <a:gd name="T15" fmla="*/ 1 h 328"/>
                <a:gd name="T16" fmla="*/ 1 w 525"/>
                <a:gd name="T17" fmla="*/ 1 h 328"/>
                <a:gd name="T18" fmla="*/ 1 w 525"/>
                <a:gd name="T19" fmla="*/ 1 h 328"/>
                <a:gd name="T20" fmla="*/ 1 w 525"/>
                <a:gd name="T21" fmla="*/ 1 h 328"/>
                <a:gd name="T22" fmla="*/ 1 w 525"/>
                <a:gd name="T23" fmla="*/ 1 h 328"/>
                <a:gd name="T24" fmla="*/ 1 w 525"/>
                <a:gd name="T25" fmla="*/ 1 h 328"/>
                <a:gd name="T26" fmla="*/ 1 w 525"/>
                <a:gd name="T27" fmla="*/ 1 h 328"/>
                <a:gd name="T28" fmla="*/ 1 w 525"/>
                <a:gd name="T29" fmla="*/ 1 h 328"/>
                <a:gd name="T30" fmla="*/ 1 w 525"/>
                <a:gd name="T31" fmla="*/ 1 h 328"/>
                <a:gd name="T32" fmla="*/ 1 w 525"/>
                <a:gd name="T33" fmla="*/ 1 h 328"/>
                <a:gd name="T34" fmla="*/ 1 w 525"/>
                <a:gd name="T35" fmla="*/ 1 h 328"/>
                <a:gd name="T36" fmla="*/ 1 w 525"/>
                <a:gd name="T37" fmla="*/ 1 h 328"/>
                <a:gd name="T38" fmla="*/ 1 w 525"/>
                <a:gd name="T39" fmla="*/ 1 h 328"/>
                <a:gd name="T40" fmla="*/ 1 w 525"/>
                <a:gd name="T41" fmla="*/ 1 h 328"/>
                <a:gd name="T42" fmla="*/ 1 w 525"/>
                <a:gd name="T43" fmla="*/ 1 h 328"/>
                <a:gd name="T44" fmla="*/ 1 w 525"/>
                <a:gd name="T45" fmla="*/ 1 h 328"/>
                <a:gd name="T46" fmla="*/ 1 w 525"/>
                <a:gd name="T47" fmla="*/ 1 h 328"/>
                <a:gd name="T48" fmla="*/ 1 w 525"/>
                <a:gd name="T49" fmla="*/ 1 h 328"/>
                <a:gd name="T50" fmla="*/ 1 w 525"/>
                <a:gd name="T51" fmla="*/ 1 h 328"/>
                <a:gd name="T52" fmla="*/ 1 w 525"/>
                <a:gd name="T53" fmla="*/ 1 h 328"/>
                <a:gd name="T54" fmla="*/ 1 w 525"/>
                <a:gd name="T55" fmla="*/ 1 h 328"/>
                <a:gd name="T56" fmla="*/ 1 w 525"/>
                <a:gd name="T57" fmla="*/ 1 h 328"/>
                <a:gd name="T58" fmla="*/ 1 w 525"/>
                <a:gd name="T59" fmla="*/ 1 h 328"/>
                <a:gd name="T60" fmla="*/ 1 w 525"/>
                <a:gd name="T61" fmla="*/ 1 h 328"/>
                <a:gd name="T62" fmla="*/ 1 w 525"/>
                <a:gd name="T63" fmla="*/ 1 h 328"/>
                <a:gd name="T64" fmla="*/ 1 w 525"/>
                <a:gd name="T65" fmla="*/ 1 h 328"/>
                <a:gd name="T66" fmla="*/ 1 w 525"/>
                <a:gd name="T67" fmla="*/ 1 h 328"/>
                <a:gd name="T68" fmla="*/ 1 w 525"/>
                <a:gd name="T69" fmla="*/ 1 h 328"/>
                <a:gd name="T70" fmla="*/ 1 w 525"/>
                <a:gd name="T71" fmla="*/ 1 h 328"/>
                <a:gd name="T72" fmla="*/ 1 w 525"/>
                <a:gd name="T73" fmla="*/ 1 h 328"/>
                <a:gd name="T74" fmla="*/ 1 w 525"/>
                <a:gd name="T75" fmla="*/ 1 h 328"/>
                <a:gd name="T76" fmla="*/ 1 w 525"/>
                <a:gd name="T77" fmla="*/ 1 h 328"/>
                <a:gd name="T78" fmla="*/ 1 w 525"/>
                <a:gd name="T79" fmla="*/ 1 h 328"/>
                <a:gd name="T80" fmla="*/ 1 w 525"/>
                <a:gd name="T81" fmla="*/ 1 h 328"/>
                <a:gd name="T82" fmla="*/ 1 w 525"/>
                <a:gd name="T83" fmla="*/ 1 h 328"/>
                <a:gd name="T84" fmla="*/ 1 w 525"/>
                <a:gd name="T85" fmla="*/ 1 h 328"/>
                <a:gd name="T86" fmla="*/ 1 w 525"/>
                <a:gd name="T87" fmla="*/ 1 h 328"/>
                <a:gd name="T88" fmla="*/ 1 w 525"/>
                <a:gd name="T89" fmla="*/ 1 h 328"/>
                <a:gd name="T90" fmla="*/ 1 w 525"/>
                <a:gd name="T91" fmla="*/ 1 h 328"/>
                <a:gd name="T92" fmla="*/ 1 w 525"/>
                <a:gd name="T93" fmla="*/ 1 h 328"/>
                <a:gd name="T94" fmla="*/ 1 w 525"/>
                <a:gd name="T95" fmla="*/ 1 h 328"/>
                <a:gd name="T96" fmla="*/ 1 w 525"/>
                <a:gd name="T97" fmla="*/ 1 h 328"/>
                <a:gd name="T98" fmla="*/ 1 w 525"/>
                <a:gd name="T99" fmla="*/ 1 h 328"/>
                <a:gd name="T100" fmla="*/ 1 w 525"/>
                <a:gd name="T101" fmla="*/ 1 h 328"/>
                <a:gd name="T102" fmla="*/ 1 w 525"/>
                <a:gd name="T103" fmla="*/ 1 h 328"/>
                <a:gd name="T104" fmla="*/ 1 w 525"/>
                <a:gd name="T105" fmla="*/ 1 h 328"/>
                <a:gd name="T106" fmla="*/ 1 w 525"/>
                <a:gd name="T107" fmla="*/ 1 h 328"/>
                <a:gd name="T108" fmla="*/ 1 w 525"/>
                <a:gd name="T109" fmla="*/ 1 h 328"/>
                <a:gd name="T110" fmla="*/ 1 w 525"/>
                <a:gd name="T111" fmla="*/ 1 h 328"/>
                <a:gd name="T112" fmla="*/ 1 w 525"/>
                <a:gd name="T113" fmla="*/ 1 h 328"/>
                <a:gd name="T114" fmla="*/ 1 w 525"/>
                <a:gd name="T115" fmla="*/ 1 h 328"/>
                <a:gd name="T116" fmla="*/ 1 w 525"/>
                <a:gd name="T117" fmla="*/ 1 h 328"/>
                <a:gd name="T118" fmla="*/ 1 w 525"/>
                <a:gd name="T119" fmla="*/ 1 h 328"/>
                <a:gd name="T120" fmla="*/ 1 w 525"/>
                <a:gd name="T121" fmla="*/ 1 h 3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5"/>
                <a:gd name="T184" fmla="*/ 0 h 328"/>
                <a:gd name="T185" fmla="*/ 525 w 525"/>
                <a:gd name="T186" fmla="*/ 328 h 3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5" h="328">
                  <a:moveTo>
                    <a:pt x="28" y="61"/>
                  </a:moveTo>
                  <a:lnTo>
                    <a:pt x="0" y="75"/>
                  </a:lnTo>
                  <a:lnTo>
                    <a:pt x="38" y="153"/>
                  </a:lnTo>
                  <a:lnTo>
                    <a:pt x="42" y="156"/>
                  </a:lnTo>
                  <a:lnTo>
                    <a:pt x="47" y="160"/>
                  </a:lnTo>
                  <a:lnTo>
                    <a:pt x="49" y="162"/>
                  </a:lnTo>
                  <a:lnTo>
                    <a:pt x="101" y="172"/>
                  </a:lnTo>
                  <a:lnTo>
                    <a:pt x="104" y="156"/>
                  </a:lnTo>
                  <a:lnTo>
                    <a:pt x="97" y="170"/>
                  </a:lnTo>
                  <a:lnTo>
                    <a:pt x="200" y="221"/>
                  </a:lnTo>
                  <a:lnTo>
                    <a:pt x="202" y="222"/>
                  </a:lnTo>
                  <a:lnTo>
                    <a:pt x="282" y="250"/>
                  </a:lnTo>
                  <a:lnTo>
                    <a:pt x="287" y="234"/>
                  </a:lnTo>
                  <a:lnTo>
                    <a:pt x="277" y="245"/>
                  </a:lnTo>
                  <a:lnTo>
                    <a:pt x="282" y="248"/>
                  </a:lnTo>
                  <a:lnTo>
                    <a:pt x="275" y="243"/>
                  </a:lnTo>
                  <a:lnTo>
                    <a:pt x="313" y="309"/>
                  </a:lnTo>
                  <a:lnTo>
                    <a:pt x="315" y="311"/>
                  </a:lnTo>
                  <a:lnTo>
                    <a:pt x="320" y="314"/>
                  </a:lnTo>
                  <a:lnTo>
                    <a:pt x="324" y="316"/>
                  </a:lnTo>
                  <a:lnTo>
                    <a:pt x="431" y="328"/>
                  </a:lnTo>
                  <a:lnTo>
                    <a:pt x="433" y="328"/>
                  </a:lnTo>
                  <a:lnTo>
                    <a:pt x="438" y="326"/>
                  </a:lnTo>
                  <a:lnTo>
                    <a:pt x="444" y="323"/>
                  </a:lnTo>
                  <a:lnTo>
                    <a:pt x="447" y="318"/>
                  </a:lnTo>
                  <a:lnTo>
                    <a:pt x="449" y="319"/>
                  </a:lnTo>
                  <a:lnTo>
                    <a:pt x="473" y="255"/>
                  </a:lnTo>
                  <a:lnTo>
                    <a:pt x="473" y="248"/>
                  </a:lnTo>
                  <a:lnTo>
                    <a:pt x="473" y="243"/>
                  </a:lnTo>
                  <a:lnTo>
                    <a:pt x="449" y="177"/>
                  </a:lnTo>
                  <a:lnTo>
                    <a:pt x="433" y="182"/>
                  </a:lnTo>
                  <a:lnTo>
                    <a:pt x="449" y="182"/>
                  </a:lnTo>
                  <a:lnTo>
                    <a:pt x="449" y="188"/>
                  </a:lnTo>
                  <a:lnTo>
                    <a:pt x="473" y="99"/>
                  </a:lnTo>
                  <a:lnTo>
                    <a:pt x="457" y="94"/>
                  </a:lnTo>
                  <a:lnTo>
                    <a:pt x="471" y="103"/>
                  </a:lnTo>
                  <a:lnTo>
                    <a:pt x="524" y="25"/>
                  </a:lnTo>
                  <a:lnTo>
                    <a:pt x="524" y="21"/>
                  </a:lnTo>
                  <a:lnTo>
                    <a:pt x="525" y="16"/>
                  </a:lnTo>
                  <a:lnTo>
                    <a:pt x="524" y="11"/>
                  </a:lnTo>
                  <a:lnTo>
                    <a:pt x="520" y="6"/>
                  </a:lnTo>
                  <a:lnTo>
                    <a:pt x="515" y="2"/>
                  </a:lnTo>
                  <a:lnTo>
                    <a:pt x="510" y="0"/>
                  </a:lnTo>
                  <a:lnTo>
                    <a:pt x="504" y="2"/>
                  </a:lnTo>
                  <a:lnTo>
                    <a:pt x="402" y="38"/>
                  </a:lnTo>
                  <a:lnTo>
                    <a:pt x="407" y="52"/>
                  </a:lnTo>
                  <a:lnTo>
                    <a:pt x="405" y="38"/>
                  </a:lnTo>
                  <a:lnTo>
                    <a:pt x="299" y="54"/>
                  </a:lnTo>
                  <a:lnTo>
                    <a:pt x="301" y="68"/>
                  </a:lnTo>
                  <a:lnTo>
                    <a:pt x="301" y="52"/>
                  </a:lnTo>
                  <a:lnTo>
                    <a:pt x="207" y="52"/>
                  </a:lnTo>
                  <a:lnTo>
                    <a:pt x="207" y="68"/>
                  </a:lnTo>
                  <a:lnTo>
                    <a:pt x="216" y="56"/>
                  </a:lnTo>
                  <a:lnTo>
                    <a:pt x="151" y="14"/>
                  </a:lnTo>
                  <a:lnTo>
                    <a:pt x="148" y="12"/>
                  </a:lnTo>
                  <a:lnTo>
                    <a:pt x="143" y="11"/>
                  </a:lnTo>
                  <a:lnTo>
                    <a:pt x="66" y="11"/>
                  </a:lnTo>
                  <a:lnTo>
                    <a:pt x="61" y="12"/>
                  </a:lnTo>
                  <a:lnTo>
                    <a:pt x="57" y="14"/>
                  </a:lnTo>
                  <a:lnTo>
                    <a:pt x="5" y="56"/>
                  </a:lnTo>
                  <a:lnTo>
                    <a:pt x="24" y="80"/>
                  </a:lnTo>
                  <a:lnTo>
                    <a:pt x="77" y="38"/>
                  </a:lnTo>
                  <a:lnTo>
                    <a:pt x="66" y="42"/>
                  </a:lnTo>
                  <a:lnTo>
                    <a:pt x="71" y="40"/>
                  </a:lnTo>
                  <a:lnTo>
                    <a:pt x="66" y="26"/>
                  </a:lnTo>
                  <a:lnTo>
                    <a:pt x="66" y="42"/>
                  </a:lnTo>
                  <a:lnTo>
                    <a:pt x="143" y="42"/>
                  </a:lnTo>
                  <a:lnTo>
                    <a:pt x="143" y="26"/>
                  </a:lnTo>
                  <a:lnTo>
                    <a:pt x="134" y="40"/>
                  </a:lnTo>
                  <a:lnTo>
                    <a:pt x="198" y="82"/>
                  </a:lnTo>
                  <a:lnTo>
                    <a:pt x="202" y="82"/>
                  </a:lnTo>
                  <a:lnTo>
                    <a:pt x="207" y="84"/>
                  </a:lnTo>
                  <a:lnTo>
                    <a:pt x="301" y="84"/>
                  </a:lnTo>
                  <a:lnTo>
                    <a:pt x="304" y="84"/>
                  </a:lnTo>
                  <a:lnTo>
                    <a:pt x="411" y="68"/>
                  </a:lnTo>
                  <a:lnTo>
                    <a:pt x="412" y="68"/>
                  </a:lnTo>
                  <a:lnTo>
                    <a:pt x="515" y="32"/>
                  </a:lnTo>
                  <a:lnTo>
                    <a:pt x="496" y="11"/>
                  </a:lnTo>
                  <a:lnTo>
                    <a:pt x="494" y="16"/>
                  </a:lnTo>
                  <a:lnTo>
                    <a:pt x="496" y="21"/>
                  </a:lnTo>
                  <a:lnTo>
                    <a:pt x="499" y="26"/>
                  </a:lnTo>
                  <a:lnTo>
                    <a:pt x="504" y="30"/>
                  </a:lnTo>
                  <a:lnTo>
                    <a:pt x="510" y="32"/>
                  </a:lnTo>
                  <a:lnTo>
                    <a:pt x="510" y="16"/>
                  </a:lnTo>
                  <a:lnTo>
                    <a:pt x="497" y="7"/>
                  </a:lnTo>
                  <a:lnTo>
                    <a:pt x="445" y="85"/>
                  </a:lnTo>
                  <a:lnTo>
                    <a:pt x="444" y="91"/>
                  </a:lnTo>
                  <a:lnTo>
                    <a:pt x="419" y="179"/>
                  </a:lnTo>
                  <a:lnTo>
                    <a:pt x="417" y="182"/>
                  </a:lnTo>
                  <a:lnTo>
                    <a:pt x="419" y="188"/>
                  </a:lnTo>
                  <a:lnTo>
                    <a:pt x="444" y="254"/>
                  </a:lnTo>
                  <a:lnTo>
                    <a:pt x="442" y="248"/>
                  </a:lnTo>
                  <a:lnTo>
                    <a:pt x="457" y="248"/>
                  </a:lnTo>
                  <a:lnTo>
                    <a:pt x="444" y="243"/>
                  </a:lnTo>
                  <a:lnTo>
                    <a:pt x="419" y="307"/>
                  </a:lnTo>
                  <a:lnTo>
                    <a:pt x="433" y="297"/>
                  </a:lnTo>
                  <a:lnTo>
                    <a:pt x="428" y="299"/>
                  </a:lnTo>
                  <a:lnTo>
                    <a:pt x="423" y="302"/>
                  </a:lnTo>
                  <a:lnTo>
                    <a:pt x="419" y="307"/>
                  </a:lnTo>
                  <a:lnTo>
                    <a:pt x="433" y="313"/>
                  </a:lnTo>
                  <a:lnTo>
                    <a:pt x="435" y="297"/>
                  </a:lnTo>
                  <a:lnTo>
                    <a:pt x="327" y="285"/>
                  </a:lnTo>
                  <a:lnTo>
                    <a:pt x="336" y="290"/>
                  </a:lnTo>
                  <a:lnTo>
                    <a:pt x="330" y="287"/>
                  </a:lnTo>
                  <a:lnTo>
                    <a:pt x="325" y="300"/>
                  </a:lnTo>
                  <a:lnTo>
                    <a:pt x="339" y="293"/>
                  </a:lnTo>
                  <a:lnTo>
                    <a:pt x="301" y="228"/>
                  </a:lnTo>
                  <a:lnTo>
                    <a:pt x="297" y="224"/>
                  </a:lnTo>
                  <a:lnTo>
                    <a:pt x="292" y="221"/>
                  </a:lnTo>
                  <a:lnTo>
                    <a:pt x="212" y="193"/>
                  </a:lnTo>
                  <a:lnTo>
                    <a:pt x="207" y="207"/>
                  </a:lnTo>
                  <a:lnTo>
                    <a:pt x="214" y="193"/>
                  </a:lnTo>
                  <a:lnTo>
                    <a:pt x="111" y="143"/>
                  </a:lnTo>
                  <a:lnTo>
                    <a:pt x="108" y="143"/>
                  </a:lnTo>
                  <a:lnTo>
                    <a:pt x="56" y="132"/>
                  </a:lnTo>
                  <a:lnTo>
                    <a:pt x="63" y="136"/>
                  </a:lnTo>
                  <a:lnTo>
                    <a:pt x="57" y="132"/>
                  </a:lnTo>
                  <a:lnTo>
                    <a:pt x="52" y="146"/>
                  </a:lnTo>
                  <a:lnTo>
                    <a:pt x="66" y="139"/>
                  </a:lnTo>
                  <a:lnTo>
                    <a:pt x="28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68" name="Freeform 438"/>
          <p:cNvSpPr>
            <a:spLocks/>
          </p:cNvSpPr>
          <p:nvPr/>
        </p:nvSpPr>
        <p:spPr bwMode="auto">
          <a:xfrm>
            <a:off x="7273801" y="5715300"/>
            <a:ext cx="260350" cy="258763"/>
          </a:xfrm>
          <a:custGeom>
            <a:avLst/>
            <a:gdLst>
              <a:gd name="T0" fmla="*/ 0 w 328"/>
              <a:gd name="T1" fmla="*/ 2147483647 h 326"/>
              <a:gd name="T2" fmla="*/ 2147483647 w 328"/>
              <a:gd name="T3" fmla="*/ 2147483647 h 326"/>
              <a:gd name="T4" fmla="*/ 2147483647 w 328"/>
              <a:gd name="T5" fmla="*/ 2147483647 h 326"/>
              <a:gd name="T6" fmla="*/ 2147483647 w 328"/>
              <a:gd name="T7" fmla="*/ 2147483647 h 326"/>
              <a:gd name="T8" fmla="*/ 2147483647 w 328"/>
              <a:gd name="T9" fmla="*/ 2147483647 h 326"/>
              <a:gd name="T10" fmla="*/ 2147483647 w 328"/>
              <a:gd name="T11" fmla="*/ 2147483647 h 326"/>
              <a:gd name="T12" fmla="*/ 2147483647 w 328"/>
              <a:gd name="T13" fmla="*/ 2147483647 h 326"/>
              <a:gd name="T14" fmla="*/ 2147483647 w 328"/>
              <a:gd name="T15" fmla="*/ 2147483647 h 326"/>
              <a:gd name="T16" fmla="*/ 2147483647 w 328"/>
              <a:gd name="T17" fmla="*/ 2147483647 h 326"/>
              <a:gd name="T18" fmla="*/ 2147483647 w 328"/>
              <a:gd name="T19" fmla="*/ 2147483647 h 326"/>
              <a:gd name="T20" fmla="*/ 2147483647 w 328"/>
              <a:gd name="T21" fmla="*/ 2147483647 h 326"/>
              <a:gd name="T22" fmla="*/ 2147483647 w 328"/>
              <a:gd name="T23" fmla="*/ 2147483647 h 326"/>
              <a:gd name="T24" fmla="*/ 2147483647 w 328"/>
              <a:gd name="T25" fmla="*/ 0 h 326"/>
              <a:gd name="T26" fmla="*/ 2147483647 w 328"/>
              <a:gd name="T27" fmla="*/ 2147483647 h 326"/>
              <a:gd name="T28" fmla="*/ 0 w 328"/>
              <a:gd name="T29" fmla="*/ 2147483647 h 3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8"/>
              <a:gd name="T46" fmla="*/ 0 h 326"/>
              <a:gd name="T47" fmla="*/ 328 w 328"/>
              <a:gd name="T48" fmla="*/ 326 h 3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8" h="326">
                <a:moveTo>
                  <a:pt x="0" y="94"/>
                </a:moveTo>
                <a:lnTo>
                  <a:pt x="80" y="144"/>
                </a:lnTo>
                <a:lnTo>
                  <a:pt x="80" y="222"/>
                </a:lnTo>
                <a:lnTo>
                  <a:pt x="104" y="274"/>
                </a:lnTo>
                <a:lnTo>
                  <a:pt x="170" y="260"/>
                </a:lnTo>
                <a:lnTo>
                  <a:pt x="212" y="326"/>
                </a:lnTo>
                <a:lnTo>
                  <a:pt x="264" y="260"/>
                </a:lnTo>
                <a:lnTo>
                  <a:pt x="328" y="311"/>
                </a:lnTo>
                <a:lnTo>
                  <a:pt x="248" y="130"/>
                </a:lnTo>
                <a:lnTo>
                  <a:pt x="316" y="144"/>
                </a:lnTo>
                <a:lnTo>
                  <a:pt x="264" y="52"/>
                </a:lnTo>
                <a:lnTo>
                  <a:pt x="184" y="30"/>
                </a:lnTo>
                <a:lnTo>
                  <a:pt x="104" y="0"/>
                </a:lnTo>
                <a:lnTo>
                  <a:pt x="27" y="30"/>
                </a:lnTo>
                <a:lnTo>
                  <a:pt x="0" y="94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69" name="Group 439"/>
          <p:cNvGrpSpPr>
            <a:grpSpLocks/>
          </p:cNvGrpSpPr>
          <p:nvPr/>
        </p:nvGrpSpPr>
        <p:grpSpPr bwMode="auto">
          <a:xfrm>
            <a:off x="7262688" y="5702600"/>
            <a:ext cx="284163" cy="282575"/>
            <a:chOff x="3713" y="3742"/>
            <a:chExt cx="179" cy="178"/>
          </a:xfrm>
        </p:grpSpPr>
        <p:sp>
          <p:nvSpPr>
            <p:cNvPr id="70" name="Freeform 440"/>
            <p:cNvSpPr>
              <a:spLocks/>
            </p:cNvSpPr>
            <p:nvPr/>
          </p:nvSpPr>
          <p:spPr bwMode="auto">
            <a:xfrm>
              <a:off x="3720" y="3750"/>
              <a:ext cx="164" cy="163"/>
            </a:xfrm>
            <a:custGeom>
              <a:avLst/>
              <a:gdLst>
                <a:gd name="T0" fmla="*/ 0 w 328"/>
                <a:gd name="T1" fmla="*/ 1 h 326"/>
                <a:gd name="T2" fmla="*/ 1 w 328"/>
                <a:gd name="T3" fmla="*/ 1 h 326"/>
                <a:gd name="T4" fmla="*/ 1 w 328"/>
                <a:gd name="T5" fmla="*/ 1 h 326"/>
                <a:gd name="T6" fmla="*/ 1 w 328"/>
                <a:gd name="T7" fmla="*/ 1 h 326"/>
                <a:gd name="T8" fmla="*/ 1 w 328"/>
                <a:gd name="T9" fmla="*/ 1 h 326"/>
                <a:gd name="T10" fmla="*/ 1 w 328"/>
                <a:gd name="T11" fmla="*/ 1 h 326"/>
                <a:gd name="T12" fmla="*/ 1 w 328"/>
                <a:gd name="T13" fmla="*/ 1 h 326"/>
                <a:gd name="T14" fmla="*/ 1 w 328"/>
                <a:gd name="T15" fmla="*/ 1 h 326"/>
                <a:gd name="T16" fmla="*/ 1 w 328"/>
                <a:gd name="T17" fmla="*/ 1 h 326"/>
                <a:gd name="T18" fmla="*/ 1 w 328"/>
                <a:gd name="T19" fmla="*/ 1 h 326"/>
                <a:gd name="T20" fmla="*/ 1 w 328"/>
                <a:gd name="T21" fmla="*/ 1 h 326"/>
                <a:gd name="T22" fmla="*/ 1 w 328"/>
                <a:gd name="T23" fmla="*/ 1 h 326"/>
                <a:gd name="T24" fmla="*/ 1 w 328"/>
                <a:gd name="T25" fmla="*/ 0 h 326"/>
                <a:gd name="T26" fmla="*/ 1 w 328"/>
                <a:gd name="T27" fmla="*/ 1 h 326"/>
                <a:gd name="T28" fmla="*/ 0 w 328"/>
                <a:gd name="T29" fmla="*/ 1 h 3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8"/>
                <a:gd name="T46" fmla="*/ 0 h 326"/>
                <a:gd name="T47" fmla="*/ 328 w 328"/>
                <a:gd name="T48" fmla="*/ 326 h 3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8" h="326">
                  <a:moveTo>
                    <a:pt x="0" y="94"/>
                  </a:moveTo>
                  <a:lnTo>
                    <a:pt x="80" y="144"/>
                  </a:lnTo>
                  <a:lnTo>
                    <a:pt x="80" y="222"/>
                  </a:lnTo>
                  <a:lnTo>
                    <a:pt x="104" y="274"/>
                  </a:lnTo>
                  <a:lnTo>
                    <a:pt x="170" y="260"/>
                  </a:lnTo>
                  <a:lnTo>
                    <a:pt x="212" y="326"/>
                  </a:lnTo>
                  <a:lnTo>
                    <a:pt x="264" y="260"/>
                  </a:lnTo>
                  <a:lnTo>
                    <a:pt x="328" y="311"/>
                  </a:lnTo>
                  <a:lnTo>
                    <a:pt x="248" y="130"/>
                  </a:lnTo>
                  <a:lnTo>
                    <a:pt x="316" y="144"/>
                  </a:lnTo>
                  <a:lnTo>
                    <a:pt x="264" y="52"/>
                  </a:lnTo>
                  <a:lnTo>
                    <a:pt x="184" y="30"/>
                  </a:lnTo>
                  <a:lnTo>
                    <a:pt x="104" y="0"/>
                  </a:lnTo>
                  <a:lnTo>
                    <a:pt x="27" y="3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1" name="Freeform 441"/>
            <p:cNvSpPr>
              <a:spLocks/>
            </p:cNvSpPr>
            <p:nvPr/>
          </p:nvSpPr>
          <p:spPr bwMode="auto">
            <a:xfrm>
              <a:off x="3713" y="3742"/>
              <a:ext cx="179" cy="178"/>
            </a:xfrm>
            <a:custGeom>
              <a:avLst/>
              <a:gdLst>
                <a:gd name="T0" fmla="*/ 1 w 358"/>
                <a:gd name="T1" fmla="*/ 0 h 357"/>
                <a:gd name="T2" fmla="*/ 1 w 358"/>
                <a:gd name="T3" fmla="*/ 0 h 357"/>
                <a:gd name="T4" fmla="*/ 1 w 358"/>
                <a:gd name="T5" fmla="*/ 0 h 357"/>
                <a:gd name="T6" fmla="*/ 1 w 358"/>
                <a:gd name="T7" fmla="*/ 0 h 357"/>
                <a:gd name="T8" fmla="*/ 1 w 358"/>
                <a:gd name="T9" fmla="*/ 0 h 357"/>
                <a:gd name="T10" fmla="*/ 1 w 358"/>
                <a:gd name="T11" fmla="*/ 0 h 357"/>
                <a:gd name="T12" fmla="*/ 1 w 358"/>
                <a:gd name="T13" fmla="*/ 0 h 357"/>
                <a:gd name="T14" fmla="*/ 1 w 358"/>
                <a:gd name="T15" fmla="*/ 0 h 357"/>
                <a:gd name="T16" fmla="*/ 1 w 358"/>
                <a:gd name="T17" fmla="*/ 0 h 357"/>
                <a:gd name="T18" fmla="*/ 1 w 358"/>
                <a:gd name="T19" fmla="*/ 0 h 357"/>
                <a:gd name="T20" fmla="*/ 1 w 358"/>
                <a:gd name="T21" fmla="*/ 0 h 357"/>
                <a:gd name="T22" fmla="*/ 1 w 358"/>
                <a:gd name="T23" fmla="*/ 0 h 357"/>
                <a:gd name="T24" fmla="*/ 1 w 358"/>
                <a:gd name="T25" fmla="*/ 0 h 357"/>
                <a:gd name="T26" fmla="*/ 1 w 358"/>
                <a:gd name="T27" fmla="*/ 0 h 357"/>
                <a:gd name="T28" fmla="*/ 1 w 358"/>
                <a:gd name="T29" fmla="*/ 0 h 357"/>
                <a:gd name="T30" fmla="*/ 1 w 358"/>
                <a:gd name="T31" fmla="*/ 0 h 357"/>
                <a:gd name="T32" fmla="*/ 1 w 358"/>
                <a:gd name="T33" fmla="*/ 0 h 357"/>
                <a:gd name="T34" fmla="*/ 1 w 358"/>
                <a:gd name="T35" fmla="*/ 0 h 357"/>
                <a:gd name="T36" fmla="*/ 1 w 358"/>
                <a:gd name="T37" fmla="*/ 0 h 357"/>
                <a:gd name="T38" fmla="*/ 1 w 358"/>
                <a:gd name="T39" fmla="*/ 0 h 357"/>
                <a:gd name="T40" fmla="*/ 1 w 358"/>
                <a:gd name="T41" fmla="*/ 0 h 357"/>
                <a:gd name="T42" fmla="*/ 1 w 358"/>
                <a:gd name="T43" fmla="*/ 0 h 357"/>
                <a:gd name="T44" fmla="*/ 1 w 358"/>
                <a:gd name="T45" fmla="*/ 0 h 357"/>
                <a:gd name="T46" fmla="*/ 1 w 358"/>
                <a:gd name="T47" fmla="*/ 0 h 357"/>
                <a:gd name="T48" fmla="*/ 1 w 358"/>
                <a:gd name="T49" fmla="*/ 0 h 357"/>
                <a:gd name="T50" fmla="*/ 0 w 358"/>
                <a:gd name="T51" fmla="*/ 0 h 357"/>
                <a:gd name="T52" fmla="*/ 1 w 358"/>
                <a:gd name="T53" fmla="*/ 0 h 357"/>
                <a:gd name="T54" fmla="*/ 1 w 358"/>
                <a:gd name="T55" fmla="*/ 0 h 357"/>
                <a:gd name="T56" fmla="*/ 1 w 358"/>
                <a:gd name="T57" fmla="*/ 0 h 357"/>
                <a:gd name="T58" fmla="*/ 1 w 358"/>
                <a:gd name="T59" fmla="*/ 0 h 357"/>
                <a:gd name="T60" fmla="*/ 1 w 358"/>
                <a:gd name="T61" fmla="*/ 0 h 357"/>
                <a:gd name="T62" fmla="*/ 1 w 358"/>
                <a:gd name="T63" fmla="*/ 0 h 357"/>
                <a:gd name="T64" fmla="*/ 1 w 358"/>
                <a:gd name="T65" fmla="*/ 0 h 357"/>
                <a:gd name="T66" fmla="*/ 1 w 358"/>
                <a:gd name="T67" fmla="*/ 0 h 357"/>
                <a:gd name="T68" fmla="*/ 1 w 358"/>
                <a:gd name="T69" fmla="*/ 0 h 357"/>
                <a:gd name="T70" fmla="*/ 1 w 358"/>
                <a:gd name="T71" fmla="*/ 0 h 357"/>
                <a:gd name="T72" fmla="*/ 1 w 358"/>
                <a:gd name="T73" fmla="*/ 0 h 357"/>
                <a:gd name="T74" fmla="*/ 1 w 358"/>
                <a:gd name="T75" fmla="*/ 0 h 357"/>
                <a:gd name="T76" fmla="*/ 1 w 358"/>
                <a:gd name="T77" fmla="*/ 0 h 357"/>
                <a:gd name="T78" fmla="*/ 1 w 358"/>
                <a:gd name="T79" fmla="*/ 0 h 357"/>
                <a:gd name="T80" fmla="*/ 1 w 358"/>
                <a:gd name="T81" fmla="*/ 0 h 357"/>
                <a:gd name="T82" fmla="*/ 1 w 358"/>
                <a:gd name="T83" fmla="*/ 0 h 357"/>
                <a:gd name="T84" fmla="*/ 1 w 358"/>
                <a:gd name="T85" fmla="*/ 0 h 357"/>
                <a:gd name="T86" fmla="*/ 1 w 358"/>
                <a:gd name="T87" fmla="*/ 0 h 357"/>
                <a:gd name="T88" fmla="*/ 1 w 358"/>
                <a:gd name="T89" fmla="*/ 0 h 357"/>
                <a:gd name="T90" fmla="*/ 1 w 358"/>
                <a:gd name="T91" fmla="*/ 0 h 357"/>
                <a:gd name="T92" fmla="*/ 1 w 358"/>
                <a:gd name="T93" fmla="*/ 0 h 357"/>
                <a:gd name="T94" fmla="*/ 1 w 358"/>
                <a:gd name="T95" fmla="*/ 0 h 357"/>
                <a:gd name="T96" fmla="*/ 1 w 358"/>
                <a:gd name="T97" fmla="*/ 0 h 357"/>
                <a:gd name="T98" fmla="*/ 1 w 358"/>
                <a:gd name="T99" fmla="*/ 0 h 357"/>
                <a:gd name="T100" fmla="*/ 1 w 358"/>
                <a:gd name="T101" fmla="*/ 0 h 357"/>
                <a:gd name="T102" fmla="*/ 1 w 358"/>
                <a:gd name="T103" fmla="*/ 0 h 3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8"/>
                <a:gd name="T157" fmla="*/ 0 h 357"/>
                <a:gd name="T158" fmla="*/ 358 w 358"/>
                <a:gd name="T159" fmla="*/ 357 h 3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8" h="357">
                  <a:moveTo>
                    <a:pt x="22" y="97"/>
                  </a:moveTo>
                  <a:lnTo>
                    <a:pt x="7" y="123"/>
                  </a:lnTo>
                  <a:lnTo>
                    <a:pt x="87" y="173"/>
                  </a:lnTo>
                  <a:lnTo>
                    <a:pt x="94" y="159"/>
                  </a:lnTo>
                  <a:lnTo>
                    <a:pt x="78" y="159"/>
                  </a:lnTo>
                  <a:lnTo>
                    <a:pt x="80" y="164"/>
                  </a:lnTo>
                  <a:lnTo>
                    <a:pt x="83" y="170"/>
                  </a:lnTo>
                  <a:lnTo>
                    <a:pt x="78" y="159"/>
                  </a:lnTo>
                  <a:lnTo>
                    <a:pt x="78" y="237"/>
                  </a:lnTo>
                  <a:lnTo>
                    <a:pt x="80" y="243"/>
                  </a:lnTo>
                  <a:lnTo>
                    <a:pt x="80" y="244"/>
                  </a:lnTo>
                  <a:lnTo>
                    <a:pt x="104" y="296"/>
                  </a:lnTo>
                  <a:lnTo>
                    <a:pt x="108" y="300"/>
                  </a:lnTo>
                  <a:lnTo>
                    <a:pt x="113" y="303"/>
                  </a:lnTo>
                  <a:lnTo>
                    <a:pt x="118" y="305"/>
                  </a:lnTo>
                  <a:lnTo>
                    <a:pt x="121" y="305"/>
                  </a:lnTo>
                  <a:lnTo>
                    <a:pt x="188" y="291"/>
                  </a:lnTo>
                  <a:lnTo>
                    <a:pt x="184" y="275"/>
                  </a:lnTo>
                  <a:lnTo>
                    <a:pt x="174" y="286"/>
                  </a:lnTo>
                  <a:lnTo>
                    <a:pt x="179" y="289"/>
                  </a:lnTo>
                  <a:lnTo>
                    <a:pt x="184" y="291"/>
                  </a:lnTo>
                  <a:lnTo>
                    <a:pt x="172" y="284"/>
                  </a:lnTo>
                  <a:lnTo>
                    <a:pt x="214" y="350"/>
                  </a:lnTo>
                  <a:lnTo>
                    <a:pt x="215" y="352"/>
                  </a:lnTo>
                  <a:lnTo>
                    <a:pt x="221" y="355"/>
                  </a:lnTo>
                  <a:lnTo>
                    <a:pt x="226" y="357"/>
                  </a:lnTo>
                  <a:lnTo>
                    <a:pt x="231" y="355"/>
                  </a:lnTo>
                  <a:lnTo>
                    <a:pt x="236" y="352"/>
                  </a:lnTo>
                  <a:lnTo>
                    <a:pt x="238" y="352"/>
                  </a:lnTo>
                  <a:lnTo>
                    <a:pt x="290" y="286"/>
                  </a:lnTo>
                  <a:lnTo>
                    <a:pt x="278" y="275"/>
                  </a:lnTo>
                  <a:lnTo>
                    <a:pt x="273" y="289"/>
                  </a:lnTo>
                  <a:lnTo>
                    <a:pt x="278" y="291"/>
                  </a:lnTo>
                  <a:lnTo>
                    <a:pt x="283" y="289"/>
                  </a:lnTo>
                  <a:lnTo>
                    <a:pt x="288" y="286"/>
                  </a:lnTo>
                  <a:lnTo>
                    <a:pt x="269" y="288"/>
                  </a:lnTo>
                  <a:lnTo>
                    <a:pt x="334" y="338"/>
                  </a:lnTo>
                  <a:lnTo>
                    <a:pt x="337" y="340"/>
                  </a:lnTo>
                  <a:lnTo>
                    <a:pt x="342" y="341"/>
                  </a:lnTo>
                  <a:lnTo>
                    <a:pt x="348" y="340"/>
                  </a:lnTo>
                  <a:lnTo>
                    <a:pt x="353" y="336"/>
                  </a:lnTo>
                  <a:lnTo>
                    <a:pt x="356" y="331"/>
                  </a:lnTo>
                  <a:lnTo>
                    <a:pt x="358" y="326"/>
                  </a:lnTo>
                  <a:lnTo>
                    <a:pt x="356" y="321"/>
                  </a:lnTo>
                  <a:lnTo>
                    <a:pt x="276" y="140"/>
                  </a:lnTo>
                  <a:lnTo>
                    <a:pt x="262" y="145"/>
                  </a:lnTo>
                  <a:lnTo>
                    <a:pt x="262" y="161"/>
                  </a:lnTo>
                  <a:lnTo>
                    <a:pt x="268" y="159"/>
                  </a:lnTo>
                  <a:lnTo>
                    <a:pt x="273" y="156"/>
                  </a:lnTo>
                  <a:lnTo>
                    <a:pt x="276" y="151"/>
                  </a:lnTo>
                  <a:lnTo>
                    <a:pt x="278" y="145"/>
                  </a:lnTo>
                  <a:lnTo>
                    <a:pt x="276" y="140"/>
                  </a:lnTo>
                  <a:lnTo>
                    <a:pt x="259" y="161"/>
                  </a:lnTo>
                  <a:lnTo>
                    <a:pt x="327" y="175"/>
                  </a:lnTo>
                  <a:lnTo>
                    <a:pt x="330" y="175"/>
                  </a:lnTo>
                  <a:lnTo>
                    <a:pt x="335" y="173"/>
                  </a:lnTo>
                  <a:lnTo>
                    <a:pt x="341" y="170"/>
                  </a:lnTo>
                  <a:lnTo>
                    <a:pt x="344" y="164"/>
                  </a:lnTo>
                  <a:lnTo>
                    <a:pt x="346" y="159"/>
                  </a:lnTo>
                  <a:lnTo>
                    <a:pt x="344" y="154"/>
                  </a:lnTo>
                  <a:lnTo>
                    <a:pt x="344" y="152"/>
                  </a:lnTo>
                  <a:lnTo>
                    <a:pt x="292" y="60"/>
                  </a:lnTo>
                  <a:lnTo>
                    <a:pt x="288" y="57"/>
                  </a:lnTo>
                  <a:lnTo>
                    <a:pt x="283" y="53"/>
                  </a:lnTo>
                  <a:lnTo>
                    <a:pt x="203" y="31"/>
                  </a:lnTo>
                  <a:lnTo>
                    <a:pt x="198" y="45"/>
                  </a:lnTo>
                  <a:lnTo>
                    <a:pt x="203" y="31"/>
                  </a:lnTo>
                  <a:lnTo>
                    <a:pt x="123" y="1"/>
                  </a:lnTo>
                  <a:lnTo>
                    <a:pt x="118" y="0"/>
                  </a:lnTo>
                  <a:lnTo>
                    <a:pt x="113" y="1"/>
                  </a:lnTo>
                  <a:lnTo>
                    <a:pt x="36" y="31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0" y="104"/>
                  </a:lnTo>
                  <a:lnTo>
                    <a:pt x="28" y="116"/>
                  </a:lnTo>
                  <a:lnTo>
                    <a:pt x="55" y="52"/>
                  </a:lnTo>
                  <a:lnTo>
                    <a:pt x="47" y="59"/>
                  </a:lnTo>
                  <a:lnTo>
                    <a:pt x="52" y="55"/>
                  </a:lnTo>
                  <a:lnTo>
                    <a:pt x="41" y="45"/>
                  </a:lnTo>
                  <a:lnTo>
                    <a:pt x="48" y="60"/>
                  </a:lnTo>
                  <a:lnTo>
                    <a:pt x="125" y="31"/>
                  </a:lnTo>
                  <a:lnTo>
                    <a:pt x="118" y="31"/>
                  </a:lnTo>
                  <a:lnTo>
                    <a:pt x="118" y="15"/>
                  </a:lnTo>
                  <a:lnTo>
                    <a:pt x="113" y="31"/>
                  </a:lnTo>
                  <a:lnTo>
                    <a:pt x="193" y="60"/>
                  </a:lnTo>
                  <a:lnTo>
                    <a:pt x="195" y="60"/>
                  </a:lnTo>
                  <a:lnTo>
                    <a:pt x="275" y="83"/>
                  </a:lnTo>
                  <a:lnTo>
                    <a:pt x="268" y="78"/>
                  </a:lnTo>
                  <a:lnTo>
                    <a:pt x="273" y="81"/>
                  </a:lnTo>
                  <a:lnTo>
                    <a:pt x="278" y="67"/>
                  </a:lnTo>
                  <a:lnTo>
                    <a:pt x="266" y="76"/>
                  </a:lnTo>
                  <a:lnTo>
                    <a:pt x="318" y="168"/>
                  </a:lnTo>
                  <a:lnTo>
                    <a:pt x="330" y="144"/>
                  </a:lnTo>
                  <a:lnTo>
                    <a:pt x="325" y="145"/>
                  </a:lnTo>
                  <a:lnTo>
                    <a:pt x="320" y="149"/>
                  </a:lnTo>
                  <a:lnTo>
                    <a:pt x="316" y="154"/>
                  </a:lnTo>
                  <a:lnTo>
                    <a:pt x="315" y="159"/>
                  </a:lnTo>
                  <a:lnTo>
                    <a:pt x="316" y="164"/>
                  </a:lnTo>
                  <a:lnTo>
                    <a:pt x="330" y="159"/>
                  </a:lnTo>
                  <a:lnTo>
                    <a:pt x="334" y="145"/>
                  </a:lnTo>
                  <a:lnTo>
                    <a:pt x="266" y="132"/>
                  </a:lnTo>
                  <a:lnTo>
                    <a:pt x="262" y="130"/>
                  </a:lnTo>
                  <a:lnTo>
                    <a:pt x="257" y="132"/>
                  </a:lnTo>
                  <a:lnTo>
                    <a:pt x="252" y="135"/>
                  </a:lnTo>
                  <a:lnTo>
                    <a:pt x="248" y="140"/>
                  </a:lnTo>
                  <a:lnTo>
                    <a:pt x="247" y="145"/>
                  </a:lnTo>
                  <a:lnTo>
                    <a:pt x="248" y="151"/>
                  </a:lnTo>
                  <a:lnTo>
                    <a:pt x="248" y="152"/>
                  </a:lnTo>
                  <a:lnTo>
                    <a:pt x="328" y="333"/>
                  </a:lnTo>
                  <a:lnTo>
                    <a:pt x="348" y="312"/>
                  </a:lnTo>
                  <a:lnTo>
                    <a:pt x="342" y="310"/>
                  </a:lnTo>
                  <a:lnTo>
                    <a:pt x="337" y="312"/>
                  </a:lnTo>
                  <a:lnTo>
                    <a:pt x="332" y="315"/>
                  </a:lnTo>
                  <a:lnTo>
                    <a:pt x="328" y="321"/>
                  </a:lnTo>
                  <a:lnTo>
                    <a:pt x="327" y="326"/>
                  </a:lnTo>
                  <a:lnTo>
                    <a:pt x="328" y="331"/>
                  </a:lnTo>
                  <a:lnTo>
                    <a:pt x="342" y="326"/>
                  </a:lnTo>
                  <a:lnTo>
                    <a:pt x="353" y="314"/>
                  </a:lnTo>
                  <a:lnTo>
                    <a:pt x="288" y="263"/>
                  </a:lnTo>
                  <a:lnTo>
                    <a:pt x="283" y="262"/>
                  </a:lnTo>
                  <a:lnTo>
                    <a:pt x="278" y="260"/>
                  </a:lnTo>
                  <a:lnTo>
                    <a:pt x="273" y="262"/>
                  </a:lnTo>
                  <a:lnTo>
                    <a:pt x="268" y="265"/>
                  </a:lnTo>
                  <a:lnTo>
                    <a:pt x="266" y="267"/>
                  </a:lnTo>
                  <a:lnTo>
                    <a:pt x="214" y="333"/>
                  </a:lnTo>
                  <a:lnTo>
                    <a:pt x="236" y="331"/>
                  </a:lnTo>
                  <a:lnTo>
                    <a:pt x="231" y="328"/>
                  </a:lnTo>
                  <a:lnTo>
                    <a:pt x="226" y="326"/>
                  </a:lnTo>
                  <a:lnTo>
                    <a:pt x="221" y="328"/>
                  </a:lnTo>
                  <a:lnTo>
                    <a:pt x="215" y="331"/>
                  </a:lnTo>
                  <a:lnTo>
                    <a:pt x="226" y="341"/>
                  </a:lnTo>
                  <a:lnTo>
                    <a:pt x="240" y="333"/>
                  </a:lnTo>
                  <a:lnTo>
                    <a:pt x="198" y="267"/>
                  </a:lnTo>
                  <a:lnTo>
                    <a:pt x="195" y="265"/>
                  </a:lnTo>
                  <a:lnTo>
                    <a:pt x="189" y="262"/>
                  </a:lnTo>
                  <a:lnTo>
                    <a:pt x="184" y="260"/>
                  </a:lnTo>
                  <a:lnTo>
                    <a:pt x="181" y="262"/>
                  </a:lnTo>
                  <a:lnTo>
                    <a:pt x="115" y="275"/>
                  </a:lnTo>
                  <a:lnTo>
                    <a:pt x="128" y="279"/>
                  </a:lnTo>
                  <a:lnTo>
                    <a:pt x="123" y="275"/>
                  </a:lnTo>
                  <a:lnTo>
                    <a:pt x="118" y="274"/>
                  </a:lnTo>
                  <a:lnTo>
                    <a:pt x="118" y="289"/>
                  </a:lnTo>
                  <a:lnTo>
                    <a:pt x="132" y="282"/>
                  </a:lnTo>
                  <a:lnTo>
                    <a:pt x="108" y="230"/>
                  </a:lnTo>
                  <a:lnTo>
                    <a:pt x="94" y="237"/>
                  </a:lnTo>
                  <a:lnTo>
                    <a:pt x="109" y="237"/>
                  </a:lnTo>
                  <a:lnTo>
                    <a:pt x="109" y="159"/>
                  </a:lnTo>
                  <a:lnTo>
                    <a:pt x="108" y="154"/>
                  </a:lnTo>
                  <a:lnTo>
                    <a:pt x="104" y="149"/>
                  </a:lnTo>
                  <a:lnTo>
                    <a:pt x="102" y="147"/>
                  </a:lnTo>
                  <a:lnTo>
                    <a:pt x="22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2" name="Freeform 442"/>
          <p:cNvSpPr>
            <a:spLocks/>
          </p:cNvSpPr>
          <p:nvPr/>
        </p:nvSpPr>
        <p:spPr bwMode="auto">
          <a:xfrm>
            <a:off x="4294063" y="2989563"/>
            <a:ext cx="449263" cy="465137"/>
          </a:xfrm>
          <a:custGeom>
            <a:avLst/>
            <a:gdLst>
              <a:gd name="T0" fmla="*/ 2147483647 w 565"/>
              <a:gd name="T1" fmla="*/ 2147483647 h 584"/>
              <a:gd name="T2" fmla="*/ 2147483647 w 565"/>
              <a:gd name="T3" fmla="*/ 2147483647 h 584"/>
              <a:gd name="T4" fmla="*/ 2147483647 w 565"/>
              <a:gd name="T5" fmla="*/ 2147483647 h 584"/>
              <a:gd name="T6" fmla="*/ 2147483647 w 565"/>
              <a:gd name="T7" fmla="*/ 2147483647 h 584"/>
              <a:gd name="T8" fmla="*/ 2147483647 w 565"/>
              <a:gd name="T9" fmla="*/ 2147483647 h 584"/>
              <a:gd name="T10" fmla="*/ 2147483647 w 565"/>
              <a:gd name="T11" fmla="*/ 2147483647 h 584"/>
              <a:gd name="T12" fmla="*/ 2147483647 w 565"/>
              <a:gd name="T13" fmla="*/ 2147483647 h 584"/>
              <a:gd name="T14" fmla="*/ 2147483647 w 565"/>
              <a:gd name="T15" fmla="*/ 2147483647 h 584"/>
              <a:gd name="T16" fmla="*/ 2147483647 w 565"/>
              <a:gd name="T17" fmla="*/ 2147483647 h 584"/>
              <a:gd name="T18" fmla="*/ 2147483647 w 565"/>
              <a:gd name="T19" fmla="*/ 0 h 584"/>
              <a:gd name="T20" fmla="*/ 2147483647 w 565"/>
              <a:gd name="T21" fmla="*/ 2147483647 h 584"/>
              <a:gd name="T22" fmla="*/ 2147483647 w 565"/>
              <a:gd name="T23" fmla="*/ 2147483647 h 584"/>
              <a:gd name="T24" fmla="*/ 2147483647 w 565"/>
              <a:gd name="T25" fmla="*/ 2147483647 h 584"/>
              <a:gd name="T26" fmla="*/ 2147483647 w 565"/>
              <a:gd name="T27" fmla="*/ 2147483647 h 584"/>
              <a:gd name="T28" fmla="*/ 2147483647 w 565"/>
              <a:gd name="T29" fmla="*/ 2147483647 h 584"/>
              <a:gd name="T30" fmla="*/ 2147483647 w 565"/>
              <a:gd name="T31" fmla="*/ 2147483647 h 584"/>
              <a:gd name="T32" fmla="*/ 2147483647 w 565"/>
              <a:gd name="T33" fmla="*/ 2147483647 h 584"/>
              <a:gd name="T34" fmla="*/ 2147483647 w 565"/>
              <a:gd name="T35" fmla="*/ 2147483647 h 584"/>
              <a:gd name="T36" fmla="*/ 2147483647 w 565"/>
              <a:gd name="T37" fmla="*/ 2147483647 h 584"/>
              <a:gd name="T38" fmla="*/ 2147483647 w 565"/>
              <a:gd name="T39" fmla="*/ 2147483647 h 584"/>
              <a:gd name="T40" fmla="*/ 2147483647 w 565"/>
              <a:gd name="T41" fmla="*/ 2147483647 h 584"/>
              <a:gd name="T42" fmla="*/ 0 w 565"/>
              <a:gd name="T43" fmla="*/ 2147483647 h 584"/>
              <a:gd name="T44" fmla="*/ 0 w 565"/>
              <a:gd name="T45" fmla="*/ 2147483647 h 584"/>
              <a:gd name="T46" fmla="*/ 2147483647 w 565"/>
              <a:gd name="T47" fmla="*/ 2147483647 h 584"/>
              <a:gd name="T48" fmla="*/ 2147483647 w 565"/>
              <a:gd name="T49" fmla="*/ 2147483647 h 584"/>
              <a:gd name="T50" fmla="*/ 2147483647 w 565"/>
              <a:gd name="T51" fmla="*/ 2147483647 h 584"/>
              <a:gd name="T52" fmla="*/ 2147483647 w 565"/>
              <a:gd name="T53" fmla="*/ 2147483647 h 584"/>
              <a:gd name="T54" fmla="*/ 2147483647 w 565"/>
              <a:gd name="T55" fmla="*/ 2147483647 h 584"/>
              <a:gd name="T56" fmla="*/ 2147483647 w 565"/>
              <a:gd name="T57" fmla="*/ 2147483647 h 584"/>
              <a:gd name="T58" fmla="*/ 2147483647 w 565"/>
              <a:gd name="T59" fmla="*/ 2147483647 h 584"/>
              <a:gd name="T60" fmla="*/ 2147483647 w 565"/>
              <a:gd name="T61" fmla="*/ 2147483647 h 58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65"/>
              <a:gd name="T94" fmla="*/ 0 h 584"/>
              <a:gd name="T95" fmla="*/ 565 w 565"/>
              <a:gd name="T96" fmla="*/ 584 h 58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65" h="584">
                <a:moveTo>
                  <a:pt x="565" y="260"/>
                </a:moveTo>
                <a:lnTo>
                  <a:pt x="565" y="248"/>
                </a:lnTo>
                <a:lnTo>
                  <a:pt x="565" y="182"/>
                </a:lnTo>
                <a:lnTo>
                  <a:pt x="527" y="172"/>
                </a:lnTo>
                <a:lnTo>
                  <a:pt x="485" y="172"/>
                </a:lnTo>
                <a:lnTo>
                  <a:pt x="447" y="196"/>
                </a:lnTo>
                <a:lnTo>
                  <a:pt x="419" y="144"/>
                </a:lnTo>
                <a:lnTo>
                  <a:pt x="409" y="107"/>
                </a:lnTo>
                <a:lnTo>
                  <a:pt x="485" y="42"/>
                </a:lnTo>
                <a:lnTo>
                  <a:pt x="409" y="0"/>
                </a:lnTo>
                <a:lnTo>
                  <a:pt x="343" y="55"/>
                </a:lnTo>
                <a:lnTo>
                  <a:pt x="381" y="107"/>
                </a:lnTo>
                <a:lnTo>
                  <a:pt x="329" y="130"/>
                </a:lnTo>
                <a:lnTo>
                  <a:pt x="196" y="94"/>
                </a:lnTo>
                <a:lnTo>
                  <a:pt x="158" y="130"/>
                </a:lnTo>
                <a:lnTo>
                  <a:pt x="196" y="182"/>
                </a:lnTo>
                <a:lnTo>
                  <a:pt x="132" y="210"/>
                </a:lnTo>
                <a:lnTo>
                  <a:pt x="158" y="288"/>
                </a:lnTo>
                <a:lnTo>
                  <a:pt x="210" y="300"/>
                </a:lnTo>
                <a:lnTo>
                  <a:pt x="132" y="362"/>
                </a:lnTo>
                <a:lnTo>
                  <a:pt x="64" y="440"/>
                </a:lnTo>
                <a:lnTo>
                  <a:pt x="0" y="427"/>
                </a:lnTo>
                <a:lnTo>
                  <a:pt x="0" y="506"/>
                </a:lnTo>
                <a:lnTo>
                  <a:pt x="42" y="571"/>
                </a:lnTo>
                <a:lnTo>
                  <a:pt x="146" y="584"/>
                </a:lnTo>
                <a:lnTo>
                  <a:pt x="235" y="584"/>
                </a:lnTo>
                <a:lnTo>
                  <a:pt x="329" y="557"/>
                </a:lnTo>
                <a:lnTo>
                  <a:pt x="433" y="571"/>
                </a:lnTo>
                <a:lnTo>
                  <a:pt x="527" y="427"/>
                </a:lnTo>
                <a:lnTo>
                  <a:pt x="539" y="352"/>
                </a:lnTo>
                <a:lnTo>
                  <a:pt x="565" y="260"/>
                </a:lnTo>
                <a:close/>
              </a:path>
            </a:pathLst>
          </a:custGeom>
          <a:solidFill>
            <a:srgbClr val="FFCC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3" name="Freeform 443"/>
          <p:cNvSpPr>
            <a:spLocks/>
          </p:cNvSpPr>
          <p:nvPr/>
        </p:nvSpPr>
        <p:spPr bwMode="auto">
          <a:xfrm>
            <a:off x="5408488" y="3751563"/>
            <a:ext cx="303213" cy="295275"/>
          </a:xfrm>
          <a:custGeom>
            <a:avLst/>
            <a:gdLst>
              <a:gd name="T0" fmla="*/ 2147483647 w 382"/>
              <a:gd name="T1" fmla="*/ 2147483647 h 371"/>
              <a:gd name="T2" fmla="*/ 2147483647 w 382"/>
              <a:gd name="T3" fmla="*/ 2147483647 h 371"/>
              <a:gd name="T4" fmla="*/ 2147483647 w 382"/>
              <a:gd name="T5" fmla="*/ 2147483647 h 371"/>
              <a:gd name="T6" fmla="*/ 2147483647 w 382"/>
              <a:gd name="T7" fmla="*/ 2147483647 h 371"/>
              <a:gd name="T8" fmla="*/ 2147483647 w 382"/>
              <a:gd name="T9" fmla="*/ 2147483647 h 371"/>
              <a:gd name="T10" fmla="*/ 2147483647 w 382"/>
              <a:gd name="T11" fmla="*/ 2147483647 h 371"/>
              <a:gd name="T12" fmla="*/ 2147483647 w 382"/>
              <a:gd name="T13" fmla="*/ 2147483647 h 371"/>
              <a:gd name="T14" fmla="*/ 2147483647 w 382"/>
              <a:gd name="T15" fmla="*/ 2147483647 h 371"/>
              <a:gd name="T16" fmla="*/ 2147483647 w 382"/>
              <a:gd name="T17" fmla="*/ 2147483647 h 371"/>
              <a:gd name="T18" fmla="*/ 2147483647 w 382"/>
              <a:gd name="T19" fmla="*/ 2147483647 h 371"/>
              <a:gd name="T20" fmla="*/ 2147483647 w 382"/>
              <a:gd name="T21" fmla="*/ 2147483647 h 371"/>
              <a:gd name="T22" fmla="*/ 2147483647 w 382"/>
              <a:gd name="T23" fmla="*/ 2147483647 h 371"/>
              <a:gd name="T24" fmla="*/ 2147483647 w 382"/>
              <a:gd name="T25" fmla="*/ 2147483647 h 371"/>
              <a:gd name="T26" fmla="*/ 2147483647 w 382"/>
              <a:gd name="T27" fmla="*/ 2147483647 h 371"/>
              <a:gd name="T28" fmla="*/ 2147483647 w 382"/>
              <a:gd name="T29" fmla="*/ 2147483647 h 371"/>
              <a:gd name="T30" fmla="*/ 2147483647 w 382"/>
              <a:gd name="T31" fmla="*/ 2147483647 h 371"/>
              <a:gd name="T32" fmla="*/ 2147483647 w 382"/>
              <a:gd name="T33" fmla="*/ 2147483647 h 371"/>
              <a:gd name="T34" fmla="*/ 2147483647 w 382"/>
              <a:gd name="T35" fmla="*/ 2147483647 h 371"/>
              <a:gd name="T36" fmla="*/ 2147483647 w 382"/>
              <a:gd name="T37" fmla="*/ 2147483647 h 371"/>
              <a:gd name="T38" fmla="*/ 0 w 382"/>
              <a:gd name="T39" fmla="*/ 2147483647 h 371"/>
              <a:gd name="T40" fmla="*/ 2147483647 w 382"/>
              <a:gd name="T41" fmla="*/ 2147483647 h 371"/>
              <a:gd name="T42" fmla="*/ 2147483647 w 382"/>
              <a:gd name="T43" fmla="*/ 2147483647 h 371"/>
              <a:gd name="T44" fmla="*/ 2147483647 w 382"/>
              <a:gd name="T45" fmla="*/ 0 h 371"/>
              <a:gd name="T46" fmla="*/ 2147483647 w 382"/>
              <a:gd name="T47" fmla="*/ 2147483647 h 371"/>
              <a:gd name="T48" fmla="*/ 2147483647 w 382"/>
              <a:gd name="T49" fmla="*/ 2147483647 h 371"/>
              <a:gd name="T50" fmla="*/ 2147483647 w 382"/>
              <a:gd name="T51" fmla="*/ 2147483647 h 3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2"/>
              <a:gd name="T79" fmla="*/ 0 h 371"/>
              <a:gd name="T80" fmla="*/ 382 w 382"/>
              <a:gd name="T81" fmla="*/ 371 h 37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2" h="371">
                <a:moveTo>
                  <a:pt x="276" y="36"/>
                </a:moveTo>
                <a:lnTo>
                  <a:pt x="304" y="66"/>
                </a:lnTo>
                <a:lnTo>
                  <a:pt x="330" y="75"/>
                </a:lnTo>
                <a:lnTo>
                  <a:pt x="330" y="141"/>
                </a:lnTo>
                <a:lnTo>
                  <a:pt x="367" y="167"/>
                </a:lnTo>
                <a:lnTo>
                  <a:pt x="382" y="219"/>
                </a:lnTo>
                <a:lnTo>
                  <a:pt x="353" y="269"/>
                </a:lnTo>
                <a:lnTo>
                  <a:pt x="344" y="269"/>
                </a:lnTo>
                <a:lnTo>
                  <a:pt x="304" y="307"/>
                </a:lnTo>
                <a:lnTo>
                  <a:pt x="304" y="371"/>
                </a:lnTo>
                <a:lnTo>
                  <a:pt x="262" y="359"/>
                </a:lnTo>
                <a:lnTo>
                  <a:pt x="224" y="321"/>
                </a:lnTo>
                <a:lnTo>
                  <a:pt x="236" y="307"/>
                </a:lnTo>
                <a:lnTo>
                  <a:pt x="224" y="255"/>
                </a:lnTo>
                <a:lnTo>
                  <a:pt x="182" y="283"/>
                </a:lnTo>
                <a:lnTo>
                  <a:pt x="146" y="269"/>
                </a:lnTo>
                <a:lnTo>
                  <a:pt x="130" y="205"/>
                </a:lnTo>
                <a:lnTo>
                  <a:pt x="80" y="167"/>
                </a:lnTo>
                <a:lnTo>
                  <a:pt x="55" y="114"/>
                </a:lnTo>
                <a:lnTo>
                  <a:pt x="0" y="102"/>
                </a:lnTo>
                <a:lnTo>
                  <a:pt x="14" y="52"/>
                </a:lnTo>
                <a:lnTo>
                  <a:pt x="14" y="36"/>
                </a:lnTo>
                <a:lnTo>
                  <a:pt x="108" y="0"/>
                </a:lnTo>
                <a:lnTo>
                  <a:pt x="130" y="36"/>
                </a:lnTo>
                <a:lnTo>
                  <a:pt x="236" y="10"/>
                </a:lnTo>
                <a:lnTo>
                  <a:pt x="276" y="36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74" name="Group 444"/>
          <p:cNvGrpSpPr>
            <a:grpSpLocks/>
          </p:cNvGrpSpPr>
          <p:nvPr/>
        </p:nvGrpSpPr>
        <p:grpSpPr bwMode="auto">
          <a:xfrm>
            <a:off x="5408488" y="3751563"/>
            <a:ext cx="303213" cy="295275"/>
            <a:chOff x="2545" y="2513"/>
            <a:chExt cx="191" cy="186"/>
          </a:xfrm>
        </p:grpSpPr>
        <p:sp>
          <p:nvSpPr>
            <p:cNvPr id="75" name="Freeform 445"/>
            <p:cNvSpPr>
              <a:spLocks/>
            </p:cNvSpPr>
            <p:nvPr/>
          </p:nvSpPr>
          <p:spPr bwMode="auto">
            <a:xfrm>
              <a:off x="2545" y="2513"/>
              <a:ext cx="191" cy="186"/>
            </a:xfrm>
            <a:custGeom>
              <a:avLst/>
              <a:gdLst>
                <a:gd name="T0" fmla="*/ 1 w 382"/>
                <a:gd name="T1" fmla="*/ 1 h 371"/>
                <a:gd name="T2" fmla="*/ 1 w 382"/>
                <a:gd name="T3" fmla="*/ 1 h 371"/>
                <a:gd name="T4" fmla="*/ 1 w 382"/>
                <a:gd name="T5" fmla="*/ 1 h 371"/>
                <a:gd name="T6" fmla="*/ 1 w 382"/>
                <a:gd name="T7" fmla="*/ 1 h 371"/>
                <a:gd name="T8" fmla="*/ 1 w 382"/>
                <a:gd name="T9" fmla="*/ 1 h 371"/>
                <a:gd name="T10" fmla="*/ 1 w 382"/>
                <a:gd name="T11" fmla="*/ 1 h 371"/>
                <a:gd name="T12" fmla="*/ 1 w 382"/>
                <a:gd name="T13" fmla="*/ 1 h 371"/>
                <a:gd name="T14" fmla="*/ 1 w 382"/>
                <a:gd name="T15" fmla="*/ 1 h 371"/>
                <a:gd name="T16" fmla="*/ 1 w 382"/>
                <a:gd name="T17" fmla="*/ 1 h 371"/>
                <a:gd name="T18" fmla="*/ 1 w 382"/>
                <a:gd name="T19" fmla="*/ 1 h 371"/>
                <a:gd name="T20" fmla="*/ 1 w 382"/>
                <a:gd name="T21" fmla="*/ 1 h 371"/>
                <a:gd name="T22" fmla="*/ 1 w 382"/>
                <a:gd name="T23" fmla="*/ 1 h 371"/>
                <a:gd name="T24" fmla="*/ 1 w 382"/>
                <a:gd name="T25" fmla="*/ 1 h 371"/>
                <a:gd name="T26" fmla="*/ 1 w 382"/>
                <a:gd name="T27" fmla="*/ 1 h 371"/>
                <a:gd name="T28" fmla="*/ 1 w 382"/>
                <a:gd name="T29" fmla="*/ 1 h 371"/>
                <a:gd name="T30" fmla="*/ 1 w 382"/>
                <a:gd name="T31" fmla="*/ 1 h 371"/>
                <a:gd name="T32" fmla="*/ 1 w 382"/>
                <a:gd name="T33" fmla="*/ 1 h 371"/>
                <a:gd name="T34" fmla="*/ 1 w 382"/>
                <a:gd name="T35" fmla="*/ 1 h 371"/>
                <a:gd name="T36" fmla="*/ 1 w 382"/>
                <a:gd name="T37" fmla="*/ 1 h 371"/>
                <a:gd name="T38" fmla="*/ 0 w 382"/>
                <a:gd name="T39" fmla="*/ 1 h 371"/>
                <a:gd name="T40" fmla="*/ 1 w 382"/>
                <a:gd name="T41" fmla="*/ 1 h 371"/>
                <a:gd name="T42" fmla="*/ 1 w 382"/>
                <a:gd name="T43" fmla="*/ 1 h 371"/>
                <a:gd name="T44" fmla="*/ 1 w 382"/>
                <a:gd name="T45" fmla="*/ 0 h 371"/>
                <a:gd name="T46" fmla="*/ 1 w 382"/>
                <a:gd name="T47" fmla="*/ 1 h 371"/>
                <a:gd name="T48" fmla="*/ 1 w 382"/>
                <a:gd name="T49" fmla="*/ 1 h 371"/>
                <a:gd name="T50" fmla="*/ 1 w 382"/>
                <a:gd name="T51" fmla="*/ 1 h 3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2"/>
                <a:gd name="T79" fmla="*/ 0 h 371"/>
                <a:gd name="T80" fmla="*/ 382 w 382"/>
                <a:gd name="T81" fmla="*/ 371 h 3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2" h="371">
                  <a:moveTo>
                    <a:pt x="276" y="36"/>
                  </a:moveTo>
                  <a:lnTo>
                    <a:pt x="304" y="66"/>
                  </a:lnTo>
                  <a:lnTo>
                    <a:pt x="330" y="75"/>
                  </a:lnTo>
                  <a:lnTo>
                    <a:pt x="330" y="141"/>
                  </a:lnTo>
                  <a:lnTo>
                    <a:pt x="367" y="167"/>
                  </a:lnTo>
                  <a:lnTo>
                    <a:pt x="382" y="219"/>
                  </a:lnTo>
                  <a:lnTo>
                    <a:pt x="353" y="269"/>
                  </a:lnTo>
                  <a:lnTo>
                    <a:pt x="344" y="269"/>
                  </a:lnTo>
                  <a:lnTo>
                    <a:pt x="304" y="307"/>
                  </a:lnTo>
                  <a:lnTo>
                    <a:pt x="304" y="371"/>
                  </a:lnTo>
                  <a:lnTo>
                    <a:pt x="262" y="359"/>
                  </a:lnTo>
                  <a:lnTo>
                    <a:pt x="224" y="321"/>
                  </a:lnTo>
                  <a:lnTo>
                    <a:pt x="236" y="307"/>
                  </a:lnTo>
                  <a:lnTo>
                    <a:pt x="224" y="255"/>
                  </a:lnTo>
                  <a:lnTo>
                    <a:pt x="182" y="283"/>
                  </a:lnTo>
                  <a:lnTo>
                    <a:pt x="146" y="269"/>
                  </a:lnTo>
                  <a:lnTo>
                    <a:pt x="130" y="205"/>
                  </a:lnTo>
                  <a:lnTo>
                    <a:pt x="80" y="167"/>
                  </a:lnTo>
                  <a:lnTo>
                    <a:pt x="55" y="114"/>
                  </a:lnTo>
                  <a:lnTo>
                    <a:pt x="0" y="102"/>
                  </a:lnTo>
                  <a:lnTo>
                    <a:pt x="14" y="52"/>
                  </a:lnTo>
                  <a:lnTo>
                    <a:pt x="14" y="36"/>
                  </a:lnTo>
                  <a:lnTo>
                    <a:pt x="108" y="0"/>
                  </a:lnTo>
                  <a:lnTo>
                    <a:pt x="130" y="36"/>
                  </a:lnTo>
                  <a:lnTo>
                    <a:pt x="236" y="10"/>
                  </a:lnTo>
                  <a:lnTo>
                    <a:pt x="276" y="3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6" name="Freeform 446"/>
            <p:cNvSpPr>
              <a:spLocks/>
            </p:cNvSpPr>
            <p:nvPr/>
          </p:nvSpPr>
          <p:spPr bwMode="auto">
            <a:xfrm>
              <a:off x="2545" y="2513"/>
              <a:ext cx="191" cy="186"/>
            </a:xfrm>
            <a:custGeom>
              <a:avLst/>
              <a:gdLst>
                <a:gd name="T0" fmla="*/ 1 w 382"/>
                <a:gd name="T1" fmla="*/ 1 h 371"/>
                <a:gd name="T2" fmla="*/ 1 w 382"/>
                <a:gd name="T3" fmla="*/ 1 h 371"/>
                <a:gd name="T4" fmla="*/ 1 w 382"/>
                <a:gd name="T5" fmla="*/ 1 h 371"/>
                <a:gd name="T6" fmla="*/ 1 w 382"/>
                <a:gd name="T7" fmla="*/ 1 h 371"/>
                <a:gd name="T8" fmla="*/ 1 w 382"/>
                <a:gd name="T9" fmla="*/ 1 h 371"/>
                <a:gd name="T10" fmla="*/ 1 w 382"/>
                <a:gd name="T11" fmla="*/ 1 h 371"/>
                <a:gd name="T12" fmla="*/ 1 w 382"/>
                <a:gd name="T13" fmla="*/ 1 h 371"/>
                <a:gd name="T14" fmla="*/ 1 w 382"/>
                <a:gd name="T15" fmla="*/ 1 h 371"/>
                <a:gd name="T16" fmla="*/ 1 w 382"/>
                <a:gd name="T17" fmla="*/ 1 h 371"/>
                <a:gd name="T18" fmla="*/ 1 w 382"/>
                <a:gd name="T19" fmla="*/ 1 h 371"/>
                <a:gd name="T20" fmla="*/ 1 w 382"/>
                <a:gd name="T21" fmla="*/ 1 h 371"/>
                <a:gd name="T22" fmla="*/ 1 w 382"/>
                <a:gd name="T23" fmla="*/ 1 h 371"/>
                <a:gd name="T24" fmla="*/ 1 w 382"/>
                <a:gd name="T25" fmla="*/ 1 h 371"/>
                <a:gd name="T26" fmla="*/ 1 w 382"/>
                <a:gd name="T27" fmla="*/ 1 h 371"/>
                <a:gd name="T28" fmla="*/ 1 w 382"/>
                <a:gd name="T29" fmla="*/ 1 h 371"/>
                <a:gd name="T30" fmla="*/ 1 w 382"/>
                <a:gd name="T31" fmla="*/ 1 h 371"/>
                <a:gd name="T32" fmla="*/ 1 w 382"/>
                <a:gd name="T33" fmla="*/ 1 h 371"/>
                <a:gd name="T34" fmla="*/ 1 w 382"/>
                <a:gd name="T35" fmla="*/ 1 h 371"/>
                <a:gd name="T36" fmla="*/ 1 w 382"/>
                <a:gd name="T37" fmla="*/ 1 h 371"/>
                <a:gd name="T38" fmla="*/ 0 w 382"/>
                <a:gd name="T39" fmla="*/ 1 h 371"/>
                <a:gd name="T40" fmla="*/ 1 w 382"/>
                <a:gd name="T41" fmla="*/ 1 h 371"/>
                <a:gd name="T42" fmla="*/ 1 w 382"/>
                <a:gd name="T43" fmla="*/ 1 h 371"/>
                <a:gd name="T44" fmla="*/ 1 w 382"/>
                <a:gd name="T45" fmla="*/ 0 h 371"/>
                <a:gd name="T46" fmla="*/ 1 w 382"/>
                <a:gd name="T47" fmla="*/ 1 h 371"/>
                <a:gd name="T48" fmla="*/ 1 w 382"/>
                <a:gd name="T49" fmla="*/ 1 h 371"/>
                <a:gd name="T50" fmla="*/ 1 w 382"/>
                <a:gd name="T51" fmla="*/ 1 h 3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2"/>
                <a:gd name="T79" fmla="*/ 0 h 371"/>
                <a:gd name="T80" fmla="*/ 382 w 382"/>
                <a:gd name="T81" fmla="*/ 371 h 3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2" h="371">
                  <a:moveTo>
                    <a:pt x="276" y="36"/>
                  </a:moveTo>
                  <a:lnTo>
                    <a:pt x="304" y="66"/>
                  </a:lnTo>
                  <a:lnTo>
                    <a:pt x="330" y="75"/>
                  </a:lnTo>
                  <a:lnTo>
                    <a:pt x="330" y="141"/>
                  </a:lnTo>
                  <a:lnTo>
                    <a:pt x="367" y="167"/>
                  </a:lnTo>
                  <a:lnTo>
                    <a:pt x="382" y="219"/>
                  </a:lnTo>
                  <a:lnTo>
                    <a:pt x="353" y="269"/>
                  </a:lnTo>
                  <a:lnTo>
                    <a:pt x="344" y="269"/>
                  </a:lnTo>
                  <a:lnTo>
                    <a:pt x="304" y="307"/>
                  </a:lnTo>
                  <a:lnTo>
                    <a:pt x="304" y="371"/>
                  </a:lnTo>
                  <a:lnTo>
                    <a:pt x="262" y="359"/>
                  </a:lnTo>
                  <a:lnTo>
                    <a:pt x="224" y="321"/>
                  </a:lnTo>
                  <a:lnTo>
                    <a:pt x="236" y="307"/>
                  </a:lnTo>
                  <a:lnTo>
                    <a:pt x="224" y="255"/>
                  </a:lnTo>
                  <a:lnTo>
                    <a:pt x="182" y="283"/>
                  </a:lnTo>
                  <a:lnTo>
                    <a:pt x="146" y="269"/>
                  </a:lnTo>
                  <a:lnTo>
                    <a:pt x="130" y="205"/>
                  </a:lnTo>
                  <a:lnTo>
                    <a:pt x="80" y="167"/>
                  </a:lnTo>
                  <a:lnTo>
                    <a:pt x="55" y="114"/>
                  </a:lnTo>
                  <a:lnTo>
                    <a:pt x="0" y="102"/>
                  </a:lnTo>
                  <a:lnTo>
                    <a:pt x="14" y="52"/>
                  </a:lnTo>
                  <a:lnTo>
                    <a:pt x="14" y="36"/>
                  </a:lnTo>
                  <a:lnTo>
                    <a:pt x="108" y="0"/>
                  </a:lnTo>
                  <a:lnTo>
                    <a:pt x="130" y="36"/>
                  </a:lnTo>
                  <a:lnTo>
                    <a:pt x="236" y="10"/>
                  </a:lnTo>
                  <a:lnTo>
                    <a:pt x="276" y="3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77" name="Freeform 447"/>
          <p:cNvSpPr>
            <a:spLocks/>
          </p:cNvSpPr>
          <p:nvPr/>
        </p:nvSpPr>
        <p:spPr bwMode="auto">
          <a:xfrm>
            <a:off x="5494213" y="3495975"/>
            <a:ext cx="352425" cy="387350"/>
          </a:xfrm>
          <a:custGeom>
            <a:avLst/>
            <a:gdLst>
              <a:gd name="T0" fmla="*/ 2147483647 w 443"/>
              <a:gd name="T1" fmla="*/ 2147483647 h 490"/>
              <a:gd name="T2" fmla="*/ 2147483647 w 443"/>
              <a:gd name="T3" fmla="*/ 2147483647 h 490"/>
              <a:gd name="T4" fmla="*/ 2147483647 w 443"/>
              <a:gd name="T5" fmla="*/ 2147483647 h 490"/>
              <a:gd name="T6" fmla="*/ 2147483647 w 443"/>
              <a:gd name="T7" fmla="*/ 2147483647 h 490"/>
              <a:gd name="T8" fmla="*/ 2147483647 w 443"/>
              <a:gd name="T9" fmla="*/ 2147483647 h 490"/>
              <a:gd name="T10" fmla="*/ 2147483647 w 443"/>
              <a:gd name="T11" fmla="*/ 2147483647 h 490"/>
              <a:gd name="T12" fmla="*/ 2147483647 w 443"/>
              <a:gd name="T13" fmla="*/ 2147483647 h 490"/>
              <a:gd name="T14" fmla="*/ 2147483647 w 443"/>
              <a:gd name="T15" fmla="*/ 2147483647 h 490"/>
              <a:gd name="T16" fmla="*/ 2147483647 w 443"/>
              <a:gd name="T17" fmla="*/ 2147483647 h 490"/>
              <a:gd name="T18" fmla="*/ 2147483647 w 443"/>
              <a:gd name="T19" fmla="*/ 2147483647 h 490"/>
              <a:gd name="T20" fmla="*/ 2147483647 w 443"/>
              <a:gd name="T21" fmla="*/ 2147483647 h 490"/>
              <a:gd name="T22" fmla="*/ 2147483647 w 443"/>
              <a:gd name="T23" fmla="*/ 2147483647 h 490"/>
              <a:gd name="T24" fmla="*/ 2147483647 w 443"/>
              <a:gd name="T25" fmla="*/ 2147483647 h 490"/>
              <a:gd name="T26" fmla="*/ 2147483647 w 443"/>
              <a:gd name="T27" fmla="*/ 2147483647 h 490"/>
              <a:gd name="T28" fmla="*/ 2147483647 w 443"/>
              <a:gd name="T29" fmla="*/ 2147483647 h 490"/>
              <a:gd name="T30" fmla="*/ 2147483647 w 443"/>
              <a:gd name="T31" fmla="*/ 2147483647 h 490"/>
              <a:gd name="T32" fmla="*/ 0 w 443"/>
              <a:gd name="T33" fmla="*/ 2147483647 h 490"/>
              <a:gd name="T34" fmla="*/ 2147483647 w 443"/>
              <a:gd name="T35" fmla="*/ 2147483647 h 490"/>
              <a:gd name="T36" fmla="*/ 2147483647 w 443"/>
              <a:gd name="T37" fmla="*/ 2147483647 h 490"/>
              <a:gd name="T38" fmla="*/ 2147483647 w 443"/>
              <a:gd name="T39" fmla="*/ 2147483647 h 490"/>
              <a:gd name="T40" fmla="*/ 2147483647 w 443"/>
              <a:gd name="T41" fmla="*/ 2147483647 h 490"/>
              <a:gd name="T42" fmla="*/ 2147483647 w 443"/>
              <a:gd name="T43" fmla="*/ 2147483647 h 490"/>
              <a:gd name="T44" fmla="*/ 2147483647 w 443"/>
              <a:gd name="T45" fmla="*/ 2147483647 h 490"/>
              <a:gd name="T46" fmla="*/ 2147483647 w 443"/>
              <a:gd name="T47" fmla="*/ 2147483647 h 490"/>
              <a:gd name="T48" fmla="*/ 2147483647 w 443"/>
              <a:gd name="T49" fmla="*/ 2147483647 h 490"/>
              <a:gd name="T50" fmla="*/ 2147483647 w 443"/>
              <a:gd name="T51" fmla="*/ 2147483647 h 490"/>
              <a:gd name="T52" fmla="*/ 2147483647 w 443"/>
              <a:gd name="T53" fmla="*/ 2147483647 h 490"/>
              <a:gd name="T54" fmla="*/ 2147483647 w 443"/>
              <a:gd name="T55" fmla="*/ 2147483647 h 490"/>
              <a:gd name="T56" fmla="*/ 2147483647 w 443"/>
              <a:gd name="T57" fmla="*/ 0 h 490"/>
              <a:gd name="T58" fmla="*/ 2147483647 w 443"/>
              <a:gd name="T59" fmla="*/ 2147483647 h 49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43"/>
              <a:gd name="T91" fmla="*/ 0 h 490"/>
              <a:gd name="T92" fmla="*/ 443 w 443"/>
              <a:gd name="T93" fmla="*/ 490 h 49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43" h="490">
                <a:moveTo>
                  <a:pt x="443" y="49"/>
                </a:moveTo>
                <a:lnTo>
                  <a:pt x="405" y="143"/>
                </a:lnTo>
                <a:lnTo>
                  <a:pt x="377" y="167"/>
                </a:lnTo>
                <a:lnTo>
                  <a:pt x="405" y="219"/>
                </a:lnTo>
                <a:lnTo>
                  <a:pt x="367" y="245"/>
                </a:lnTo>
                <a:lnTo>
                  <a:pt x="325" y="297"/>
                </a:lnTo>
                <a:lnTo>
                  <a:pt x="287" y="297"/>
                </a:lnTo>
                <a:lnTo>
                  <a:pt x="274" y="375"/>
                </a:lnTo>
                <a:lnTo>
                  <a:pt x="259" y="425"/>
                </a:lnTo>
                <a:lnTo>
                  <a:pt x="259" y="490"/>
                </a:lnTo>
                <a:lnTo>
                  <a:pt x="222" y="464"/>
                </a:lnTo>
                <a:lnTo>
                  <a:pt x="222" y="398"/>
                </a:lnTo>
                <a:lnTo>
                  <a:pt x="196" y="389"/>
                </a:lnTo>
                <a:lnTo>
                  <a:pt x="168" y="359"/>
                </a:lnTo>
                <a:lnTo>
                  <a:pt x="128" y="333"/>
                </a:lnTo>
                <a:lnTo>
                  <a:pt x="22" y="359"/>
                </a:lnTo>
                <a:lnTo>
                  <a:pt x="0" y="323"/>
                </a:lnTo>
                <a:lnTo>
                  <a:pt x="52" y="268"/>
                </a:lnTo>
                <a:lnTo>
                  <a:pt x="104" y="219"/>
                </a:lnTo>
                <a:lnTo>
                  <a:pt x="142" y="167"/>
                </a:lnTo>
                <a:lnTo>
                  <a:pt x="168" y="89"/>
                </a:lnTo>
                <a:lnTo>
                  <a:pt x="206" y="78"/>
                </a:lnTo>
                <a:lnTo>
                  <a:pt x="196" y="167"/>
                </a:lnTo>
                <a:lnTo>
                  <a:pt x="236" y="207"/>
                </a:lnTo>
                <a:lnTo>
                  <a:pt x="287" y="167"/>
                </a:lnTo>
                <a:lnTo>
                  <a:pt x="300" y="129"/>
                </a:lnTo>
                <a:lnTo>
                  <a:pt x="259" y="101"/>
                </a:lnTo>
                <a:lnTo>
                  <a:pt x="259" y="26"/>
                </a:lnTo>
                <a:lnTo>
                  <a:pt x="339" y="0"/>
                </a:lnTo>
                <a:lnTo>
                  <a:pt x="443" y="49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78" name="Group 448"/>
          <p:cNvGrpSpPr>
            <a:grpSpLocks/>
          </p:cNvGrpSpPr>
          <p:nvPr/>
        </p:nvGrpSpPr>
        <p:grpSpPr bwMode="auto">
          <a:xfrm>
            <a:off x="5494213" y="3495975"/>
            <a:ext cx="352425" cy="387350"/>
            <a:chOff x="2599" y="2352"/>
            <a:chExt cx="222" cy="244"/>
          </a:xfrm>
        </p:grpSpPr>
        <p:sp>
          <p:nvSpPr>
            <p:cNvPr id="79" name="Freeform 449"/>
            <p:cNvSpPr>
              <a:spLocks/>
            </p:cNvSpPr>
            <p:nvPr/>
          </p:nvSpPr>
          <p:spPr bwMode="auto">
            <a:xfrm>
              <a:off x="2599" y="2352"/>
              <a:ext cx="222" cy="244"/>
            </a:xfrm>
            <a:custGeom>
              <a:avLst/>
              <a:gdLst>
                <a:gd name="T0" fmla="*/ 1 w 443"/>
                <a:gd name="T1" fmla="*/ 0 h 490"/>
                <a:gd name="T2" fmla="*/ 1 w 443"/>
                <a:gd name="T3" fmla="*/ 0 h 490"/>
                <a:gd name="T4" fmla="*/ 1 w 443"/>
                <a:gd name="T5" fmla="*/ 0 h 490"/>
                <a:gd name="T6" fmla="*/ 1 w 443"/>
                <a:gd name="T7" fmla="*/ 0 h 490"/>
                <a:gd name="T8" fmla="*/ 1 w 443"/>
                <a:gd name="T9" fmla="*/ 0 h 490"/>
                <a:gd name="T10" fmla="*/ 1 w 443"/>
                <a:gd name="T11" fmla="*/ 0 h 490"/>
                <a:gd name="T12" fmla="*/ 1 w 443"/>
                <a:gd name="T13" fmla="*/ 0 h 490"/>
                <a:gd name="T14" fmla="*/ 1 w 443"/>
                <a:gd name="T15" fmla="*/ 0 h 490"/>
                <a:gd name="T16" fmla="*/ 1 w 443"/>
                <a:gd name="T17" fmla="*/ 0 h 490"/>
                <a:gd name="T18" fmla="*/ 1 w 443"/>
                <a:gd name="T19" fmla="*/ 0 h 490"/>
                <a:gd name="T20" fmla="*/ 1 w 443"/>
                <a:gd name="T21" fmla="*/ 0 h 490"/>
                <a:gd name="T22" fmla="*/ 1 w 443"/>
                <a:gd name="T23" fmla="*/ 0 h 490"/>
                <a:gd name="T24" fmla="*/ 1 w 443"/>
                <a:gd name="T25" fmla="*/ 0 h 490"/>
                <a:gd name="T26" fmla="*/ 1 w 443"/>
                <a:gd name="T27" fmla="*/ 0 h 490"/>
                <a:gd name="T28" fmla="*/ 1 w 443"/>
                <a:gd name="T29" fmla="*/ 0 h 490"/>
                <a:gd name="T30" fmla="*/ 1 w 443"/>
                <a:gd name="T31" fmla="*/ 0 h 490"/>
                <a:gd name="T32" fmla="*/ 0 w 443"/>
                <a:gd name="T33" fmla="*/ 0 h 490"/>
                <a:gd name="T34" fmla="*/ 1 w 443"/>
                <a:gd name="T35" fmla="*/ 0 h 490"/>
                <a:gd name="T36" fmla="*/ 1 w 443"/>
                <a:gd name="T37" fmla="*/ 0 h 490"/>
                <a:gd name="T38" fmla="*/ 1 w 443"/>
                <a:gd name="T39" fmla="*/ 0 h 490"/>
                <a:gd name="T40" fmla="*/ 1 w 443"/>
                <a:gd name="T41" fmla="*/ 0 h 490"/>
                <a:gd name="T42" fmla="*/ 1 w 443"/>
                <a:gd name="T43" fmla="*/ 0 h 490"/>
                <a:gd name="T44" fmla="*/ 1 w 443"/>
                <a:gd name="T45" fmla="*/ 0 h 490"/>
                <a:gd name="T46" fmla="*/ 1 w 443"/>
                <a:gd name="T47" fmla="*/ 0 h 490"/>
                <a:gd name="T48" fmla="*/ 1 w 443"/>
                <a:gd name="T49" fmla="*/ 0 h 490"/>
                <a:gd name="T50" fmla="*/ 1 w 443"/>
                <a:gd name="T51" fmla="*/ 0 h 490"/>
                <a:gd name="T52" fmla="*/ 1 w 443"/>
                <a:gd name="T53" fmla="*/ 0 h 490"/>
                <a:gd name="T54" fmla="*/ 1 w 443"/>
                <a:gd name="T55" fmla="*/ 0 h 490"/>
                <a:gd name="T56" fmla="*/ 1 w 443"/>
                <a:gd name="T57" fmla="*/ 0 h 490"/>
                <a:gd name="T58" fmla="*/ 1 w 443"/>
                <a:gd name="T59" fmla="*/ 0 h 4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3"/>
                <a:gd name="T91" fmla="*/ 0 h 490"/>
                <a:gd name="T92" fmla="*/ 443 w 443"/>
                <a:gd name="T93" fmla="*/ 490 h 4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3" h="490">
                  <a:moveTo>
                    <a:pt x="443" y="49"/>
                  </a:moveTo>
                  <a:lnTo>
                    <a:pt x="405" y="143"/>
                  </a:lnTo>
                  <a:lnTo>
                    <a:pt x="377" y="167"/>
                  </a:lnTo>
                  <a:lnTo>
                    <a:pt x="405" y="219"/>
                  </a:lnTo>
                  <a:lnTo>
                    <a:pt x="367" y="245"/>
                  </a:lnTo>
                  <a:lnTo>
                    <a:pt x="325" y="297"/>
                  </a:lnTo>
                  <a:lnTo>
                    <a:pt x="287" y="297"/>
                  </a:lnTo>
                  <a:lnTo>
                    <a:pt x="274" y="375"/>
                  </a:lnTo>
                  <a:lnTo>
                    <a:pt x="259" y="425"/>
                  </a:lnTo>
                  <a:lnTo>
                    <a:pt x="259" y="490"/>
                  </a:lnTo>
                  <a:lnTo>
                    <a:pt x="222" y="464"/>
                  </a:lnTo>
                  <a:lnTo>
                    <a:pt x="222" y="398"/>
                  </a:lnTo>
                  <a:lnTo>
                    <a:pt x="196" y="389"/>
                  </a:lnTo>
                  <a:lnTo>
                    <a:pt x="168" y="359"/>
                  </a:lnTo>
                  <a:lnTo>
                    <a:pt x="128" y="333"/>
                  </a:lnTo>
                  <a:lnTo>
                    <a:pt x="22" y="359"/>
                  </a:lnTo>
                  <a:lnTo>
                    <a:pt x="0" y="323"/>
                  </a:lnTo>
                  <a:lnTo>
                    <a:pt x="52" y="268"/>
                  </a:lnTo>
                  <a:lnTo>
                    <a:pt x="104" y="219"/>
                  </a:lnTo>
                  <a:lnTo>
                    <a:pt x="142" y="167"/>
                  </a:lnTo>
                  <a:lnTo>
                    <a:pt x="168" y="89"/>
                  </a:lnTo>
                  <a:lnTo>
                    <a:pt x="206" y="78"/>
                  </a:lnTo>
                  <a:lnTo>
                    <a:pt x="196" y="167"/>
                  </a:lnTo>
                  <a:lnTo>
                    <a:pt x="236" y="207"/>
                  </a:lnTo>
                  <a:lnTo>
                    <a:pt x="287" y="167"/>
                  </a:lnTo>
                  <a:lnTo>
                    <a:pt x="300" y="129"/>
                  </a:lnTo>
                  <a:lnTo>
                    <a:pt x="259" y="101"/>
                  </a:lnTo>
                  <a:lnTo>
                    <a:pt x="259" y="26"/>
                  </a:lnTo>
                  <a:lnTo>
                    <a:pt x="339" y="0"/>
                  </a:lnTo>
                  <a:lnTo>
                    <a:pt x="443" y="4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0" name="Freeform 450"/>
            <p:cNvSpPr>
              <a:spLocks/>
            </p:cNvSpPr>
            <p:nvPr/>
          </p:nvSpPr>
          <p:spPr bwMode="auto">
            <a:xfrm>
              <a:off x="2599" y="2352"/>
              <a:ext cx="222" cy="244"/>
            </a:xfrm>
            <a:custGeom>
              <a:avLst/>
              <a:gdLst>
                <a:gd name="T0" fmla="*/ 1 w 443"/>
                <a:gd name="T1" fmla="*/ 0 h 490"/>
                <a:gd name="T2" fmla="*/ 1 w 443"/>
                <a:gd name="T3" fmla="*/ 0 h 490"/>
                <a:gd name="T4" fmla="*/ 1 w 443"/>
                <a:gd name="T5" fmla="*/ 0 h 490"/>
                <a:gd name="T6" fmla="*/ 1 w 443"/>
                <a:gd name="T7" fmla="*/ 0 h 490"/>
                <a:gd name="T8" fmla="*/ 1 w 443"/>
                <a:gd name="T9" fmla="*/ 0 h 490"/>
                <a:gd name="T10" fmla="*/ 1 w 443"/>
                <a:gd name="T11" fmla="*/ 0 h 490"/>
                <a:gd name="T12" fmla="*/ 1 w 443"/>
                <a:gd name="T13" fmla="*/ 0 h 490"/>
                <a:gd name="T14" fmla="*/ 1 w 443"/>
                <a:gd name="T15" fmla="*/ 0 h 490"/>
                <a:gd name="T16" fmla="*/ 1 w 443"/>
                <a:gd name="T17" fmla="*/ 0 h 490"/>
                <a:gd name="T18" fmla="*/ 1 w 443"/>
                <a:gd name="T19" fmla="*/ 0 h 490"/>
                <a:gd name="T20" fmla="*/ 1 w 443"/>
                <a:gd name="T21" fmla="*/ 0 h 490"/>
                <a:gd name="T22" fmla="*/ 1 w 443"/>
                <a:gd name="T23" fmla="*/ 0 h 490"/>
                <a:gd name="T24" fmla="*/ 1 w 443"/>
                <a:gd name="T25" fmla="*/ 0 h 490"/>
                <a:gd name="T26" fmla="*/ 1 w 443"/>
                <a:gd name="T27" fmla="*/ 0 h 490"/>
                <a:gd name="T28" fmla="*/ 1 w 443"/>
                <a:gd name="T29" fmla="*/ 0 h 490"/>
                <a:gd name="T30" fmla="*/ 1 w 443"/>
                <a:gd name="T31" fmla="*/ 0 h 490"/>
                <a:gd name="T32" fmla="*/ 0 w 443"/>
                <a:gd name="T33" fmla="*/ 0 h 490"/>
                <a:gd name="T34" fmla="*/ 1 w 443"/>
                <a:gd name="T35" fmla="*/ 0 h 490"/>
                <a:gd name="T36" fmla="*/ 1 w 443"/>
                <a:gd name="T37" fmla="*/ 0 h 490"/>
                <a:gd name="T38" fmla="*/ 1 w 443"/>
                <a:gd name="T39" fmla="*/ 0 h 490"/>
                <a:gd name="T40" fmla="*/ 1 w 443"/>
                <a:gd name="T41" fmla="*/ 0 h 490"/>
                <a:gd name="T42" fmla="*/ 1 w 443"/>
                <a:gd name="T43" fmla="*/ 0 h 490"/>
                <a:gd name="T44" fmla="*/ 1 w 443"/>
                <a:gd name="T45" fmla="*/ 0 h 490"/>
                <a:gd name="T46" fmla="*/ 1 w 443"/>
                <a:gd name="T47" fmla="*/ 0 h 490"/>
                <a:gd name="T48" fmla="*/ 1 w 443"/>
                <a:gd name="T49" fmla="*/ 0 h 490"/>
                <a:gd name="T50" fmla="*/ 1 w 443"/>
                <a:gd name="T51" fmla="*/ 0 h 490"/>
                <a:gd name="T52" fmla="*/ 1 w 443"/>
                <a:gd name="T53" fmla="*/ 0 h 490"/>
                <a:gd name="T54" fmla="*/ 1 w 443"/>
                <a:gd name="T55" fmla="*/ 0 h 490"/>
                <a:gd name="T56" fmla="*/ 1 w 443"/>
                <a:gd name="T57" fmla="*/ 0 h 490"/>
                <a:gd name="T58" fmla="*/ 1 w 443"/>
                <a:gd name="T59" fmla="*/ 0 h 49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3"/>
                <a:gd name="T91" fmla="*/ 0 h 490"/>
                <a:gd name="T92" fmla="*/ 443 w 443"/>
                <a:gd name="T93" fmla="*/ 490 h 49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3" h="490">
                  <a:moveTo>
                    <a:pt x="443" y="49"/>
                  </a:moveTo>
                  <a:lnTo>
                    <a:pt x="405" y="143"/>
                  </a:lnTo>
                  <a:lnTo>
                    <a:pt x="377" y="167"/>
                  </a:lnTo>
                  <a:lnTo>
                    <a:pt x="405" y="219"/>
                  </a:lnTo>
                  <a:lnTo>
                    <a:pt x="367" y="245"/>
                  </a:lnTo>
                  <a:lnTo>
                    <a:pt x="325" y="297"/>
                  </a:lnTo>
                  <a:lnTo>
                    <a:pt x="287" y="297"/>
                  </a:lnTo>
                  <a:lnTo>
                    <a:pt x="274" y="375"/>
                  </a:lnTo>
                  <a:lnTo>
                    <a:pt x="259" y="425"/>
                  </a:lnTo>
                  <a:lnTo>
                    <a:pt x="259" y="490"/>
                  </a:lnTo>
                  <a:lnTo>
                    <a:pt x="222" y="464"/>
                  </a:lnTo>
                  <a:lnTo>
                    <a:pt x="222" y="398"/>
                  </a:lnTo>
                  <a:lnTo>
                    <a:pt x="196" y="389"/>
                  </a:lnTo>
                  <a:lnTo>
                    <a:pt x="168" y="359"/>
                  </a:lnTo>
                  <a:lnTo>
                    <a:pt x="128" y="333"/>
                  </a:lnTo>
                  <a:lnTo>
                    <a:pt x="22" y="359"/>
                  </a:lnTo>
                  <a:lnTo>
                    <a:pt x="0" y="323"/>
                  </a:lnTo>
                  <a:lnTo>
                    <a:pt x="52" y="268"/>
                  </a:lnTo>
                  <a:lnTo>
                    <a:pt x="104" y="219"/>
                  </a:lnTo>
                  <a:lnTo>
                    <a:pt x="142" y="167"/>
                  </a:lnTo>
                  <a:lnTo>
                    <a:pt x="168" y="89"/>
                  </a:lnTo>
                  <a:lnTo>
                    <a:pt x="206" y="78"/>
                  </a:lnTo>
                  <a:lnTo>
                    <a:pt x="196" y="167"/>
                  </a:lnTo>
                  <a:lnTo>
                    <a:pt x="236" y="207"/>
                  </a:lnTo>
                  <a:lnTo>
                    <a:pt x="287" y="167"/>
                  </a:lnTo>
                  <a:lnTo>
                    <a:pt x="300" y="129"/>
                  </a:lnTo>
                  <a:lnTo>
                    <a:pt x="259" y="101"/>
                  </a:lnTo>
                  <a:lnTo>
                    <a:pt x="259" y="26"/>
                  </a:lnTo>
                  <a:lnTo>
                    <a:pt x="339" y="0"/>
                  </a:lnTo>
                  <a:lnTo>
                    <a:pt x="443" y="4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81" name="Freeform 451"/>
          <p:cNvSpPr>
            <a:spLocks/>
          </p:cNvSpPr>
          <p:nvPr/>
        </p:nvSpPr>
        <p:spPr bwMode="auto">
          <a:xfrm>
            <a:off x="5649788" y="3964288"/>
            <a:ext cx="49213" cy="93662"/>
          </a:xfrm>
          <a:custGeom>
            <a:avLst/>
            <a:gdLst>
              <a:gd name="T0" fmla="*/ 2147483647 w 63"/>
              <a:gd name="T1" fmla="*/ 2147483647 h 116"/>
              <a:gd name="T2" fmla="*/ 2147483647 w 63"/>
              <a:gd name="T3" fmla="*/ 2147483647 h 116"/>
              <a:gd name="T4" fmla="*/ 2147483647 w 63"/>
              <a:gd name="T5" fmla="*/ 0 h 116"/>
              <a:gd name="T6" fmla="*/ 2147483647 w 63"/>
              <a:gd name="T7" fmla="*/ 0 h 116"/>
              <a:gd name="T8" fmla="*/ 0 w 63"/>
              <a:gd name="T9" fmla="*/ 2147483647 h 116"/>
              <a:gd name="T10" fmla="*/ 0 w 63"/>
              <a:gd name="T11" fmla="*/ 2147483647 h 116"/>
              <a:gd name="T12" fmla="*/ 2147483647 w 63"/>
              <a:gd name="T13" fmla="*/ 2147483647 h 116"/>
              <a:gd name="T14" fmla="*/ 2147483647 w 63"/>
              <a:gd name="T15" fmla="*/ 2147483647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"/>
              <a:gd name="T25" fmla="*/ 0 h 116"/>
              <a:gd name="T26" fmla="*/ 63 w 63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" h="116">
                <a:moveTo>
                  <a:pt x="63" y="116"/>
                </a:moveTo>
                <a:lnTo>
                  <a:pt x="63" y="64"/>
                </a:lnTo>
                <a:lnTo>
                  <a:pt x="49" y="0"/>
                </a:lnTo>
                <a:lnTo>
                  <a:pt x="40" y="0"/>
                </a:lnTo>
                <a:lnTo>
                  <a:pt x="0" y="38"/>
                </a:lnTo>
                <a:lnTo>
                  <a:pt x="0" y="102"/>
                </a:lnTo>
                <a:lnTo>
                  <a:pt x="40" y="116"/>
                </a:lnTo>
                <a:lnTo>
                  <a:pt x="63" y="116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82" name="Group 452"/>
          <p:cNvGrpSpPr>
            <a:grpSpLocks/>
          </p:cNvGrpSpPr>
          <p:nvPr/>
        </p:nvGrpSpPr>
        <p:grpSpPr bwMode="auto">
          <a:xfrm>
            <a:off x="5649788" y="3964288"/>
            <a:ext cx="49213" cy="93662"/>
            <a:chOff x="2697" y="2647"/>
            <a:chExt cx="31" cy="59"/>
          </a:xfrm>
        </p:grpSpPr>
        <p:sp>
          <p:nvSpPr>
            <p:cNvPr id="83" name="Freeform 453"/>
            <p:cNvSpPr>
              <a:spLocks/>
            </p:cNvSpPr>
            <p:nvPr/>
          </p:nvSpPr>
          <p:spPr bwMode="auto">
            <a:xfrm>
              <a:off x="2697" y="2647"/>
              <a:ext cx="31" cy="59"/>
            </a:xfrm>
            <a:custGeom>
              <a:avLst/>
              <a:gdLst>
                <a:gd name="T0" fmla="*/ 0 w 63"/>
                <a:gd name="T1" fmla="*/ 1 h 116"/>
                <a:gd name="T2" fmla="*/ 0 w 63"/>
                <a:gd name="T3" fmla="*/ 1 h 116"/>
                <a:gd name="T4" fmla="*/ 0 w 63"/>
                <a:gd name="T5" fmla="*/ 0 h 116"/>
                <a:gd name="T6" fmla="*/ 0 w 63"/>
                <a:gd name="T7" fmla="*/ 0 h 116"/>
                <a:gd name="T8" fmla="*/ 0 w 63"/>
                <a:gd name="T9" fmla="*/ 1 h 116"/>
                <a:gd name="T10" fmla="*/ 0 w 63"/>
                <a:gd name="T11" fmla="*/ 1 h 116"/>
                <a:gd name="T12" fmla="*/ 0 w 63"/>
                <a:gd name="T13" fmla="*/ 1 h 116"/>
                <a:gd name="T14" fmla="*/ 0 w 63"/>
                <a:gd name="T15" fmla="*/ 1 h 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116"/>
                <a:gd name="T26" fmla="*/ 63 w 63"/>
                <a:gd name="T27" fmla="*/ 116 h 1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116">
                  <a:moveTo>
                    <a:pt x="63" y="116"/>
                  </a:moveTo>
                  <a:lnTo>
                    <a:pt x="63" y="64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0" y="38"/>
                  </a:lnTo>
                  <a:lnTo>
                    <a:pt x="0" y="102"/>
                  </a:lnTo>
                  <a:lnTo>
                    <a:pt x="40" y="116"/>
                  </a:lnTo>
                  <a:lnTo>
                    <a:pt x="63" y="11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" name="Freeform 454"/>
            <p:cNvSpPr>
              <a:spLocks/>
            </p:cNvSpPr>
            <p:nvPr/>
          </p:nvSpPr>
          <p:spPr bwMode="auto">
            <a:xfrm>
              <a:off x="2697" y="2647"/>
              <a:ext cx="31" cy="59"/>
            </a:xfrm>
            <a:custGeom>
              <a:avLst/>
              <a:gdLst>
                <a:gd name="T0" fmla="*/ 0 w 63"/>
                <a:gd name="T1" fmla="*/ 1 h 116"/>
                <a:gd name="T2" fmla="*/ 0 w 63"/>
                <a:gd name="T3" fmla="*/ 1 h 116"/>
                <a:gd name="T4" fmla="*/ 0 w 63"/>
                <a:gd name="T5" fmla="*/ 0 h 116"/>
                <a:gd name="T6" fmla="*/ 0 w 63"/>
                <a:gd name="T7" fmla="*/ 0 h 116"/>
                <a:gd name="T8" fmla="*/ 0 w 63"/>
                <a:gd name="T9" fmla="*/ 1 h 116"/>
                <a:gd name="T10" fmla="*/ 0 w 63"/>
                <a:gd name="T11" fmla="*/ 1 h 116"/>
                <a:gd name="T12" fmla="*/ 0 w 63"/>
                <a:gd name="T13" fmla="*/ 1 h 116"/>
                <a:gd name="T14" fmla="*/ 0 w 63"/>
                <a:gd name="T15" fmla="*/ 1 h 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116"/>
                <a:gd name="T26" fmla="*/ 63 w 63"/>
                <a:gd name="T27" fmla="*/ 116 h 1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116">
                  <a:moveTo>
                    <a:pt x="63" y="116"/>
                  </a:moveTo>
                  <a:lnTo>
                    <a:pt x="63" y="64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0" y="38"/>
                  </a:lnTo>
                  <a:lnTo>
                    <a:pt x="0" y="102"/>
                  </a:lnTo>
                  <a:lnTo>
                    <a:pt x="40" y="116"/>
                  </a:lnTo>
                  <a:lnTo>
                    <a:pt x="63" y="11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85" name="Freeform 455"/>
          <p:cNvSpPr>
            <a:spLocks/>
          </p:cNvSpPr>
          <p:nvPr/>
        </p:nvSpPr>
        <p:spPr bwMode="auto">
          <a:xfrm>
            <a:off x="5616451" y="4345288"/>
            <a:ext cx="449262" cy="255587"/>
          </a:xfrm>
          <a:custGeom>
            <a:avLst/>
            <a:gdLst>
              <a:gd name="T0" fmla="*/ 2147483647 w 566"/>
              <a:gd name="T1" fmla="*/ 2147483647 h 322"/>
              <a:gd name="T2" fmla="*/ 2147483647 w 566"/>
              <a:gd name="T3" fmla="*/ 2147483647 h 322"/>
              <a:gd name="T4" fmla="*/ 2147483647 w 566"/>
              <a:gd name="T5" fmla="*/ 2147483647 h 322"/>
              <a:gd name="T6" fmla="*/ 2147483647 w 566"/>
              <a:gd name="T7" fmla="*/ 2147483647 h 322"/>
              <a:gd name="T8" fmla="*/ 2147483647 w 566"/>
              <a:gd name="T9" fmla="*/ 2147483647 h 322"/>
              <a:gd name="T10" fmla="*/ 0 w 566"/>
              <a:gd name="T11" fmla="*/ 2147483647 h 322"/>
              <a:gd name="T12" fmla="*/ 2147483647 w 566"/>
              <a:gd name="T13" fmla="*/ 2147483647 h 322"/>
              <a:gd name="T14" fmla="*/ 2147483647 w 566"/>
              <a:gd name="T15" fmla="*/ 2147483647 h 322"/>
              <a:gd name="T16" fmla="*/ 2147483647 w 566"/>
              <a:gd name="T17" fmla="*/ 2147483647 h 322"/>
              <a:gd name="T18" fmla="*/ 2147483647 w 566"/>
              <a:gd name="T19" fmla="*/ 2147483647 h 322"/>
              <a:gd name="T20" fmla="*/ 2147483647 w 566"/>
              <a:gd name="T21" fmla="*/ 0 h 322"/>
              <a:gd name="T22" fmla="*/ 2147483647 w 566"/>
              <a:gd name="T23" fmla="*/ 2147483647 h 322"/>
              <a:gd name="T24" fmla="*/ 2147483647 w 566"/>
              <a:gd name="T25" fmla="*/ 2147483647 h 322"/>
              <a:gd name="T26" fmla="*/ 2147483647 w 566"/>
              <a:gd name="T27" fmla="*/ 2147483647 h 322"/>
              <a:gd name="T28" fmla="*/ 2147483647 w 566"/>
              <a:gd name="T29" fmla="*/ 2147483647 h 322"/>
              <a:gd name="T30" fmla="*/ 2147483647 w 566"/>
              <a:gd name="T31" fmla="*/ 2147483647 h 322"/>
              <a:gd name="T32" fmla="*/ 2147483647 w 566"/>
              <a:gd name="T33" fmla="*/ 2147483647 h 322"/>
              <a:gd name="T34" fmla="*/ 2147483647 w 566"/>
              <a:gd name="T35" fmla="*/ 2147483647 h 322"/>
              <a:gd name="T36" fmla="*/ 2147483647 w 566"/>
              <a:gd name="T37" fmla="*/ 2147483647 h 322"/>
              <a:gd name="T38" fmla="*/ 2147483647 w 566"/>
              <a:gd name="T39" fmla="*/ 2147483647 h 322"/>
              <a:gd name="T40" fmla="*/ 2147483647 w 566"/>
              <a:gd name="T41" fmla="*/ 2147483647 h 322"/>
              <a:gd name="T42" fmla="*/ 2147483647 w 566"/>
              <a:gd name="T43" fmla="*/ 2147483647 h 322"/>
              <a:gd name="T44" fmla="*/ 2147483647 w 566"/>
              <a:gd name="T45" fmla="*/ 2147483647 h 322"/>
              <a:gd name="T46" fmla="*/ 2147483647 w 566"/>
              <a:gd name="T47" fmla="*/ 2147483647 h 322"/>
              <a:gd name="T48" fmla="*/ 2147483647 w 566"/>
              <a:gd name="T49" fmla="*/ 2147483647 h 322"/>
              <a:gd name="T50" fmla="*/ 2147483647 w 566"/>
              <a:gd name="T51" fmla="*/ 2147483647 h 322"/>
              <a:gd name="T52" fmla="*/ 2147483647 w 566"/>
              <a:gd name="T53" fmla="*/ 2147483647 h 322"/>
              <a:gd name="T54" fmla="*/ 2147483647 w 566"/>
              <a:gd name="T55" fmla="*/ 2147483647 h 32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66"/>
              <a:gd name="T85" fmla="*/ 0 h 322"/>
              <a:gd name="T86" fmla="*/ 566 w 566"/>
              <a:gd name="T87" fmla="*/ 322 h 32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66" h="322">
                <a:moveTo>
                  <a:pt x="120" y="308"/>
                </a:moveTo>
                <a:lnTo>
                  <a:pt x="91" y="270"/>
                </a:lnTo>
                <a:lnTo>
                  <a:pt x="91" y="206"/>
                </a:lnTo>
                <a:lnTo>
                  <a:pt x="52" y="206"/>
                </a:lnTo>
                <a:lnTo>
                  <a:pt x="14" y="244"/>
                </a:lnTo>
                <a:lnTo>
                  <a:pt x="0" y="192"/>
                </a:lnTo>
                <a:lnTo>
                  <a:pt x="68" y="114"/>
                </a:lnTo>
                <a:lnTo>
                  <a:pt x="120" y="48"/>
                </a:lnTo>
                <a:lnTo>
                  <a:pt x="146" y="12"/>
                </a:lnTo>
                <a:lnTo>
                  <a:pt x="185" y="26"/>
                </a:lnTo>
                <a:lnTo>
                  <a:pt x="223" y="0"/>
                </a:lnTo>
                <a:lnTo>
                  <a:pt x="289" y="12"/>
                </a:lnTo>
                <a:lnTo>
                  <a:pt x="397" y="12"/>
                </a:lnTo>
                <a:lnTo>
                  <a:pt x="463" y="48"/>
                </a:lnTo>
                <a:lnTo>
                  <a:pt x="463" y="114"/>
                </a:lnTo>
                <a:lnTo>
                  <a:pt x="472" y="142"/>
                </a:lnTo>
                <a:lnTo>
                  <a:pt x="540" y="166"/>
                </a:lnTo>
                <a:lnTo>
                  <a:pt x="566" y="166"/>
                </a:lnTo>
                <a:lnTo>
                  <a:pt x="524" y="216"/>
                </a:lnTo>
                <a:lnTo>
                  <a:pt x="524" y="270"/>
                </a:lnTo>
                <a:lnTo>
                  <a:pt x="433" y="244"/>
                </a:lnTo>
                <a:lnTo>
                  <a:pt x="407" y="270"/>
                </a:lnTo>
                <a:lnTo>
                  <a:pt x="383" y="322"/>
                </a:lnTo>
                <a:lnTo>
                  <a:pt x="341" y="296"/>
                </a:lnTo>
                <a:lnTo>
                  <a:pt x="317" y="244"/>
                </a:lnTo>
                <a:lnTo>
                  <a:pt x="265" y="258"/>
                </a:lnTo>
                <a:lnTo>
                  <a:pt x="237" y="308"/>
                </a:lnTo>
                <a:lnTo>
                  <a:pt x="120" y="308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86" name="Group 456"/>
          <p:cNvGrpSpPr>
            <a:grpSpLocks/>
          </p:cNvGrpSpPr>
          <p:nvPr/>
        </p:nvGrpSpPr>
        <p:grpSpPr bwMode="auto">
          <a:xfrm>
            <a:off x="5616451" y="4345288"/>
            <a:ext cx="449262" cy="255587"/>
            <a:chOff x="2676" y="2887"/>
            <a:chExt cx="283" cy="161"/>
          </a:xfrm>
        </p:grpSpPr>
        <p:sp>
          <p:nvSpPr>
            <p:cNvPr id="87" name="Freeform 457"/>
            <p:cNvSpPr>
              <a:spLocks/>
            </p:cNvSpPr>
            <p:nvPr/>
          </p:nvSpPr>
          <p:spPr bwMode="auto">
            <a:xfrm>
              <a:off x="2676" y="2887"/>
              <a:ext cx="283" cy="161"/>
            </a:xfrm>
            <a:custGeom>
              <a:avLst/>
              <a:gdLst>
                <a:gd name="T0" fmla="*/ 1 w 566"/>
                <a:gd name="T1" fmla="*/ 1 h 322"/>
                <a:gd name="T2" fmla="*/ 1 w 566"/>
                <a:gd name="T3" fmla="*/ 1 h 322"/>
                <a:gd name="T4" fmla="*/ 1 w 566"/>
                <a:gd name="T5" fmla="*/ 1 h 322"/>
                <a:gd name="T6" fmla="*/ 1 w 566"/>
                <a:gd name="T7" fmla="*/ 1 h 322"/>
                <a:gd name="T8" fmla="*/ 1 w 566"/>
                <a:gd name="T9" fmla="*/ 1 h 322"/>
                <a:gd name="T10" fmla="*/ 0 w 566"/>
                <a:gd name="T11" fmla="*/ 1 h 322"/>
                <a:gd name="T12" fmla="*/ 1 w 566"/>
                <a:gd name="T13" fmla="*/ 1 h 322"/>
                <a:gd name="T14" fmla="*/ 1 w 566"/>
                <a:gd name="T15" fmla="*/ 1 h 322"/>
                <a:gd name="T16" fmla="*/ 1 w 566"/>
                <a:gd name="T17" fmla="*/ 1 h 322"/>
                <a:gd name="T18" fmla="*/ 1 w 566"/>
                <a:gd name="T19" fmla="*/ 1 h 322"/>
                <a:gd name="T20" fmla="*/ 1 w 566"/>
                <a:gd name="T21" fmla="*/ 0 h 322"/>
                <a:gd name="T22" fmla="*/ 1 w 566"/>
                <a:gd name="T23" fmla="*/ 1 h 322"/>
                <a:gd name="T24" fmla="*/ 1 w 566"/>
                <a:gd name="T25" fmla="*/ 1 h 322"/>
                <a:gd name="T26" fmla="*/ 1 w 566"/>
                <a:gd name="T27" fmla="*/ 1 h 322"/>
                <a:gd name="T28" fmla="*/ 1 w 566"/>
                <a:gd name="T29" fmla="*/ 1 h 322"/>
                <a:gd name="T30" fmla="*/ 1 w 566"/>
                <a:gd name="T31" fmla="*/ 1 h 322"/>
                <a:gd name="T32" fmla="*/ 1 w 566"/>
                <a:gd name="T33" fmla="*/ 1 h 322"/>
                <a:gd name="T34" fmla="*/ 1 w 566"/>
                <a:gd name="T35" fmla="*/ 1 h 322"/>
                <a:gd name="T36" fmla="*/ 1 w 566"/>
                <a:gd name="T37" fmla="*/ 1 h 322"/>
                <a:gd name="T38" fmla="*/ 1 w 566"/>
                <a:gd name="T39" fmla="*/ 1 h 322"/>
                <a:gd name="T40" fmla="*/ 1 w 566"/>
                <a:gd name="T41" fmla="*/ 1 h 322"/>
                <a:gd name="T42" fmla="*/ 1 w 566"/>
                <a:gd name="T43" fmla="*/ 1 h 322"/>
                <a:gd name="T44" fmla="*/ 1 w 566"/>
                <a:gd name="T45" fmla="*/ 1 h 322"/>
                <a:gd name="T46" fmla="*/ 1 w 566"/>
                <a:gd name="T47" fmla="*/ 1 h 322"/>
                <a:gd name="T48" fmla="*/ 1 w 566"/>
                <a:gd name="T49" fmla="*/ 1 h 322"/>
                <a:gd name="T50" fmla="*/ 1 w 566"/>
                <a:gd name="T51" fmla="*/ 1 h 322"/>
                <a:gd name="T52" fmla="*/ 1 w 566"/>
                <a:gd name="T53" fmla="*/ 1 h 322"/>
                <a:gd name="T54" fmla="*/ 1 w 566"/>
                <a:gd name="T55" fmla="*/ 1 h 32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6"/>
                <a:gd name="T85" fmla="*/ 0 h 322"/>
                <a:gd name="T86" fmla="*/ 566 w 566"/>
                <a:gd name="T87" fmla="*/ 322 h 32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6" h="322">
                  <a:moveTo>
                    <a:pt x="120" y="308"/>
                  </a:moveTo>
                  <a:lnTo>
                    <a:pt x="91" y="270"/>
                  </a:lnTo>
                  <a:lnTo>
                    <a:pt x="91" y="206"/>
                  </a:lnTo>
                  <a:lnTo>
                    <a:pt x="52" y="206"/>
                  </a:lnTo>
                  <a:lnTo>
                    <a:pt x="14" y="244"/>
                  </a:lnTo>
                  <a:lnTo>
                    <a:pt x="0" y="192"/>
                  </a:lnTo>
                  <a:lnTo>
                    <a:pt x="68" y="114"/>
                  </a:lnTo>
                  <a:lnTo>
                    <a:pt x="120" y="48"/>
                  </a:lnTo>
                  <a:lnTo>
                    <a:pt x="146" y="12"/>
                  </a:lnTo>
                  <a:lnTo>
                    <a:pt x="185" y="26"/>
                  </a:lnTo>
                  <a:lnTo>
                    <a:pt x="223" y="0"/>
                  </a:lnTo>
                  <a:lnTo>
                    <a:pt x="289" y="12"/>
                  </a:lnTo>
                  <a:lnTo>
                    <a:pt x="397" y="12"/>
                  </a:lnTo>
                  <a:lnTo>
                    <a:pt x="463" y="48"/>
                  </a:lnTo>
                  <a:lnTo>
                    <a:pt x="463" y="114"/>
                  </a:lnTo>
                  <a:lnTo>
                    <a:pt x="472" y="142"/>
                  </a:lnTo>
                  <a:lnTo>
                    <a:pt x="540" y="166"/>
                  </a:lnTo>
                  <a:lnTo>
                    <a:pt x="566" y="166"/>
                  </a:lnTo>
                  <a:lnTo>
                    <a:pt x="524" y="216"/>
                  </a:lnTo>
                  <a:lnTo>
                    <a:pt x="524" y="270"/>
                  </a:lnTo>
                  <a:lnTo>
                    <a:pt x="433" y="244"/>
                  </a:lnTo>
                  <a:lnTo>
                    <a:pt x="407" y="270"/>
                  </a:lnTo>
                  <a:lnTo>
                    <a:pt x="383" y="322"/>
                  </a:lnTo>
                  <a:lnTo>
                    <a:pt x="341" y="296"/>
                  </a:lnTo>
                  <a:lnTo>
                    <a:pt x="317" y="244"/>
                  </a:lnTo>
                  <a:lnTo>
                    <a:pt x="265" y="258"/>
                  </a:lnTo>
                  <a:lnTo>
                    <a:pt x="237" y="308"/>
                  </a:lnTo>
                  <a:lnTo>
                    <a:pt x="120" y="308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8" name="Freeform 458"/>
            <p:cNvSpPr>
              <a:spLocks/>
            </p:cNvSpPr>
            <p:nvPr/>
          </p:nvSpPr>
          <p:spPr bwMode="auto">
            <a:xfrm>
              <a:off x="2676" y="2887"/>
              <a:ext cx="283" cy="161"/>
            </a:xfrm>
            <a:custGeom>
              <a:avLst/>
              <a:gdLst>
                <a:gd name="T0" fmla="*/ 1 w 566"/>
                <a:gd name="T1" fmla="*/ 1 h 322"/>
                <a:gd name="T2" fmla="*/ 1 w 566"/>
                <a:gd name="T3" fmla="*/ 1 h 322"/>
                <a:gd name="T4" fmla="*/ 1 w 566"/>
                <a:gd name="T5" fmla="*/ 1 h 322"/>
                <a:gd name="T6" fmla="*/ 1 w 566"/>
                <a:gd name="T7" fmla="*/ 1 h 322"/>
                <a:gd name="T8" fmla="*/ 1 w 566"/>
                <a:gd name="T9" fmla="*/ 1 h 322"/>
                <a:gd name="T10" fmla="*/ 0 w 566"/>
                <a:gd name="T11" fmla="*/ 1 h 322"/>
                <a:gd name="T12" fmla="*/ 1 w 566"/>
                <a:gd name="T13" fmla="*/ 1 h 322"/>
                <a:gd name="T14" fmla="*/ 1 w 566"/>
                <a:gd name="T15" fmla="*/ 1 h 322"/>
                <a:gd name="T16" fmla="*/ 1 w 566"/>
                <a:gd name="T17" fmla="*/ 1 h 322"/>
                <a:gd name="T18" fmla="*/ 1 w 566"/>
                <a:gd name="T19" fmla="*/ 1 h 322"/>
                <a:gd name="T20" fmla="*/ 1 w 566"/>
                <a:gd name="T21" fmla="*/ 0 h 322"/>
                <a:gd name="T22" fmla="*/ 1 w 566"/>
                <a:gd name="T23" fmla="*/ 1 h 322"/>
                <a:gd name="T24" fmla="*/ 1 w 566"/>
                <a:gd name="T25" fmla="*/ 1 h 322"/>
                <a:gd name="T26" fmla="*/ 1 w 566"/>
                <a:gd name="T27" fmla="*/ 1 h 322"/>
                <a:gd name="T28" fmla="*/ 1 w 566"/>
                <a:gd name="T29" fmla="*/ 1 h 322"/>
                <a:gd name="T30" fmla="*/ 1 w 566"/>
                <a:gd name="T31" fmla="*/ 1 h 322"/>
                <a:gd name="T32" fmla="*/ 1 w 566"/>
                <a:gd name="T33" fmla="*/ 1 h 322"/>
                <a:gd name="T34" fmla="*/ 1 w 566"/>
                <a:gd name="T35" fmla="*/ 1 h 322"/>
                <a:gd name="T36" fmla="*/ 1 w 566"/>
                <a:gd name="T37" fmla="*/ 1 h 322"/>
                <a:gd name="T38" fmla="*/ 1 w 566"/>
                <a:gd name="T39" fmla="*/ 1 h 322"/>
                <a:gd name="T40" fmla="*/ 1 w 566"/>
                <a:gd name="T41" fmla="*/ 1 h 322"/>
                <a:gd name="T42" fmla="*/ 1 w 566"/>
                <a:gd name="T43" fmla="*/ 1 h 322"/>
                <a:gd name="T44" fmla="*/ 1 w 566"/>
                <a:gd name="T45" fmla="*/ 1 h 322"/>
                <a:gd name="T46" fmla="*/ 1 w 566"/>
                <a:gd name="T47" fmla="*/ 1 h 322"/>
                <a:gd name="T48" fmla="*/ 1 w 566"/>
                <a:gd name="T49" fmla="*/ 1 h 322"/>
                <a:gd name="T50" fmla="*/ 1 w 566"/>
                <a:gd name="T51" fmla="*/ 1 h 322"/>
                <a:gd name="T52" fmla="*/ 1 w 566"/>
                <a:gd name="T53" fmla="*/ 1 h 322"/>
                <a:gd name="T54" fmla="*/ 1 w 566"/>
                <a:gd name="T55" fmla="*/ 1 h 32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6"/>
                <a:gd name="T85" fmla="*/ 0 h 322"/>
                <a:gd name="T86" fmla="*/ 566 w 566"/>
                <a:gd name="T87" fmla="*/ 322 h 32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6" h="322">
                  <a:moveTo>
                    <a:pt x="120" y="308"/>
                  </a:moveTo>
                  <a:lnTo>
                    <a:pt x="91" y="270"/>
                  </a:lnTo>
                  <a:lnTo>
                    <a:pt x="91" y="206"/>
                  </a:lnTo>
                  <a:lnTo>
                    <a:pt x="52" y="206"/>
                  </a:lnTo>
                  <a:lnTo>
                    <a:pt x="14" y="244"/>
                  </a:lnTo>
                  <a:lnTo>
                    <a:pt x="0" y="192"/>
                  </a:lnTo>
                  <a:lnTo>
                    <a:pt x="68" y="114"/>
                  </a:lnTo>
                  <a:lnTo>
                    <a:pt x="120" y="48"/>
                  </a:lnTo>
                  <a:lnTo>
                    <a:pt x="146" y="12"/>
                  </a:lnTo>
                  <a:lnTo>
                    <a:pt x="185" y="26"/>
                  </a:lnTo>
                  <a:lnTo>
                    <a:pt x="223" y="0"/>
                  </a:lnTo>
                  <a:lnTo>
                    <a:pt x="289" y="12"/>
                  </a:lnTo>
                  <a:lnTo>
                    <a:pt x="397" y="12"/>
                  </a:lnTo>
                  <a:lnTo>
                    <a:pt x="463" y="48"/>
                  </a:lnTo>
                  <a:lnTo>
                    <a:pt x="463" y="114"/>
                  </a:lnTo>
                  <a:lnTo>
                    <a:pt x="472" y="142"/>
                  </a:lnTo>
                  <a:lnTo>
                    <a:pt x="540" y="166"/>
                  </a:lnTo>
                  <a:lnTo>
                    <a:pt x="566" y="166"/>
                  </a:lnTo>
                  <a:lnTo>
                    <a:pt x="524" y="216"/>
                  </a:lnTo>
                  <a:lnTo>
                    <a:pt x="524" y="270"/>
                  </a:lnTo>
                  <a:lnTo>
                    <a:pt x="433" y="244"/>
                  </a:lnTo>
                  <a:lnTo>
                    <a:pt x="407" y="270"/>
                  </a:lnTo>
                  <a:lnTo>
                    <a:pt x="383" y="322"/>
                  </a:lnTo>
                  <a:lnTo>
                    <a:pt x="341" y="296"/>
                  </a:lnTo>
                  <a:lnTo>
                    <a:pt x="317" y="244"/>
                  </a:lnTo>
                  <a:lnTo>
                    <a:pt x="265" y="258"/>
                  </a:lnTo>
                  <a:lnTo>
                    <a:pt x="237" y="308"/>
                  </a:lnTo>
                  <a:lnTo>
                    <a:pt x="120" y="30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89" name="Freeform 459"/>
          <p:cNvSpPr>
            <a:spLocks/>
          </p:cNvSpPr>
          <p:nvPr/>
        </p:nvSpPr>
        <p:spPr bwMode="auto">
          <a:xfrm>
            <a:off x="5983163" y="4383388"/>
            <a:ext cx="31750" cy="74612"/>
          </a:xfrm>
          <a:custGeom>
            <a:avLst/>
            <a:gdLst>
              <a:gd name="T0" fmla="*/ 2147483647 w 38"/>
              <a:gd name="T1" fmla="*/ 2147483647 h 94"/>
              <a:gd name="T2" fmla="*/ 2147483647 w 38"/>
              <a:gd name="T3" fmla="*/ 2147483647 h 94"/>
              <a:gd name="T4" fmla="*/ 0 w 38"/>
              <a:gd name="T5" fmla="*/ 0 h 94"/>
              <a:gd name="T6" fmla="*/ 0 w 38"/>
              <a:gd name="T7" fmla="*/ 2147483647 h 94"/>
              <a:gd name="T8" fmla="*/ 2147483647 w 38"/>
              <a:gd name="T9" fmla="*/ 2147483647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94"/>
              <a:gd name="T17" fmla="*/ 38 w 38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94">
                <a:moveTo>
                  <a:pt x="9" y="94"/>
                </a:moveTo>
                <a:lnTo>
                  <a:pt x="38" y="52"/>
                </a:lnTo>
                <a:lnTo>
                  <a:pt x="0" y="0"/>
                </a:lnTo>
                <a:lnTo>
                  <a:pt x="0" y="66"/>
                </a:lnTo>
                <a:lnTo>
                  <a:pt x="9" y="94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90" name="Group 460"/>
          <p:cNvGrpSpPr>
            <a:grpSpLocks/>
          </p:cNvGrpSpPr>
          <p:nvPr/>
        </p:nvGrpSpPr>
        <p:grpSpPr bwMode="auto">
          <a:xfrm>
            <a:off x="5983163" y="4383388"/>
            <a:ext cx="31750" cy="74612"/>
            <a:chOff x="2907" y="2911"/>
            <a:chExt cx="20" cy="47"/>
          </a:xfrm>
        </p:grpSpPr>
        <p:sp>
          <p:nvSpPr>
            <p:cNvPr id="91" name="Freeform 461"/>
            <p:cNvSpPr>
              <a:spLocks/>
            </p:cNvSpPr>
            <p:nvPr/>
          </p:nvSpPr>
          <p:spPr bwMode="auto">
            <a:xfrm>
              <a:off x="2907" y="2911"/>
              <a:ext cx="20" cy="47"/>
            </a:xfrm>
            <a:custGeom>
              <a:avLst/>
              <a:gdLst>
                <a:gd name="T0" fmla="*/ 1 w 38"/>
                <a:gd name="T1" fmla="*/ 1 h 94"/>
                <a:gd name="T2" fmla="*/ 1 w 38"/>
                <a:gd name="T3" fmla="*/ 1 h 94"/>
                <a:gd name="T4" fmla="*/ 0 w 38"/>
                <a:gd name="T5" fmla="*/ 0 h 94"/>
                <a:gd name="T6" fmla="*/ 0 w 38"/>
                <a:gd name="T7" fmla="*/ 1 h 94"/>
                <a:gd name="T8" fmla="*/ 1 w 38"/>
                <a:gd name="T9" fmla="*/ 1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94"/>
                <a:gd name="T17" fmla="*/ 38 w 38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94">
                  <a:moveTo>
                    <a:pt x="9" y="94"/>
                  </a:moveTo>
                  <a:lnTo>
                    <a:pt x="38" y="52"/>
                  </a:lnTo>
                  <a:lnTo>
                    <a:pt x="0" y="0"/>
                  </a:lnTo>
                  <a:lnTo>
                    <a:pt x="0" y="66"/>
                  </a:lnTo>
                  <a:lnTo>
                    <a:pt x="9" y="94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" name="Freeform 462"/>
            <p:cNvSpPr>
              <a:spLocks/>
            </p:cNvSpPr>
            <p:nvPr/>
          </p:nvSpPr>
          <p:spPr bwMode="auto">
            <a:xfrm>
              <a:off x="2907" y="2911"/>
              <a:ext cx="20" cy="47"/>
            </a:xfrm>
            <a:custGeom>
              <a:avLst/>
              <a:gdLst>
                <a:gd name="T0" fmla="*/ 1 w 38"/>
                <a:gd name="T1" fmla="*/ 1 h 94"/>
                <a:gd name="T2" fmla="*/ 1 w 38"/>
                <a:gd name="T3" fmla="*/ 1 h 94"/>
                <a:gd name="T4" fmla="*/ 0 w 38"/>
                <a:gd name="T5" fmla="*/ 0 h 94"/>
                <a:gd name="T6" fmla="*/ 0 w 38"/>
                <a:gd name="T7" fmla="*/ 1 h 94"/>
                <a:gd name="T8" fmla="*/ 1 w 38"/>
                <a:gd name="T9" fmla="*/ 1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94"/>
                <a:gd name="T17" fmla="*/ 38 w 38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94">
                  <a:moveTo>
                    <a:pt x="9" y="94"/>
                  </a:moveTo>
                  <a:lnTo>
                    <a:pt x="38" y="52"/>
                  </a:lnTo>
                  <a:lnTo>
                    <a:pt x="0" y="0"/>
                  </a:lnTo>
                  <a:lnTo>
                    <a:pt x="0" y="66"/>
                  </a:lnTo>
                  <a:lnTo>
                    <a:pt x="9" y="9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93" name="Freeform 463"/>
          <p:cNvSpPr>
            <a:spLocks/>
          </p:cNvSpPr>
          <p:nvPr/>
        </p:nvSpPr>
        <p:spPr bwMode="auto">
          <a:xfrm>
            <a:off x="6462588" y="3329288"/>
            <a:ext cx="915988" cy="809625"/>
          </a:xfrm>
          <a:custGeom>
            <a:avLst/>
            <a:gdLst>
              <a:gd name="T0" fmla="*/ 2147483647 w 1153"/>
              <a:gd name="T1" fmla="*/ 2147483647 h 1019"/>
              <a:gd name="T2" fmla="*/ 2147483647 w 1153"/>
              <a:gd name="T3" fmla="*/ 2147483647 h 1019"/>
              <a:gd name="T4" fmla="*/ 2147483647 w 1153"/>
              <a:gd name="T5" fmla="*/ 2147483647 h 1019"/>
              <a:gd name="T6" fmla="*/ 2147483647 w 1153"/>
              <a:gd name="T7" fmla="*/ 2147483647 h 1019"/>
              <a:gd name="T8" fmla="*/ 2147483647 w 1153"/>
              <a:gd name="T9" fmla="*/ 2147483647 h 1019"/>
              <a:gd name="T10" fmla="*/ 2147483647 w 1153"/>
              <a:gd name="T11" fmla="*/ 2147483647 h 1019"/>
              <a:gd name="T12" fmla="*/ 2147483647 w 1153"/>
              <a:gd name="T13" fmla="*/ 2147483647 h 1019"/>
              <a:gd name="T14" fmla="*/ 2147483647 w 1153"/>
              <a:gd name="T15" fmla="*/ 2147483647 h 1019"/>
              <a:gd name="T16" fmla="*/ 2147483647 w 1153"/>
              <a:gd name="T17" fmla="*/ 2147483647 h 1019"/>
              <a:gd name="T18" fmla="*/ 2147483647 w 1153"/>
              <a:gd name="T19" fmla="*/ 2147483647 h 1019"/>
              <a:gd name="T20" fmla="*/ 2147483647 w 1153"/>
              <a:gd name="T21" fmla="*/ 2147483647 h 1019"/>
              <a:gd name="T22" fmla="*/ 2147483647 w 1153"/>
              <a:gd name="T23" fmla="*/ 2147483647 h 1019"/>
              <a:gd name="T24" fmla="*/ 2147483647 w 1153"/>
              <a:gd name="T25" fmla="*/ 2147483647 h 1019"/>
              <a:gd name="T26" fmla="*/ 2147483647 w 1153"/>
              <a:gd name="T27" fmla="*/ 2147483647 h 1019"/>
              <a:gd name="T28" fmla="*/ 2147483647 w 1153"/>
              <a:gd name="T29" fmla="*/ 2147483647 h 1019"/>
              <a:gd name="T30" fmla="*/ 2147483647 w 1153"/>
              <a:gd name="T31" fmla="*/ 0 h 1019"/>
              <a:gd name="T32" fmla="*/ 2147483647 w 1153"/>
              <a:gd name="T33" fmla="*/ 2147483647 h 1019"/>
              <a:gd name="T34" fmla="*/ 2147483647 w 1153"/>
              <a:gd name="T35" fmla="*/ 2147483647 h 1019"/>
              <a:gd name="T36" fmla="*/ 2147483647 w 1153"/>
              <a:gd name="T37" fmla="*/ 2147483647 h 1019"/>
              <a:gd name="T38" fmla="*/ 2147483647 w 1153"/>
              <a:gd name="T39" fmla="*/ 2147483647 h 1019"/>
              <a:gd name="T40" fmla="*/ 0 w 1153"/>
              <a:gd name="T41" fmla="*/ 2147483647 h 1019"/>
              <a:gd name="T42" fmla="*/ 2147483647 w 1153"/>
              <a:gd name="T43" fmla="*/ 2147483647 h 1019"/>
              <a:gd name="T44" fmla="*/ 2147483647 w 1153"/>
              <a:gd name="T45" fmla="*/ 2147483647 h 1019"/>
              <a:gd name="T46" fmla="*/ 0 w 1153"/>
              <a:gd name="T47" fmla="*/ 2147483647 h 1019"/>
              <a:gd name="T48" fmla="*/ 2147483647 w 1153"/>
              <a:gd name="T49" fmla="*/ 2147483647 h 1019"/>
              <a:gd name="T50" fmla="*/ 2147483647 w 1153"/>
              <a:gd name="T51" fmla="*/ 2147483647 h 1019"/>
              <a:gd name="T52" fmla="*/ 2147483647 w 1153"/>
              <a:gd name="T53" fmla="*/ 2147483647 h 1019"/>
              <a:gd name="T54" fmla="*/ 2147483647 w 1153"/>
              <a:gd name="T55" fmla="*/ 2147483647 h 1019"/>
              <a:gd name="T56" fmla="*/ 2147483647 w 1153"/>
              <a:gd name="T57" fmla="*/ 2147483647 h 1019"/>
              <a:gd name="T58" fmla="*/ 2147483647 w 1153"/>
              <a:gd name="T59" fmla="*/ 2147483647 h 1019"/>
              <a:gd name="T60" fmla="*/ 2147483647 w 1153"/>
              <a:gd name="T61" fmla="*/ 2147483647 h 1019"/>
              <a:gd name="T62" fmla="*/ 2147483647 w 1153"/>
              <a:gd name="T63" fmla="*/ 2147483647 h 1019"/>
              <a:gd name="T64" fmla="*/ 2147483647 w 1153"/>
              <a:gd name="T65" fmla="*/ 2147483647 h 1019"/>
              <a:gd name="T66" fmla="*/ 2147483647 w 1153"/>
              <a:gd name="T67" fmla="*/ 2147483647 h 1019"/>
              <a:gd name="T68" fmla="*/ 2147483647 w 1153"/>
              <a:gd name="T69" fmla="*/ 2147483647 h 1019"/>
              <a:gd name="T70" fmla="*/ 2147483647 w 1153"/>
              <a:gd name="T71" fmla="*/ 2147483647 h 1019"/>
              <a:gd name="T72" fmla="*/ 2147483647 w 1153"/>
              <a:gd name="T73" fmla="*/ 2147483647 h 1019"/>
              <a:gd name="T74" fmla="*/ 2147483647 w 1153"/>
              <a:gd name="T75" fmla="*/ 2147483647 h 1019"/>
              <a:gd name="T76" fmla="*/ 2147483647 w 1153"/>
              <a:gd name="T77" fmla="*/ 2147483647 h 1019"/>
              <a:gd name="T78" fmla="*/ 2147483647 w 1153"/>
              <a:gd name="T79" fmla="*/ 2147483647 h 1019"/>
              <a:gd name="T80" fmla="*/ 2147483647 w 1153"/>
              <a:gd name="T81" fmla="*/ 2147483647 h 1019"/>
              <a:gd name="T82" fmla="*/ 2147483647 w 1153"/>
              <a:gd name="T83" fmla="*/ 2147483647 h 1019"/>
              <a:gd name="T84" fmla="*/ 2147483647 w 1153"/>
              <a:gd name="T85" fmla="*/ 2147483647 h 1019"/>
              <a:gd name="T86" fmla="*/ 2147483647 w 1153"/>
              <a:gd name="T87" fmla="*/ 2147483647 h 1019"/>
              <a:gd name="T88" fmla="*/ 2147483647 w 1153"/>
              <a:gd name="T89" fmla="*/ 2147483647 h 1019"/>
              <a:gd name="T90" fmla="*/ 2147483647 w 1153"/>
              <a:gd name="T91" fmla="*/ 2147483647 h 1019"/>
              <a:gd name="T92" fmla="*/ 2147483647 w 1153"/>
              <a:gd name="T93" fmla="*/ 2147483647 h 1019"/>
              <a:gd name="T94" fmla="*/ 2147483647 w 1153"/>
              <a:gd name="T95" fmla="*/ 2147483647 h 1019"/>
              <a:gd name="T96" fmla="*/ 2147483647 w 1153"/>
              <a:gd name="T97" fmla="*/ 2147483647 h 1019"/>
              <a:gd name="T98" fmla="*/ 2147483647 w 1153"/>
              <a:gd name="T99" fmla="*/ 2147483647 h 1019"/>
              <a:gd name="T100" fmla="*/ 2147483647 w 1153"/>
              <a:gd name="T101" fmla="*/ 2147483647 h 1019"/>
              <a:gd name="T102" fmla="*/ 2147483647 w 1153"/>
              <a:gd name="T103" fmla="*/ 2147483647 h 1019"/>
              <a:gd name="T104" fmla="*/ 2147483647 w 1153"/>
              <a:gd name="T105" fmla="*/ 2147483647 h 101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53"/>
              <a:gd name="T160" fmla="*/ 0 h 1019"/>
              <a:gd name="T161" fmla="*/ 1153 w 1153"/>
              <a:gd name="T162" fmla="*/ 1019 h 101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53" h="1019">
                <a:moveTo>
                  <a:pt x="1088" y="584"/>
                </a:moveTo>
                <a:lnTo>
                  <a:pt x="1059" y="542"/>
                </a:lnTo>
                <a:lnTo>
                  <a:pt x="1059" y="490"/>
                </a:lnTo>
                <a:lnTo>
                  <a:pt x="1021" y="440"/>
                </a:lnTo>
                <a:lnTo>
                  <a:pt x="1059" y="376"/>
                </a:lnTo>
                <a:lnTo>
                  <a:pt x="1073" y="298"/>
                </a:lnTo>
                <a:lnTo>
                  <a:pt x="1021" y="144"/>
                </a:lnTo>
                <a:lnTo>
                  <a:pt x="1007" y="105"/>
                </a:lnTo>
                <a:lnTo>
                  <a:pt x="956" y="55"/>
                </a:lnTo>
                <a:lnTo>
                  <a:pt x="927" y="43"/>
                </a:lnTo>
                <a:lnTo>
                  <a:pt x="836" y="65"/>
                </a:lnTo>
                <a:lnTo>
                  <a:pt x="734" y="79"/>
                </a:lnTo>
                <a:lnTo>
                  <a:pt x="588" y="65"/>
                </a:lnTo>
                <a:lnTo>
                  <a:pt x="549" y="91"/>
                </a:lnTo>
                <a:lnTo>
                  <a:pt x="485" y="91"/>
                </a:lnTo>
                <a:lnTo>
                  <a:pt x="441" y="0"/>
                </a:lnTo>
                <a:lnTo>
                  <a:pt x="365" y="27"/>
                </a:lnTo>
                <a:lnTo>
                  <a:pt x="271" y="55"/>
                </a:lnTo>
                <a:lnTo>
                  <a:pt x="207" y="116"/>
                </a:lnTo>
                <a:lnTo>
                  <a:pt x="116" y="130"/>
                </a:lnTo>
                <a:lnTo>
                  <a:pt x="0" y="209"/>
                </a:lnTo>
                <a:lnTo>
                  <a:pt x="8" y="258"/>
                </a:lnTo>
                <a:lnTo>
                  <a:pt x="8" y="310"/>
                </a:lnTo>
                <a:lnTo>
                  <a:pt x="0" y="362"/>
                </a:lnTo>
                <a:lnTo>
                  <a:pt x="22" y="402"/>
                </a:lnTo>
                <a:lnTo>
                  <a:pt x="36" y="598"/>
                </a:lnTo>
                <a:lnTo>
                  <a:pt x="64" y="634"/>
                </a:lnTo>
                <a:lnTo>
                  <a:pt x="74" y="685"/>
                </a:lnTo>
                <a:lnTo>
                  <a:pt x="64" y="737"/>
                </a:lnTo>
                <a:lnTo>
                  <a:pt x="102" y="709"/>
                </a:lnTo>
                <a:lnTo>
                  <a:pt x="140" y="751"/>
                </a:lnTo>
                <a:lnTo>
                  <a:pt x="182" y="751"/>
                </a:lnTo>
                <a:lnTo>
                  <a:pt x="220" y="777"/>
                </a:lnTo>
                <a:lnTo>
                  <a:pt x="262" y="839"/>
                </a:lnTo>
                <a:lnTo>
                  <a:pt x="301" y="865"/>
                </a:lnTo>
                <a:lnTo>
                  <a:pt x="313" y="815"/>
                </a:lnTo>
                <a:lnTo>
                  <a:pt x="391" y="839"/>
                </a:lnTo>
                <a:lnTo>
                  <a:pt x="433" y="891"/>
                </a:lnTo>
                <a:lnTo>
                  <a:pt x="549" y="969"/>
                </a:lnTo>
                <a:lnTo>
                  <a:pt x="574" y="983"/>
                </a:lnTo>
                <a:lnTo>
                  <a:pt x="626" y="959"/>
                </a:lnTo>
                <a:lnTo>
                  <a:pt x="706" y="1019"/>
                </a:lnTo>
                <a:lnTo>
                  <a:pt x="744" y="983"/>
                </a:lnTo>
                <a:lnTo>
                  <a:pt x="824" y="983"/>
                </a:lnTo>
                <a:lnTo>
                  <a:pt x="866" y="959"/>
                </a:lnTo>
                <a:lnTo>
                  <a:pt x="927" y="969"/>
                </a:lnTo>
                <a:lnTo>
                  <a:pt x="968" y="1009"/>
                </a:lnTo>
                <a:lnTo>
                  <a:pt x="995" y="1009"/>
                </a:lnTo>
                <a:lnTo>
                  <a:pt x="1036" y="903"/>
                </a:lnTo>
                <a:lnTo>
                  <a:pt x="1073" y="815"/>
                </a:lnTo>
                <a:lnTo>
                  <a:pt x="1153" y="751"/>
                </a:lnTo>
                <a:lnTo>
                  <a:pt x="1139" y="685"/>
                </a:lnTo>
                <a:lnTo>
                  <a:pt x="1088" y="584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4" name="Freeform 464"/>
          <p:cNvSpPr>
            <a:spLocks/>
          </p:cNvSpPr>
          <p:nvPr/>
        </p:nvSpPr>
        <p:spPr bwMode="auto">
          <a:xfrm>
            <a:off x="6367338" y="4486575"/>
            <a:ext cx="304800" cy="225425"/>
          </a:xfrm>
          <a:custGeom>
            <a:avLst/>
            <a:gdLst>
              <a:gd name="T0" fmla="*/ 0 w 382"/>
              <a:gd name="T1" fmla="*/ 2147483647 h 285"/>
              <a:gd name="T2" fmla="*/ 2147483647 w 382"/>
              <a:gd name="T3" fmla="*/ 2147483647 h 285"/>
              <a:gd name="T4" fmla="*/ 2147483647 w 382"/>
              <a:gd name="T5" fmla="*/ 2147483647 h 285"/>
              <a:gd name="T6" fmla="*/ 2147483647 w 382"/>
              <a:gd name="T7" fmla="*/ 2147483647 h 285"/>
              <a:gd name="T8" fmla="*/ 2147483647 w 382"/>
              <a:gd name="T9" fmla="*/ 2147483647 h 285"/>
              <a:gd name="T10" fmla="*/ 2147483647 w 382"/>
              <a:gd name="T11" fmla="*/ 2147483647 h 285"/>
              <a:gd name="T12" fmla="*/ 2147483647 w 382"/>
              <a:gd name="T13" fmla="*/ 2147483647 h 285"/>
              <a:gd name="T14" fmla="*/ 2147483647 w 382"/>
              <a:gd name="T15" fmla="*/ 2147483647 h 285"/>
              <a:gd name="T16" fmla="*/ 2147483647 w 382"/>
              <a:gd name="T17" fmla="*/ 2147483647 h 285"/>
              <a:gd name="T18" fmla="*/ 2147483647 w 382"/>
              <a:gd name="T19" fmla="*/ 2147483647 h 285"/>
              <a:gd name="T20" fmla="*/ 2147483647 w 382"/>
              <a:gd name="T21" fmla="*/ 2147483647 h 285"/>
              <a:gd name="T22" fmla="*/ 2147483647 w 382"/>
              <a:gd name="T23" fmla="*/ 2147483647 h 285"/>
              <a:gd name="T24" fmla="*/ 2147483647 w 382"/>
              <a:gd name="T25" fmla="*/ 0 h 285"/>
              <a:gd name="T26" fmla="*/ 2147483647 w 382"/>
              <a:gd name="T27" fmla="*/ 2147483647 h 285"/>
              <a:gd name="T28" fmla="*/ 2147483647 w 382"/>
              <a:gd name="T29" fmla="*/ 2147483647 h 285"/>
              <a:gd name="T30" fmla="*/ 2147483647 w 382"/>
              <a:gd name="T31" fmla="*/ 2147483647 h 285"/>
              <a:gd name="T32" fmla="*/ 2147483647 w 382"/>
              <a:gd name="T33" fmla="*/ 2147483647 h 285"/>
              <a:gd name="T34" fmla="*/ 2147483647 w 382"/>
              <a:gd name="T35" fmla="*/ 2147483647 h 285"/>
              <a:gd name="T36" fmla="*/ 2147483647 w 382"/>
              <a:gd name="T37" fmla="*/ 2147483647 h 285"/>
              <a:gd name="T38" fmla="*/ 2147483647 w 382"/>
              <a:gd name="T39" fmla="*/ 2147483647 h 285"/>
              <a:gd name="T40" fmla="*/ 0 w 382"/>
              <a:gd name="T41" fmla="*/ 2147483647 h 28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2"/>
              <a:gd name="T64" fmla="*/ 0 h 285"/>
              <a:gd name="T65" fmla="*/ 382 w 382"/>
              <a:gd name="T66" fmla="*/ 285 h 28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2" h="285">
                <a:moveTo>
                  <a:pt x="0" y="274"/>
                </a:moveTo>
                <a:lnTo>
                  <a:pt x="40" y="259"/>
                </a:lnTo>
                <a:lnTo>
                  <a:pt x="40" y="246"/>
                </a:lnTo>
                <a:lnTo>
                  <a:pt x="67" y="233"/>
                </a:lnTo>
                <a:lnTo>
                  <a:pt x="40" y="210"/>
                </a:lnTo>
                <a:lnTo>
                  <a:pt x="26" y="144"/>
                </a:lnTo>
                <a:lnTo>
                  <a:pt x="26" y="92"/>
                </a:lnTo>
                <a:lnTo>
                  <a:pt x="40" y="80"/>
                </a:lnTo>
                <a:lnTo>
                  <a:pt x="128" y="92"/>
                </a:lnTo>
                <a:lnTo>
                  <a:pt x="222" y="38"/>
                </a:lnTo>
                <a:lnTo>
                  <a:pt x="260" y="38"/>
                </a:lnTo>
                <a:lnTo>
                  <a:pt x="302" y="28"/>
                </a:lnTo>
                <a:lnTo>
                  <a:pt x="354" y="0"/>
                </a:lnTo>
                <a:lnTo>
                  <a:pt x="382" y="28"/>
                </a:lnTo>
                <a:lnTo>
                  <a:pt x="354" y="38"/>
                </a:lnTo>
                <a:lnTo>
                  <a:pt x="354" y="66"/>
                </a:lnTo>
                <a:lnTo>
                  <a:pt x="260" y="106"/>
                </a:lnTo>
                <a:lnTo>
                  <a:pt x="222" y="259"/>
                </a:lnTo>
                <a:lnTo>
                  <a:pt x="128" y="233"/>
                </a:lnTo>
                <a:lnTo>
                  <a:pt x="40" y="285"/>
                </a:lnTo>
                <a:lnTo>
                  <a:pt x="0" y="274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95" name="Group 465"/>
          <p:cNvGrpSpPr>
            <a:grpSpLocks/>
          </p:cNvGrpSpPr>
          <p:nvPr/>
        </p:nvGrpSpPr>
        <p:grpSpPr bwMode="auto">
          <a:xfrm>
            <a:off x="6367338" y="4486575"/>
            <a:ext cx="304800" cy="225425"/>
            <a:chOff x="3149" y="2976"/>
            <a:chExt cx="192" cy="142"/>
          </a:xfrm>
        </p:grpSpPr>
        <p:sp>
          <p:nvSpPr>
            <p:cNvPr id="96" name="Freeform 466"/>
            <p:cNvSpPr>
              <a:spLocks/>
            </p:cNvSpPr>
            <p:nvPr/>
          </p:nvSpPr>
          <p:spPr bwMode="auto">
            <a:xfrm>
              <a:off x="3149" y="2976"/>
              <a:ext cx="192" cy="142"/>
            </a:xfrm>
            <a:custGeom>
              <a:avLst/>
              <a:gdLst>
                <a:gd name="T0" fmla="*/ 0 w 382"/>
                <a:gd name="T1" fmla="*/ 0 h 285"/>
                <a:gd name="T2" fmla="*/ 1 w 382"/>
                <a:gd name="T3" fmla="*/ 0 h 285"/>
                <a:gd name="T4" fmla="*/ 1 w 382"/>
                <a:gd name="T5" fmla="*/ 0 h 285"/>
                <a:gd name="T6" fmla="*/ 1 w 382"/>
                <a:gd name="T7" fmla="*/ 0 h 285"/>
                <a:gd name="T8" fmla="*/ 1 w 382"/>
                <a:gd name="T9" fmla="*/ 0 h 285"/>
                <a:gd name="T10" fmla="*/ 1 w 382"/>
                <a:gd name="T11" fmla="*/ 0 h 285"/>
                <a:gd name="T12" fmla="*/ 1 w 382"/>
                <a:gd name="T13" fmla="*/ 0 h 285"/>
                <a:gd name="T14" fmla="*/ 1 w 382"/>
                <a:gd name="T15" fmla="*/ 0 h 285"/>
                <a:gd name="T16" fmla="*/ 1 w 382"/>
                <a:gd name="T17" fmla="*/ 0 h 285"/>
                <a:gd name="T18" fmla="*/ 1 w 382"/>
                <a:gd name="T19" fmla="*/ 0 h 285"/>
                <a:gd name="T20" fmla="*/ 1 w 382"/>
                <a:gd name="T21" fmla="*/ 0 h 285"/>
                <a:gd name="T22" fmla="*/ 1 w 382"/>
                <a:gd name="T23" fmla="*/ 0 h 285"/>
                <a:gd name="T24" fmla="*/ 1 w 382"/>
                <a:gd name="T25" fmla="*/ 0 h 285"/>
                <a:gd name="T26" fmla="*/ 1 w 382"/>
                <a:gd name="T27" fmla="*/ 0 h 285"/>
                <a:gd name="T28" fmla="*/ 1 w 382"/>
                <a:gd name="T29" fmla="*/ 0 h 285"/>
                <a:gd name="T30" fmla="*/ 1 w 382"/>
                <a:gd name="T31" fmla="*/ 0 h 285"/>
                <a:gd name="T32" fmla="*/ 1 w 382"/>
                <a:gd name="T33" fmla="*/ 0 h 285"/>
                <a:gd name="T34" fmla="*/ 1 w 382"/>
                <a:gd name="T35" fmla="*/ 0 h 285"/>
                <a:gd name="T36" fmla="*/ 1 w 382"/>
                <a:gd name="T37" fmla="*/ 0 h 285"/>
                <a:gd name="T38" fmla="*/ 1 w 382"/>
                <a:gd name="T39" fmla="*/ 0 h 285"/>
                <a:gd name="T40" fmla="*/ 0 w 382"/>
                <a:gd name="T41" fmla="*/ 0 h 2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2"/>
                <a:gd name="T64" fmla="*/ 0 h 285"/>
                <a:gd name="T65" fmla="*/ 382 w 382"/>
                <a:gd name="T66" fmla="*/ 285 h 2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2" h="285">
                  <a:moveTo>
                    <a:pt x="0" y="274"/>
                  </a:moveTo>
                  <a:lnTo>
                    <a:pt x="40" y="259"/>
                  </a:lnTo>
                  <a:lnTo>
                    <a:pt x="40" y="246"/>
                  </a:lnTo>
                  <a:lnTo>
                    <a:pt x="67" y="233"/>
                  </a:lnTo>
                  <a:lnTo>
                    <a:pt x="40" y="210"/>
                  </a:lnTo>
                  <a:lnTo>
                    <a:pt x="26" y="144"/>
                  </a:lnTo>
                  <a:lnTo>
                    <a:pt x="26" y="92"/>
                  </a:lnTo>
                  <a:lnTo>
                    <a:pt x="40" y="80"/>
                  </a:lnTo>
                  <a:lnTo>
                    <a:pt x="128" y="92"/>
                  </a:lnTo>
                  <a:lnTo>
                    <a:pt x="222" y="38"/>
                  </a:lnTo>
                  <a:lnTo>
                    <a:pt x="260" y="38"/>
                  </a:lnTo>
                  <a:lnTo>
                    <a:pt x="302" y="28"/>
                  </a:lnTo>
                  <a:lnTo>
                    <a:pt x="354" y="0"/>
                  </a:lnTo>
                  <a:lnTo>
                    <a:pt x="382" y="28"/>
                  </a:lnTo>
                  <a:lnTo>
                    <a:pt x="354" y="38"/>
                  </a:lnTo>
                  <a:lnTo>
                    <a:pt x="354" y="66"/>
                  </a:lnTo>
                  <a:lnTo>
                    <a:pt x="260" y="106"/>
                  </a:lnTo>
                  <a:lnTo>
                    <a:pt x="222" y="259"/>
                  </a:lnTo>
                  <a:lnTo>
                    <a:pt x="128" y="233"/>
                  </a:lnTo>
                  <a:lnTo>
                    <a:pt x="40" y="285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7" name="Freeform 467"/>
            <p:cNvSpPr>
              <a:spLocks/>
            </p:cNvSpPr>
            <p:nvPr/>
          </p:nvSpPr>
          <p:spPr bwMode="auto">
            <a:xfrm>
              <a:off x="3149" y="2976"/>
              <a:ext cx="192" cy="142"/>
            </a:xfrm>
            <a:custGeom>
              <a:avLst/>
              <a:gdLst>
                <a:gd name="T0" fmla="*/ 0 w 382"/>
                <a:gd name="T1" fmla="*/ 0 h 285"/>
                <a:gd name="T2" fmla="*/ 1 w 382"/>
                <a:gd name="T3" fmla="*/ 0 h 285"/>
                <a:gd name="T4" fmla="*/ 1 w 382"/>
                <a:gd name="T5" fmla="*/ 0 h 285"/>
                <a:gd name="T6" fmla="*/ 1 w 382"/>
                <a:gd name="T7" fmla="*/ 0 h 285"/>
                <a:gd name="T8" fmla="*/ 1 w 382"/>
                <a:gd name="T9" fmla="*/ 0 h 285"/>
                <a:gd name="T10" fmla="*/ 1 w 382"/>
                <a:gd name="T11" fmla="*/ 0 h 285"/>
                <a:gd name="T12" fmla="*/ 1 w 382"/>
                <a:gd name="T13" fmla="*/ 0 h 285"/>
                <a:gd name="T14" fmla="*/ 1 w 382"/>
                <a:gd name="T15" fmla="*/ 0 h 285"/>
                <a:gd name="T16" fmla="*/ 1 w 382"/>
                <a:gd name="T17" fmla="*/ 0 h 285"/>
                <a:gd name="T18" fmla="*/ 1 w 382"/>
                <a:gd name="T19" fmla="*/ 0 h 285"/>
                <a:gd name="T20" fmla="*/ 1 w 382"/>
                <a:gd name="T21" fmla="*/ 0 h 285"/>
                <a:gd name="T22" fmla="*/ 1 w 382"/>
                <a:gd name="T23" fmla="*/ 0 h 285"/>
                <a:gd name="T24" fmla="*/ 1 w 382"/>
                <a:gd name="T25" fmla="*/ 0 h 285"/>
                <a:gd name="T26" fmla="*/ 1 w 382"/>
                <a:gd name="T27" fmla="*/ 0 h 285"/>
                <a:gd name="T28" fmla="*/ 1 w 382"/>
                <a:gd name="T29" fmla="*/ 0 h 285"/>
                <a:gd name="T30" fmla="*/ 1 w 382"/>
                <a:gd name="T31" fmla="*/ 0 h 285"/>
                <a:gd name="T32" fmla="*/ 1 w 382"/>
                <a:gd name="T33" fmla="*/ 0 h 285"/>
                <a:gd name="T34" fmla="*/ 1 w 382"/>
                <a:gd name="T35" fmla="*/ 0 h 285"/>
                <a:gd name="T36" fmla="*/ 1 w 382"/>
                <a:gd name="T37" fmla="*/ 0 h 285"/>
                <a:gd name="T38" fmla="*/ 1 w 382"/>
                <a:gd name="T39" fmla="*/ 0 h 285"/>
                <a:gd name="T40" fmla="*/ 0 w 382"/>
                <a:gd name="T41" fmla="*/ 0 h 2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2"/>
                <a:gd name="T64" fmla="*/ 0 h 285"/>
                <a:gd name="T65" fmla="*/ 382 w 382"/>
                <a:gd name="T66" fmla="*/ 285 h 2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2" h="285">
                  <a:moveTo>
                    <a:pt x="0" y="274"/>
                  </a:moveTo>
                  <a:lnTo>
                    <a:pt x="40" y="259"/>
                  </a:lnTo>
                  <a:lnTo>
                    <a:pt x="40" y="246"/>
                  </a:lnTo>
                  <a:lnTo>
                    <a:pt x="67" y="233"/>
                  </a:lnTo>
                  <a:lnTo>
                    <a:pt x="40" y="210"/>
                  </a:lnTo>
                  <a:lnTo>
                    <a:pt x="26" y="144"/>
                  </a:lnTo>
                  <a:lnTo>
                    <a:pt x="26" y="92"/>
                  </a:lnTo>
                  <a:lnTo>
                    <a:pt x="40" y="80"/>
                  </a:lnTo>
                  <a:lnTo>
                    <a:pt x="128" y="92"/>
                  </a:lnTo>
                  <a:lnTo>
                    <a:pt x="222" y="38"/>
                  </a:lnTo>
                  <a:lnTo>
                    <a:pt x="260" y="38"/>
                  </a:lnTo>
                  <a:lnTo>
                    <a:pt x="302" y="28"/>
                  </a:lnTo>
                  <a:lnTo>
                    <a:pt x="354" y="0"/>
                  </a:lnTo>
                  <a:lnTo>
                    <a:pt x="382" y="28"/>
                  </a:lnTo>
                  <a:lnTo>
                    <a:pt x="354" y="38"/>
                  </a:lnTo>
                  <a:lnTo>
                    <a:pt x="354" y="66"/>
                  </a:lnTo>
                  <a:lnTo>
                    <a:pt x="260" y="106"/>
                  </a:lnTo>
                  <a:lnTo>
                    <a:pt x="222" y="259"/>
                  </a:lnTo>
                  <a:lnTo>
                    <a:pt x="128" y="233"/>
                  </a:lnTo>
                  <a:lnTo>
                    <a:pt x="40" y="285"/>
                  </a:lnTo>
                  <a:lnTo>
                    <a:pt x="0" y="2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98" name="Freeform 468"/>
          <p:cNvSpPr>
            <a:spLocks/>
          </p:cNvSpPr>
          <p:nvPr/>
        </p:nvSpPr>
        <p:spPr bwMode="auto">
          <a:xfrm>
            <a:off x="7157913" y="5100938"/>
            <a:ext cx="273050" cy="234950"/>
          </a:xfrm>
          <a:custGeom>
            <a:avLst/>
            <a:gdLst>
              <a:gd name="T0" fmla="*/ 2147483647 w 344"/>
              <a:gd name="T1" fmla="*/ 2147483647 h 296"/>
              <a:gd name="T2" fmla="*/ 2147483647 w 344"/>
              <a:gd name="T3" fmla="*/ 2147483647 h 296"/>
              <a:gd name="T4" fmla="*/ 2147483647 w 344"/>
              <a:gd name="T5" fmla="*/ 2147483647 h 296"/>
              <a:gd name="T6" fmla="*/ 2147483647 w 344"/>
              <a:gd name="T7" fmla="*/ 2147483647 h 296"/>
              <a:gd name="T8" fmla="*/ 2147483647 w 344"/>
              <a:gd name="T9" fmla="*/ 2147483647 h 296"/>
              <a:gd name="T10" fmla="*/ 2147483647 w 344"/>
              <a:gd name="T11" fmla="*/ 2147483647 h 296"/>
              <a:gd name="T12" fmla="*/ 2147483647 w 344"/>
              <a:gd name="T13" fmla="*/ 2147483647 h 296"/>
              <a:gd name="T14" fmla="*/ 2147483647 w 344"/>
              <a:gd name="T15" fmla="*/ 2147483647 h 296"/>
              <a:gd name="T16" fmla="*/ 2147483647 w 344"/>
              <a:gd name="T17" fmla="*/ 2147483647 h 296"/>
              <a:gd name="T18" fmla="*/ 0 w 344"/>
              <a:gd name="T19" fmla="*/ 2147483647 h 296"/>
              <a:gd name="T20" fmla="*/ 0 w 344"/>
              <a:gd name="T21" fmla="*/ 2147483647 h 296"/>
              <a:gd name="T22" fmla="*/ 0 w 344"/>
              <a:gd name="T23" fmla="*/ 2147483647 h 296"/>
              <a:gd name="T24" fmla="*/ 2147483647 w 344"/>
              <a:gd name="T25" fmla="*/ 2147483647 h 296"/>
              <a:gd name="T26" fmla="*/ 2147483647 w 344"/>
              <a:gd name="T27" fmla="*/ 2147483647 h 296"/>
              <a:gd name="T28" fmla="*/ 2147483647 w 344"/>
              <a:gd name="T29" fmla="*/ 2147483647 h 296"/>
              <a:gd name="T30" fmla="*/ 2147483647 w 344"/>
              <a:gd name="T31" fmla="*/ 0 h 296"/>
              <a:gd name="T32" fmla="*/ 2147483647 w 344"/>
              <a:gd name="T33" fmla="*/ 0 h 296"/>
              <a:gd name="T34" fmla="*/ 2147483647 w 344"/>
              <a:gd name="T35" fmla="*/ 2147483647 h 2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4"/>
              <a:gd name="T55" fmla="*/ 0 h 296"/>
              <a:gd name="T56" fmla="*/ 344 w 344"/>
              <a:gd name="T57" fmla="*/ 296 h 2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4" h="296">
                <a:moveTo>
                  <a:pt x="250" y="14"/>
                </a:moveTo>
                <a:lnTo>
                  <a:pt x="250" y="29"/>
                </a:lnTo>
                <a:lnTo>
                  <a:pt x="316" y="66"/>
                </a:lnTo>
                <a:lnTo>
                  <a:pt x="344" y="182"/>
                </a:lnTo>
                <a:lnTo>
                  <a:pt x="302" y="222"/>
                </a:lnTo>
                <a:lnTo>
                  <a:pt x="250" y="232"/>
                </a:lnTo>
                <a:lnTo>
                  <a:pt x="120" y="288"/>
                </a:lnTo>
                <a:lnTo>
                  <a:pt x="81" y="296"/>
                </a:lnTo>
                <a:lnTo>
                  <a:pt x="29" y="260"/>
                </a:lnTo>
                <a:lnTo>
                  <a:pt x="0" y="208"/>
                </a:lnTo>
                <a:lnTo>
                  <a:pt x="0" y="130"/>
                </a:lnTo>
                <a:lnTo>
                  <a:pt x="0" y="107"/>
                </a:lnTo>
                <a:lnTo>
                  <a:pt x="13" y="92"/>
                </a:lnTo>
                <a:lnTo>
                  <a:pt x="13" y="66"/>
                </a:lnTo>
                <a:lnTo>
                  <a:pt x="67" y="29"/>
                </a:lnTo>
                <a:lnTo>
                  <a:pt x="107" y="0"/>
                </a:lnTo>
                <a:lnTo>
                  <a:pt x="226" y="0"/>
                </a:lnTo>
                <a:lnTo>
                  <a:pt x="250" y="14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99" name="Group 469"/>
          <p:cNvGrpSpPr>
            <a:grpSpLocks/>
          </p:cNvGrpSpPr>
          <p:nvPr/>
        </p:nvGrpSpPr>
        <p:grpSpPr bwMode="auto">
          <a:xfrm>
            <a:off x="7157913" y="5100938"/>
            <a:ext cx="273050" cy="234950"/>
            <a:chOff x="3647" y="3363"/>
            <a:chExt cx="172" cy="148"/>
          </a:xfrm>
        </p:grpSpPr>
        <p:sp>
          <p:nvSpPr>
            <p:cNvPr id="100" name="Freeform 470"/>
            <p:cNvSpPr>
              <a:spLocks/>
            </p:cNvSpPr>
            <p:nvPr/>
          </p:nvSpPr>
          <p:spPr bwMode="auto">
            <a:xfrm>
              <a:off x="3647" y="3363"/>
              <a:ext cx="172" cy="148"/>
            </a:xfrm>
            <a:custGeom>
              <a:avLst/>
              <a:gdLst>
                <a:gd name="T0" fmla="*/ 1 w 344"/>
                <a:gd name="T1" fmla="*/ 1 h 296"/>
                <a:gd name="T2" fmla="*/ 1 w 344"/>
                <a:gd name="T3" fmla="*/ 1 h 296"/>
                <a:gd name="T4" fmla="*/ 1 w 344"/>
                <a:gd name="T5" fmla="*/ 1 h 296"/>
                <a:gd name="T6" fmla="*/ 1 w 344"/>
                <a:gd name="T7" fmla="*/ 1 h 296"/>
                <a:gd name="T8" fmla="*/ 1 w 344"/>
                <a:gd name="T9" fmla="*/ 1 h 296"/>
                <a:gd name="T10" fmla="*/ 1 w 344"/>
                <a:gd name="T11" fmla="*/ 1 h 296"/>
                <a:gd name="T12" fmla="*/ 1 w 344"/>
                <a:gd name="T13" fmla="*/ 1 h 296"/>
                <a:gd name="T14" fmla="*/ 1 w 344"/>
                <a:gd name="T15" fmla="*/ 1 h 296"/>
                <a:gd name="T16" fmla="*/ 1 w 344"/>
                <a:gd name="T17" fmla="*/ 1 h 296"/>
                <a:gd name="T18" fmla="*/ 0 w 344"/>
                <a:gd name="T19" fmla="*/ 1 h 296"/>
                <a:gd name="T20" fmla="*/ 0 w 344"/>
                <a:gd name="T21" fmla="*/ 1 h 296"/>
                <a:gd name="T22" fmla="*/ 0 w 344"/>
                <a:gd name="T23" fmla="*/ 1 h 296"/>
                <a:gd name="T24" fmla="*/ 1 w 344"/>
                <a:gd name="T25" fmla="*/ 1 h 296"/>
                <a:gd name="T26" fmla="*/ 1 w 344"/>
                <a:gd name="T27" fmla="*/ 1 h 296"/>
                <a:gd name="T28" fmla="*/ 1 w 344"/>
                <a:gd name="T29" fmla="*/ 1 h 296"/>
                <a:gd name="T30" fmla="*/ 1 w 344"/>
                <a:gd name="T31" fmla="*/ 0 h 296"/>
                <a:gd name="T32" fmla="*/ 1 w 344"/>
                <a:gd name="T33" fmla="*/ 0 h 296"/>
                <a:gd name="T34" fmla="*/ 1 w 344"/>
                <a:gd name="T35" fmla="*/ 1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4"/>
                <a:gd name="T55" fmla="*/ 0 h 296"/>
                <a:gd name="T56" fmla="*/ 344 w 344"/>
                <a:gd name="T57" fmla="*/ 296 h 2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4" h="296">
                  <a:moveTo>
                    <a:pt x="250" y="14"/>
                  </a:moveTo>
                  <a:lnTo>
                    <a:pt x="250" y="29"/>
                  </a:lnTo>
                  <a:lnTo>
                    <a:pt x="316" y="66"/>
                  </a:lnTo>
                  <a:lnTo>
                    <a:pt x="344" y="182"/>
                  </a:lnTo>
                  <a:lnTo>
                    <a:pt x="302" y="222"/>
                  </a:lnTo>
                  <a:lnTo>
                    <a:pt x="250" y="232"/>
                  </a:lnTo>
                  <a:lnTo>
                    <a:pt x="120" y="288"/>
                  </a:lnTo>
                  <a:lnTo>
                    <a:pt x="81" y="296"/>
                  </a:lnTo>
                  <a:lnTo>
                    <a:pt x="29" y="260"/>
                  </a:lnTo>
                  <a:lnTo>
                    <a:pt x="0" y="208"/>
                  </a:lnTo>
                  <a:lnTo>
                    <a:pt x="0" y="130"/>
                  </a:lnTo>
                  <a:lnTo>
                    <a:pt x="0" y="107"/>
                  </a:lnTo>
                  <a:lnTo>
                    <a:pt x="13" y="92"/>
                  </a:lnTo>
                  <a:lnTo>
                    <a:pt x="13" y="66"/>
                  </a:lnTo>
                  <a:lnTo>
                    <a:pt x="67" y="29"/>
                  </a:lnTo>
                  <a:lnTo>
                    <a:pt x="107" y="0"/>
                  </a:lnTo>
                  <a:lnTo>
                    <a:pt x="226" y="0"/>
                  </a:lnTo>
                  <a:lnTo>
                    <a:pt x="250" y="14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1" name="Freeform 471"/>
            <p:cNvSpPr>
              <a:spLocks/>
            </p:cNvSpPr>
            <p:nvPr/>
          </p:nvSpPr>
          <p:spPr bwMode="auto">
            <a:xfrm>
              <a:off x="3647" y="3363"/>
              <a:ext cx="172" cy="148"/>
            </a:xfrm>
            <a:custGeom>
              <a:avLst/>
              <a:gdLst>
                <a:gd name="T0" fmla="*/ 1 w 344"/>
                <a:gd name="T1" fmla="*/ 1 h 296"/>
                <a:gd name="T2" fmla="*/ 1 w 344"/>
                <a:gd name="T3" fmla="*/ 1 h 296"/>
                <a:gd name="T4" fmla="*/ 1 w 344"/>
                <a:gd name="T5" fmla="*/ 1 h 296"/>
                <a:gd name="T6" fmla="*/ 1 w 344"/>
                <a:gd name="T7" fmla="*/ 1 h 296"/>
                <a:gd name="T8" fmla="*/ 1 w 344"/>
                <a:gd name="T9" fmla="*/ 1 h 296"/>
                <a:gd name="T10" fmla="*/ 1 w 344"/>
                <a:gd name="T11" fmla="*/ 1 h 296"/>
                <a:gd name="T12" fmla="*/ 1 w 344"/>
                <a:gd name="T13" fmla="*/ 1 h 296"/>
                <a:gd name="T14" fmla="*/ 1 w 344"/>
                <a:gd name="T15" fmla="*/ 1 h 296"/>
                <a:gd name="T16" fmla="*/ 1 w 344"/>
                <a:gd name="T17" fmla="*/ 1 h 296"/>
                <a:gd name="T18" fmla="*/ 0 w 344"/>
                <a:gd name="T19" fmla="*/ 1 h 296"/>
                <a:gd name="T20" fmla="*/ 0 w 344"/>
                <a:gd name="T21" fmla="*/ 1 h 296"/>
                <a:gd name="T22" fmla="*/ 0 w 344"/>
                <a:gd name="T23" fmla="*/ 1 h 296"/>
                <a:gd name="T24" fmla="*/ 1 w 344"/>
                <a:gd name="T25" fmla="*/ 1 h 296"/>
                <a:gd name="T26" fmla="*/ 1 w 344"/>
                <a:gd name="T27" fmla="*/ 1 h 296"/>
                <a:gd name="T28" fmla="*/ 1 w 344"/>
                <a:gd name="T29" fmla="*/ 1 h 296"/>
                <a:gd name="T30" fmla="*/ 1 w 344"/>
                <a:gd name="T31" fmla="*/ 0 h 296"/>
                <a:gd name="T32" fmla="*/ 1 w 344"/>
                <a:gd name="T33" fmla="*/ 0 h 296"/>
                <a:gd name="T34" fmla="*/ 1 w 344"/>
                <a:gd name="T35" fmla="*/ 1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4"/>
                <a:gd name="T55" fmla="*/ 0 h 296"/>
                <a:gd name="T56" fmla="*/ 344 w 344"/>
                <a:gd name="T57" fmla="*/ 296 h 2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4" h="296">
                  <a:moveTo>
                    <a:pt x="250" y="14"/>
                  </a:moveTo>
                  <a:lnTo>
                    <a:pt x="250" y="29"/>
                  </a:lnTo>
                  <a:lnTo>
                    <a:pt x="316" y="66"/>
                  </a:lnTo>
                  <a:lnTo>
                    <a:pt x="344" y="182"/>
                  </a:lnTo>
                  <a:lnTo>
                    <a:pt x="302" y="222"/>
                  </a:lnTo>
                  <a:lnTo>
                    <a:pt x="250" y="232"/>
                  </a:lnTo>
                  <a:lnTo>
                    <a:pt x="120" y="288"/>
                  </a:lnTo>
                  <a:lnTo>
                    <a:pt x="81" y="296"/>
                  </a:lnTo>
                  <a:lnTo>
                    <a:pt x="29" y="260"/>
                  </a:lnTo>
                  <a:lnTo>
                    <a:pt x="0" y="208"/>
                  </a:lnTo>
                  <a:lnTo>
                    <a:pt x="0" y="130"/>
                  </a:lnTo>
                  <a:lnTo>
                    <a:pt x="0" y="107"/>
                  </a:lnTo>
                  <a:lnTo>
                    <a:pt x="13" y="92"/>
                  </a:lnTo>
                  <a:lnTo>
                    <a:pt x="13" y="66"/>
                  </a:lnTo>
                  <a:lnTo>
                    <a:pt x="67" y="29"/>
                  </a:lnTo>
                  <a:lnTo>
                    <a:pt x="107" y="0"/>
                  </a:lnTo>
                  <a:lnTo>
                    <a:pt x="226" y="0"/>
                  </a:lnTo>
                  <a:lnTo>
                    <a:pt x="250" y="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02" name="Freeform 472"/>
          <p:cNvSpPr>
            <a:spLocks/>
          </p:cNvSpPr>
          <p:nvPr/>
        </p:nvSpPr>
        <p:spPr bwMode="auto">
          <a:xfrm>
            <a:off x="6367338" y="4508800"/>
            <a:ext cx="644525" cy="625475"/>
          </a:xfrm>
          <a:custGeom>
            <a:avLst/>
            <a:gdLst>
              <a:gd name="T0" fmla="*/ 2147483647 w 812"/>
              <a:gd name="T1" fmla="*/ 2147483647 h 787"/>
              <a:gd name="T2" fmla="*/ 2147483647 w 812"/>
              <a:gd name="T3" fmla="*/ 2147483647 h 787"/>
              <a:gd name="T4" fmla="*/ 2147483647 w 812"/>
              <a:gd name="T5" fmla="*/ 2147483647 h 787"/>
              <a:gd name="T6" fmla="*/ 2147483647 w 812"/>
              <a:gd name="T7" fmla="*/ 2147483647 h 787"/>
              <a:gd name="T8" fmla="*/ 2147483647 w 812"/>
              <a:gd name="T9" fmla="*/ 2147483647 h 787"/>
              <a:gd name="T10" fmla="*/ 2147483647 w 812"/>
              <a:gd name="T11" fmla="*/ 2147483647 h 787"/>
              <a:gd name="T12" fmla="*/ 2147483647 w 812"/>
              <a:gd name="T13" fmla="*/ 2147483647 h 787"/>
              <a:gd name="T14" fmla="*/ 2147483647 w 812"/>
              <a:gd name="T15" fmla="*/ 2147483647 h 787"/>
              <a:gd name="T16" fmla="*/ 2147483647 w 812"/>
              <a:gd name="T17" fmla="*/ 2147483647 h 787"/>
              <a:gd name="T18" fmla="*/ 2147483647 w 812"/>
              <a:gd name="T19" fmla="*/ 2147483647 h 787"/>
              <a:gd name="T20" fmla="*/ 2147483647 w 812"/>
              <a:gd name="T21" fmla="*/ 2147483647 h 787"/>
              <a:gd name="T22" fmla="*/ 2147483647 w 812"/>
              <a:gd name="T23" fmla="*/ 2147483647 h 787"/>
              <a:gd name="T24" fmla="*/ 2147483647 w 812"/>
              <a:gd name="T25" fmla="*/ 2147483647 h 787"/>
              <a:gd name="T26" fmla="*/ 2147483647 w 812"/>
              <a:gd name="T27" fmla="*/ 2147483647 h 787"/>
              <a:gd name="T28" fmla="*/ 0 w 812"/>
              <a:gd name="T29" fmla="*/ 2147483647 h 787"/>
              <a:gd name="T30" fmla="*/ 2147483647 w 812"/>
              <a:gd name="T31" fmla="*/ 2147483647 h 787"/>
              <a:gd name="T32" fmla="*/ 2147483647 w 812"/>
              <a:gd name="T33" fmla="*/ 2147483647 h 787"/>
              <a:gd name="T34" fmla="*/ 2147483647 w 812"/>
              <a:gd name="T35" fmla="*/ 2147483647 h 787"/>
              <a:gd name="T36" fmla="*/ 2147483647 w 812"/>
              <a:gd name="T37" fmla="*/ 2147483647 h 787"/>
              <a:gd name="T38" fmla="*/ 2147483647 w 812"/>
              <a:gd name="T39" fmla="*/ 2147483647 h 787"/>
              <a:gd name="T40" fmla="*/ 2147483647 w 812"/>
              <a:gd name="T41" fmla="*/ 2147483647 h 787"/>
              <a:gd name="T42" fmla="*/ 2147483647 w 812"/>
              <a:gd name="T43" fmla="*/ 0 h 787"/>
              <a:gd name="T44" fmla="*/ 2147483647 w 812"/>
              <a:gd name="T45" fmla="*/ 2147483647 h 787"/>
              <a:gd name="T46" fmla="*/ 2147483647 w 812"/>
              <a:gd name="T47" fmla="*/ 2147483647 h 787"/>
              <a:gd name="T48" fmla="*/ 2147483647 w 812"/>
              <a:gd name="T49" fmla="*/ 2147483647 h 787"/>
              <a:gd name="T50" fmla="*/ 2147483647 w 812"/>
              <a:gd name="T51" fmla="*/ 2147483647 h 787"/>
              <a:gd name="T52" fmla="*/ 2147483647 w 812"/>
              <a:gd name="T53" fmla="*/ 2147483647 h 787"/>
              <a:gd name="T54" fmla="*/ 2147483647 w 812"/>
              <a:gd name="T55" fmla="*/ 2147483647 h 787"/>
              <a:gd name="T56" fmla="*/ 2147483647 w 812"/>
              <a:gd name="T57" fmla="*/ 2147483647 h 787"/>
              <a:gd name="T58" fmla="*/ 2147483647 w 812"/>
              <a:gd name="T59" fmla="*/ 2147483647 h 787"/>
              <a:gd name="T60" fmla="*/ 2147483647 w 812"/>
              <a:gd name="T61" fmla="*/ 2147483647 h 787"/>
              <a:gd name="T62" fmla="*/ 2147483647 w 812"/>
              <a:gd name="T63" fmla="*/ 2147483647 h 787"/>
              <a:gd name="T64" fmla="*/ 2147483647 w 812"/>
              <a:gd name="T65" fmla="*/ 2147483647 h 787"/>
              <a:gd name="T66" fmla="*/ 2147483647 w 812"/>
              <a:gd name="T67" fmla="*/ 2147483647 h 787"/>
              <a:gd name="T68" fmla="*/ 2147483647 w 812"/>
              <a:gd name="T69" fmla="*/ 2147483647 h 787"/>
              <a:gd name="T70" fmla="*/ 2147483647 w 812"/>
              <a:gd name="T71" fmla="*/ 2147483647 h 787"/>
              <a:gd name="T72" fmla="*/ 2147483647 w 812"/>
              <a:gd name="T73" fmla="*/ 2147483647 h 787"/>
              <a:gd name="T74" fmla="*/ 2147483647 w 812"/>
              <a:gd name="T75" fmla="*/ 2147483647 h 787"/>
              <a:gd name="T76" fmla="*/ 2147483647 w 812"/>
              <a:gd name="T77" fmla="*/ 2147483647 h 787"/>
              <a:gd name="T78" fmla="*/ 2147483647 w 812"/>
              <a:gd name="T79" fmla="*/ 2147483647 h 787"/>
              <a:gd name="T80" fmla="*/ 2147483647 w 812"/>
              <a:gd name="T81" fmla="*/ 2147483647 h 787"/>
              <a:gd name="T82" fmla="*/ 2147483647 w 812"/>
              <a:gd name="T83" fmla="*/ 2147483647 h 787"/>
              <a:gd name="T84" fmla="*/ 2147483647 w 812"/>
              <a:gd name="T85" fmla="*/ 2147483647 h 787"/>
              <a:gd name="T86" fmla="*/ 2147483647 w 812"/>
              <a:gd name="T87" fmla="*/ 2147483647 h 787"/>
              <a:gd name="T88" fmla="*/ 2147483647 w 812"/>
              <a:gd name="T89" fmla="*/ 2147483647 h 787"/>
              <a:gd name="T90" fmla="*/ 2147483647 w 812"/>
              <a:gd name="T91" fmla="*/ 2147483647 h 787"/>
              <a:gd name="T92" fmla="*/ 2147483647 w 812"/>
              <a:gd name="T93" fmla="*/ 2147483647 h 78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12"/>
              <a:gd name="T142" fmla="*/ 0 h 787"/>
              <a:gd name="T143" fmla="*/ 812 w 812"/>
              <a:gd name="T144" fmla="*/ 787 h 78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12" h="787">
                <a:moveTo>
                  <a:pt x="655" y="787"/>
                </a:moveTo>
                <a:lnTo>
                  <a:pt x="617" y="760"/>
                </a:lnTo>
                <a:lnTo>
                  <a:pt x="537" y="682"/>
                </a:lnTo>
                <a:lnTo>
                  <a:pt x="433" y="617"/>
                </a:lnTo>
                <a:lnTo>
                  <a:pt x="354" y="607"/>
                </a:lnTo>
                <a:lnTo>
                  <a:pt x="313" y="553"/>
                </a:lnTo>
                <a:lnTo>
                  <a:pt x="236" y="515"/>
                </a:lnTo>
                <a:lnTo>
                  <a:pt x="236" y="449"/>
                </a:lnTo>
                <a:lnTo>
                  <a:pt x="194" y="399"/>
                </a:lnTo>
                <a:lnTo>
                  <a:pt x="194" y="335"/>
                </a:lnTo>
                <a:lnTo>
                  <a:pt x="104" y="269"/>
                </a:lnTo>
                <a:lnTo>
                  <a:pt x="90" y="321"/>
                </a:lnTo>
                <a:lnTo>
                  <a:pt x="52" y="361"/>
                </a:lnTo>
                <a:lnTo>
                  <a:pt x="10" y="310"/>
                </a:lnTo>
                <a:lnTo>
                  <a:pt x="0" y="246"/>
                </a:lnTo>
                <a:lnTo>
                  <a:pt x="40" y="257"/>
                </a:lnTo>
                <a:lnTo>
                  <a:pt x="128" y="205"/>
                </a:lnTo>
                <a:lnTo>
                  <a:pt x="222" y="231"/>
                </a:lnTo>
                <a:lnTo>
                  <a:pt x="260" y="78"/>
                </a:lnTo>
                <a:lnTo>
                  <a:pt x="354" y="38"/>
                </a:lnTo>
                <a:lnTo>
                  <a:pt x="354" y="10"/>
                </a:lnTo>
                <a:lnTo>
                  <a:pt x="382" y="0"/>
                </a:lnTo>
                <a:lnTo>
                  <a:pt x="497" y="116"/>
                </a:lnTo>
                <a:lnTo>
                  <a:pt x="591" y="182"/>
                </a:lnTo>
                <a:lnTo>
                  <a:pt x="627" y="168"/>
                </a:lnTo>
                <a:lnTo>
                  <a:pt x="694" y="139"/>
                </a:lnTo>
                <a:lnTo>
                  <a:pt x="721" y="168"/>
                </a:lnTo>
                <a:lnTo>
                  <a:pt x="735" y="231"/>
                </a:lnTo>
                <a:lnTo>
                  <a:pt x="812" y="269"/>
                </a:lnTo>
                <a:lnTo>
                  <a:pt x="774" y="283"/>
                </a:lnTo>
                <a:lnTo>
                  <a:pt x="760" y="310"/>
                </a:lnTo>
                <a:lnTo>
                  <a:pt x="735" y="321"/>
                </a:lnTo>
                <a:lnTo>
                  <a:pt x="694" y="283"/>
                </a:lnTo>
                <a:lnTo>
                  <a:pt x="605" y="283"/>
                </a:lnTo>
                <a:lnTo>
                  <a:pt x="473" y="257"/>
                </a:lnTo>
                <a:lnTo>
                  <a:pt x="407" y="257"/>
                </a:lnTo>
                <a:lnTo>
                  <a:pt x="382" y="297"/>
                </a:lnTo>
                <a:lnTo>
                  <a:pt x="327" y="246"/>
                </a:lnTo>
                <a:lnTo>
                  <a:pt x="302" y="335"/>
                </a:lnTo>
                <a:lnTo>
                  <a:pt x="340" y="361"/>
                </a:lnTo>
                <a:lnTo>
                  <a:pt x="354" y="437"/>
                </a:lnTo>
                <a:lnTo>
                  <a:pt x="473" y="567"/>
                </a:lnTo>
                <a:lnTo>
                  <a:pt x="511" y="579"/>
                </a:lnTo>
                <a:lnTo>
                  <a:pt x="511" y="607"/>
                </a:lnTo>
                <a:lnTo>
                  <a:pt x="575" y="671"/>
                </a:lnTo>
                <a:lnTo>
                  <a:pt x="680" y="746"/>
                </a:lnTo>
                <a:lnTo>
                  <a:pt x="655" y="787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03" name="Group 473"/>
          <p:cNvGrpSpPr>
            <a:grpSpLocks/>
          </p:cNvGrpSpPr>
          <p:nvPr/>
        </p:nvGrpSpPr>
        <p:grpSpPr bwMode="auto">
          <a:xfrm>
            <a:off x="6367338" y="4508800"/>
            <a:ext cx="644525" cy="625475"/>
            <a:chOff x="3149" y="2990"/>
            <a:chExt cx="406" cy="394"/>
          </a:xfrm>
        </p:grpSpPr>
        <p:sp>
          <p:nvSpPr>
            <p:cNvPr id="104" name="Freeform 474"/>
            <p:cNvSpPr>
              <a:spLocks/>
            </p:cNvSpPr>
            <p:nvPr/>
          </p:nvSpPr>
          <p:spPr bwMode="auto">
            <a:xfrm>
              <a:off x="3149" y="2990"/>
              <a:ext cx="406" cy="394"/>
            </a:xfrm>
            <a:custGeom>
              <a:avLst/>
              <a:gdLst>
                <a:gd name="T0" fmla="*/ 1 w 812"/>
                <a:gd name="T1" fmla="*/ 1 h 787"/>
                <a:gd name="T2" fmla="*/ 1 w 812"/>
                <a:gd name="T3" fmla="*/ 1 h 787"/>
                <a:gd name="T4" fmla="*/ 1 w 812"/>
                <a:gd name="T5" fmla="*/ 1 h 787"/>
                <a:gd name="T6" fmla="*/ 1 w 812"/>
                <a:gd name="T7" fmla="*/ 1 h 787"/>
                <a:gd name="T8" fmla="*/ 1 w 812"/>
                <a:gd name="T9" fmla="*/ 1 h 787"/>
                <a:gd name="T10" fmla="*/ 1 w 812"/>
                <a:gd name="T11" fmla="*/ 1 h 787"/>
                <a:gd name="T12" fmla="*/ 1 w 812"/>
                <a:gd name="T13" fmla="*/ 1 h 787"/>
                <a:gd name="T14" fmla="*/ 1 w 812"/>
                <a:gd name="T15" fmla="*/ 1 h 787"/>
                <a:gd name="T16" fmla="*/ 1 w 812"/>
                <a:gd name="T17" fmla="*/ 1 h 787"/>
                <a:gd name="T18" fmla="*/ 1 w 812"/>
                <a:gd name="T19" fmla="*/ 1 h 787"/>
                <a:gd name="T20" fmla="*/ 1 w 812"/>
                <a:gd name="T21" fmla="*/ 1 h 787"/>
                <a:gd name="T22" fmla="*/ 1 w 812"/>
                <a:gd name="T23" fmla="*/ 1 h 787"/>
                <a:gd name="T24" fmla="*/ 1 w 812"/>
                <a:gd name="T25" fmla="*/ 1 h 787"/>
                <a:gd name="T26" fmla="*/ 1 w 812"/>
                <a:gd name="T27" fmla="*/ 1 h 787"/>
                <a:gd name="T28" fmla="*/ 0 w 812"/>
                <a:gd name="T29" fmla="*/ 1 h 787"/>
                <a:gd name="T30" fmla="*/ 1 w 812"/>
                <a:gd name="T31" fmla="*/ 1 h 787"/>
                <a:gd name="T32" fmla="*/ 1 w 812"/>
                <a:gd name="T33" fmla="*/ 1 h 787"/>
                <a:gd name="T34" fmla="*/ 1 w 812"/>
                <a:gd name="T35" fmla="*/ 1 h 787"/>
                <a:gd name="T36" fmla="*/ 1 w 812"/>
                <a:gd name="T37" fmla="*/ 1 h 787"/>
                <a:gd name="T38" fmla="*/ 1 w 812"/>
                <a:gd name="T39" fmla="*/ 1 h 787"/>
                <a:gd name="T40" fmla="*/ 1 w 812"/>
                <a:gd name="T41" fmla="*/ 1 h 787"/>
                <a:gd name="T42" fmla="*/ 1 w 812"/>
                <a:gd name="T43" fmla="*/ 0 h 787"/>
                <a:gd name="T44" fmla="*/ 1 w 812"/>
                <a:gd name="T45" fmla="*/ 1 h 787"/>
                <a:gd name="T46" fmla="*/ 1 w 812"/>
                <a:gd name="T47" fmla="*/ 1 h 787"/>
                <a:gd name="T48" fmla="*/ 1 w 812"/>
                <a:gd name="T49" fmla="*/ 1 h 787"/>
                <a:gd name="T50" fmla="*/ 1 w 812"/>
                <a:gd name="T51" fmla="*/ 1 h 787"/>
                <a:gd name="T52" fmla="*/ 1 w 812"/>
                <a:gd name="T53" fmla="*/ 1 h 787"/>
                <a:gd name="T54" fmla="*/ 1 w 812"/>
                <a:gd name="T55" fmla="*/ 1 h 787"/>
                <a:gd name="T56" fmla="*/ 1 w 812"/>
                <a:gd name="T57" fmla="*/ 1 h 787"/>
                <a:gd name="T58" fmla="*/ 1 w 812"/>
                <a:gd name="T59" fmla="*/ 1 h 787"/>
                <a:gd name="T60" fmla="*/ 1 w 812"/>
                <a:gd name="T61" fmla="*/ 1 h 787"/>
                <a:gd name="T62" fmla="*/ 1 w 812"/>
                <a:gd name="T63" fmla="*/ 1 h 787"/>
                <a:gd name="T64" fmla="*/ 1 w 812"/>
                <a:gd name="T65" fmla="*/ 1 h 787"/>
                <a:gd name="T66" fmla="*/ 1 w 812"/>
                <a:gd name="T67" fmla="*/ 1 h 787"/>
                <a:gd name="T68" fmla="*/ 1 w 812"/>
                <a:gd name="T69" fmla="*/ 1 h 787"/>
                <a:gd name="T70" fmla="*/ 1 w 812"/>
                <a:gd name="T71" fmla="*/ 1 h 787"/>
                <a:gd name="T72" fmla="*/ 1 w 812"/>
                <a:gd name="T73" fmla="*/ 1 h 787"/>
                <a:gd name="T74" fmla="*/ 1 w 812"/>
                <a:gd name="T75" fmla="*/ 1 h 787"/>
                <a:gd name="T76" fmla="*/ 1 w 812"/>
                <a:gd name="T77" fmla="*/ 1 h 787"/>
                <a:gd name="T78" fmla="*/ 1 w 812"/>
                <a:gd name="T79" fmla="*/ 1 h 787"/>
                <a:gd name="T80" fmla="*/ 1 w 812"/>
                <a:gd name="T81" fmla="*/ 1 h 787"/>
                <a:gd name="T82" fmla="*/ 1 w 812"/>
                <a:gd name="T83" fmla="*/ 1 h 787"/>
                <a:gd name="T84" fmla="*/ 1 w 812"/>
                <a:gd name="T85" fmla="*/ 1 h 787"/>
                <a:gd name="T86" fmla="*/ 1 w 812"/>
                <a:gd name="T87" fmla="*/ 1 h 787"/>
                <a:gd name="T88" fmla="*/ 1 w 812"/>
                <a:gd name="T89" fmla="*/ 1 h 787"/>
                <a:gd name="T90" fmla="*/ 1 w 812"/>
                <a:gd name="T91" fmla="*/ 1 h 787"/>
                <a:gd name="T92" fmla="*/ 1 w 812"/>
                <a:gd name="T93" fmla="*/ 1 h 7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12"/>
                <a:gd name="T142" fmla="*/ 0 h 787"/>
                <a:gd name="T143" fmla="*/ 812 w 812"/>
                <a:gd name="T144" fmla="*/ 787 h 78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12" h="787">
                  <a:moveTo>
                    <a:pt x="655" y="787"/>
                  </a:moveTo>
                  <a:lnTo>
                    <a:pt x="617" y="760"/>
                  </a:lnTo>
                  <a:lnTo>
                    <a:pt x="537" y="682"/>
                  </a:lnTo>
                  <a:lnTo>
                    <a:pt x="433" y="617"/>
                  </a:lnTo>
                  <a:lnTo>
                    <a:pt x="354" y="607"/>
                  </a:lnTo>
                  <a:lnTo>
                    <a:pt x="313" y="553"/>
                  </a:lnTo>
                  <a:lnTo>
                    <a:pt x="236" y="515"/>
                  </a:lnTo>
                  <a:lnTo>
                    <a:pt x="236" y="449"/>
                  </a:lnTo>
                  <a:lnTo>
                    <a:pt x="194" y="399"/>
                  </a:lnTo>
                  <a:lnTo>
                    <a:pt x="194" y="335"/>
                  </a:lnTo>
                  <a:lnTo>
                    <a:pt x="104" y="269"/>
                  </a:lnTo>
                  <a:lnTo>
                    <a:pt x="90" y="321"/>
                  </a:lnTo>
                  <a:lnTo>
                    <a:pt x="52" y="361"/>
                  </a:lnTo>
                  <a:lnTo>
                    <a:pt x="10" y="310"/>
                  </a:lnTo>
                  <a:lnTo>
                    <a:pt x="0" y="246"/>
                  </a:lnTo>
                  <a:lnTo>
                    <a:pt x="40" y="257"/>
                  </a:lnTo>
                  <a:lnTo>
                    <a:pt x="128" y="205"/>
                  </a:lnTo>
                  <a:lnTo>
                    <a:pt x="222" y="231"/>
                  </a:lnTo>
                  <a:lnTo>
                    <a:pt x="260" y="78"/>
                  </a:lnTo>
                  <a:lnTo>
                    <a:pt x="354" y="38"/>
                  </a:lnTo>
                  <a:lnTo>
                    <a:pt x="354" y="10"/>
                  </a:lnTo>
                  <a:lnTo>
                    <a:pt x="382" y="0"/>
                  </a:lnTo>
                  <a:lnTo>
                    <a:pt x="497" y="116"/>
                  </a:lnTo>
                  <a:lnTo>
                    <a:pt x="591" y="182"/>
                  </a:lnTo>
                  <a:lnTo>
                    <a:pt x="627" y="168"/>
                  </a:lnTo>
                  <a:lnTo>
                    <a:pt x="694" y="139"/>
                  </a:lnTo>
                  <a:lnTo>
                    <a:pt x="721" y="168"/>
                  </a:lnTo>
                  <a:lnTo>
                    <a:pt x="735" y="231"/>
                  </a:lnTo>
                  <a:lnTo>
                    <a:pt x="812" y="269"/>
                  </a:lnTo>
                  <a:lnTo>
                    <a:pt x="774" y="283"/>
                  </a:lnTo>
                  <a:lnTo>
                    <a:pt x="760" y="310"/>
                  </a:lnTo>
                  <a:lnTo>
                    <a:pt x="735" y="321"/>
                  </a:lnTo>
                  <a:lnTo>
                    <a:pt x="694" y="283"/>
                  </a:lnTo>
                  <a:lnTo>
                    <a:pt x="605" y="283"/>
                  </a:lnTo>
                  <a:lnTo>
                    <a:pt x="473" y="257"/>
                  </a:lnTo>
                  <a:lnTo>
                    <a:pt x="407" y="257"/>
                  </a:lnTo>
                  <a:lnTo>
                    <a:pt x="382" y="297"/>
                  </a:lnTo>
                  <a:lnTo>
                    <a:pt x="327" y="246"/>
                  </a:lnTo>
                  <a:lnTo>
                    <a:pt x="302" y="335"/>
                  </a:lnTo>
                  <a:lnTo>
                    <a:pt x="340" y="361"/>
                  </a:lnTo>
                  <a:lnTo>
                    <a:pt x="354" y="437"/>
                  </a:lnTo>
                  <a:lnTo>
                    <a:pt x="473" y="567"/>
                  </a:lnTo>
                  <a:lnTo>
                    <a:pt x="511" y="579"/>
                  </a:lnTo>
                  <a:lnTo>
                    <a:pt x="511" y="607"/>
                  </a:lnTo>
                  <a:lnTo>
                    <a:pt x="575" y="671"/>
                  </a:lnTo>
                  <a:lnTo>
                    <a:pt x="680" y="746"/>
                  </a:lnTo>
                  <a:lnTo>
                    <a:pt x="655" y="787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" name="Freeform 475"/>
            <p:cNvSpPr>
              <a:spLocks/>
            </p:cNvSpPr>
            <p:nvPr/>
          </p:nvSpPr>
          <p:spPr bwMode="auto">
            <a:xfrm>
              <a:off x="3149" y="2990"/>
              <a:ext cx="406" cy="394"/>
            </a:xfrm>
            <a:custGeom>
              <a:avLst/>
              <a:gdLst>
                <a:gd name="T0" fmla="*/ 1 w 812"/>
                <a:gd name="T1" fmla="*/ 1 h 787"/>
                <a:gd name="T2" fmla="*/ 1 w 812"/>
                <a:gd name="T3" fmla="*/ 1 h 787"/>
                <a:gd name="T4" fmla="*/ 1 w 812"/>
                <a:gd name="T5" fmla="*/ 1 h 787"/>
                <a:gd name="T6" fmla="*/ 1 w 812"/>
                <a:gd name="T7" fmla="*/ 1 h 787"/>
                <a:gd name="T8" fmla="*/ 1 w 812"/>
                <a:gd name="T9" fmla="*/ 1 h 787"/>
                <a:gd name="T10" fmla="*/ 1 w 812"/>
                <a:gd name="T11" fmla="*/ 1 h 787"/>
                <a:gd name="T12" fmla="*/ 1 w 812"/>
                <a:gd name="T13" fmla="*/ 1 h 787"/>
                <a:gd name="T14" fmla="*/ 1 w 812"/>
                <a:gd name="T15" fmla="*/ 1 h 787"/>
                <a:gd name="T16" fmla="*/ 1 w 812"/>
                <a:gd name="T17" fmla="*/ 1 h 787"/>
                <a:gd name="T18" fmla="*/ 1 w 812"/>
                <a:gd name="T19" fmla="*/ 1 h 787"/>
                <a:gd name="T20" fmla="*/ 1 w 812"/>
                <a:gd name="T21" fmla="*/ 1 h 787"/>
                <a:gd name="T22" fmla="*/ 1 w 812"/>
                <a:gd name="T23" fmla="*/ 1 h 787"/>
                <a:gd name="T24" fmla="*/ 1 w 812"/>
                <a:gd name="T25" fmla="*/ 1 h 787"/>
                <a:gd name="T26" fmla="*/ 1 w 812"/>
                <a:gd name="T27" fmla="*/ 1 h 787"/>
                <a:gd name="T28" fmla="*/ 0 w 812"/>
                <a:gd name="T29" fmla="*/ 1 h 787"/>
                <a:gd name="T30" fmla="*/ 1 w 812"/>
                <a:gd name="T31" fmla="*/ 1 h 787"/>
                <a:gd name="T32" fmla="*/ 1 w 812"/>
                <a:gd name="T33" fmla="*/ 1 h 787"/>
                <a:gd name="T34" fmla="*/ 1 w 812"/>
                <a:gd name="T35" fmla="*/ 1 h 787"/>
                <a:gd name="T36" fmla="*/ 1 w 812"/>
                <a:gd name="T37" fmla="*/ 1 h 787"/>
                <a:gd name="T38" fmla="*/ 1 w 812"/>
                <a:gd name="T39" fmla="*/ 1 h 787"/>
                <a:gd name="T40" fmla="*/ 1 w 812"/>
                <a:gd name="T41" fmla="*/ 1 h 787"/>
                <a:gd name="T42" fmla="*/ 1 w 812"/>
                <a:gd name="T43" fmla="*/ 0 h 787"/>
                <a:gd name="T44" fmla="*/ 1 w 812"/>
                <a:gd name="T45" fmla="*/ 1 h 787"/>
                <a:gd name="T46" fmla="*/ 1 w 812"/>
                <a:gd name="T47" fmla="*/ 1 h 787"/>
                <a:gd name="T48" fmla="*/ 1 w 812"/>
                <a:gd name="T49" fmla="*/ 1 h 787"/>
                <a:gd name="T50" fmla="*/ 1 w 812"/>
                <a:gd name="T51" fmla="*/ 1 h 787"/>
                <a:gd name="T52" fmla="*/ 1 w 812"/>
                <a:gd name="T53" fmla="*/ 1 h 787"/>
                <a:gd name="T54" fmla="*/ 1 w 812"/>
                <a:gd name="T55" fmla="*/ 1 h 787"/>
                <a:gd name="T56" fmla="*/ 1 w 812"/>
                <a:gd name="T57" fmla="*/ 1 h 787"/>
                <a:gd name="T58" fmla="*/ 1 w 812"/>
                <a:gd name="T59" fmla="*/ 1 h 787"/>
                <a:gd name="T60" fmla="*/ 1 w 812"/>
                <a:gd name="T61" fmla="*/ 1 h 787"/>
                <a:gd name="T62" fmla="*/ 1 w 812"/>
                <a:gd name="T63" fmla="*/ 1 h 787"/>
                <a:gd name="T64" fmla="*/ 1 w 812"/>
                <a:gd name="T65" fmla="*/ 1 h 787"/>
                <a:gd name="T66" fmla="*/ 1 w 812"/>
                <a:gd name="T67" fmla="*/ 1 h 787"/>
                <a:gd name="T68" fmla="*/ 1 w 812"/>
                <a:gd name="T69" fmla="*/ 1 h 787"/>
                <a:gd name="T70" fmla="*/ 1 w 812"/>
                <a:gd name="T71" fmla="*/ 1 h 787"/>
                <a:gd name="T72" fmla="*/ 1 w 812"/>
                <a:gd name="T73" fmla="*/ 1 h 787"/>
                <a:gd name="T74" fmla="*/ 1 w 812"/>
                <a:gd name="T75" fmla="*/ 1 h 787"/>
                <a:gd name="T76" fmla="*/ 1 w 812"/>
                <a:gd name="T77" fmla="*/ 1 h 787"/>
                <a:gd name="T78" fmla="*/ 1 w 812"/>
                <a:gd name="T79" fmla="*/ 1 h 787"/>
                <a:gd name="T80" fmla="*/ 1 w 812"/>
                <a:gd name="T81" fmla="*/ 1 h 787"/>
                <a:gd name="T82" fmla="*/ 1 w 812"/>
                <a:gd name="T83" fmla="*/ 1 h 787"/>
                <a:gd name="T84" fmla="*/ 1 w 812"/>
                <a:gd name="T85" fmla="*/ 1 h 787"/>
                <a:gd name="T86" fmla="*/ 1 w 812"/>
                <a:gd name="T87" fmla="*/ 1 h 787"/>
                <a:gd name="T88" fmla="*/ 1 w 812"/>
                <a:gd name="T89" fmla="*/ 1 h 787"/>
                <a:gd name="T90" fmla="*/ 1 w 812"/>
                <a:gd name="T91" fmla="*/ 1 h 787"/>
                <a:gd name="T92" fmla="*/ 1 w 812"/>
                <a:gd name="T93" fmla="*/ 1 h 7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12"/>
                <a:gd name="T142" fmla="*/ 0 h 787"/>
                <a:gd name="T143" fmla="*/ 812 w 812"/>
                <a:gd name="T144" fmla="*/ 787 h 78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12" h="787">
                  <a:moveTo>
                    <a:pt x="655" y="787"/>
                  </a:moveTo>
                  <a:lnTo>
                    <a:pt x="617" y="760"/>
                  </a:lnTo>
                  <a:lnTo>
                    <a:pt x="537" y="682"/>
                  </a:lnTo>
                  <a:lnTo>
                    <a:pt x="433" y="617"/>
                  </a:lnTo>
                  <a:lnTo>
                    <a:pt x="354" y="607"/>
                  </a:lnTo>
                  <a:lnTo>
                    <a:pt x="313" y="553"/>
                  </a:lnTo>
                  <a:lnTo>
                    <a:pt x="236" y="515"/>
                  </a:lnTo>
                  <a:lnTo>
                    <a:pt x="236" y="449"/>
                  </a:lnTo>
                  <a:lnTo>
                    <a:pt x="194" y="399"/>
                  </a:lnTo>
                  <a:lnTo>
                    <a:pt x="194" y="335"/>
                  </a:lnTo>
                  <a:lnTo>
                    <a:pt x="104" y="269"/>
                  </a:lnTo>
                  <a:lnTo>
                    <a:pt x="90" y="321"/>
                  </a:lnTo>
                  <a:lnTo>
                    <a:pt x="52" y="361"/>
                  </a:lnTo>
                  <a:lnTo>
                    <a:pt x="10" y="310"/>
                  </a:lnTo>
                  <a:lnTo>
                    <a:pt x="0" y="246"/>
                  </a:lnTo>
                  <a:lnTo>
                    <a:pt x="40" y="257"/>
                  </a:lnTo>
                  <a:lnTo>
                    <a:pt x="128" y="205"/>
                  </a:lnTo>
                  <a:lnTo>
                    <a:pt x="222" y="231"/>
                  </a:lnTo>
                  <a:lnTo>
                    <a:pt x="260" y="78"/>
                  </a:lnTo>
                  <a:lnTo>
                    <a:pt x="354" y="38"/>
                  </a:lnTo>
                  <a:lnTo>
                    <a:pt x="354" y="10"/>
                  </a:lnTo>
                  <a:lnTo>
                    <a:pt x="382" y="0"/>
                  </a:lnTo>
                  <a:lnTo>
                    <a:pt x="497" y="116"/>
                  </a:lnTo>
                  <a:lnTo>
                    <a:pt x="591" y="182"/>
                  </a:lnTo>
                  <a:lnTo>
                    <a:pt x="627" y="168"/>
                  </a:lnTo>
                  <a:lnTo>
                    <a:pt x="694" y="139"/>
                  </a:lnTo>
                  <a:lnTo>
                    <a:pt x="721" y="168"/>
                  </a:lnTo>
                  <a:lnTo>
                    <a:pt x="735" y="231"/>
                  </a:lnTo>
                  <a:lnTo>
                    <a:pt x="812" y="269"/>
                  </a:lnTo>
                  <a:lnTo>
                    <a:pt x="774" y="283"/>
                  </a:lnTo>
                  <a:lnTo>
                    <a:pt x="760" y="310"/>
                  </a:lnTo>
                  <a:lnTo>
                    <a:pt x="735" y="321"/>
                  </a:lnTo>
                  <a:lnTo>
                    <a:pt x="694" y="283"/>
                  </a:lnTo>
                  <a:lnTo>
                    <a:pt x="605" y="283"/>
                  </a:lnTo>
                  <a:lnTo>
                    <a:pt x="473" y="257"/>
                  </a:lnTo>
                  <a:lnTo>
                    <a:pt x="407" y="257"/>
                  </a:lnTo>
                  <a:lnTo>
                    <a:pt x="382" y="297"/>
                  </a:lnTo>
                  <a:lnTo>
                    <a:pt x="327" y="246"/>
                  </a:lnTo>
                  <a:lnTo>
                    <a:pt x="302" y="335"/>
                  </a:lnTo>
                  <a:lnTo>
                    <a:pt x="340" y="361"/>
                  </a:lnTo>
                  <a:lnTo>
                    <a:pt x="354" y="437"/>
                  </a:lnTo>
                  <a:lnTo>
                    <a:pt x="473" y="567"/>
                  </a:lnTo>
                  <a:lnTo>
                    <a:pt x="511" y="579"/>
                  </a:lnTo>
                  <a:lnTo>
                    <a:pt x="511" y="607"/>
                  </a:lnTo>
                  <a:lnTo>
                    <a:pt x="575" y="671"/>
                  </a:lnTo>
                  <a:lnTo>
                    <a:pt x="680" y="746"/>
                  </a:lnTo>
                  <a:lnTo>
                    <a:pt x="655" y="78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06" name="Freeform 476"/>
          <p:cNvSpPr>
            <a:spLocks/>
          </p:cNvSpPr>
          <p:nvPr/>
        </p:nvSpPr>
        <p:spPr bwMode="auto">
          <a:xfrm>
            <a:off x="6918201" y="4570713"/>
            <a:ext cx="460375" cy="615950"/>
          </a:xfrm>
          <a:custGeom>
            <a:avLst/>
            <a:gdLst>
              <a:gd name="T0" fmla="*/ 2147483647 w 579"/>
              <a:gd name="T1" fmla="*/ 2147483647 h 775"/>
              <a:gd name="T2" fmla="*/ 2147483647 w 579"/>
              <a:gd name="T3" fmla="*/ 2147483647 h 775"/>
              <a:gd name="T4" fmla="*/ 2147483647 w 579"/>
              <a:gd name="T5" fmla="*/ 2147483647 h 775"/>
              <a:gd name="T6" fmla="*/ 2147483647 w 579"/>
              <a:gd name="T7" fmla="*/ 2147483647 h 775"/>
              <a:gd name="T8" fmla="*/ 2147483647 w 579"/>
              <a:gd name="T9" fmla="*/ 2147483647 h 775"/>
              <a:gd name="T10" fmla="*/ 2147483647 w 579"/>
              <a:gd name="T11" fmla="*/ 2147483647 h 775"/>
              <a:gd name="T12" fmla="*/ 2147483647 w 579"/>
              <a:gd name="T13" fmla="*/ 2147483647 h 775"/>
              <a:gd name="T14" fmla="*/ 2147483647 w 579"/>
              <a:gd name="T15" fmla="*/ 2147483647 h 775"/>
              <a:gd name="T16" fmla="*/ 2147483647 w 579"/>
              <a:gd name="T17" fmla="*/ 2147483647 h 775"/>
              <a:gd name="T18" fmla="*/ 2147483647 w 579"/>
              <a:gd name="T19" fmla="*/ 2147483647 h 775"/>
              <a:gd name="T20" fmla="*/ 2147483647 w 579"/>
              <a:gd name="T21" fmla="*/ 2147483647 h 775"/>
              <a:gd name="T22" fmla="*/ 2147483647 w 579"/>
              <a:gd name="T23" fmla="*/ 2147483647 h 775"/>
              <a:gd name="T24" fmla="*/ 2147483647 w 579"/>
              <a:gd name="T25" fmla="*/ 2147483647 h 775"/>
              <a:gd name="T26" fmla="*/ 2147483647 w 579"/>
              <a:gd name="T27" fmla="*/ 2147483647 h 775"/>
              <a:gd name="T28" fmla="*/ 2147483647 w 579"/>
              <a:gd name="T29" fmla="*/ 2147483647 h 775"/>
              <a:gd name="T30" fmla="*/ 2147483647 w 579"/>
              <a:gd name="T31" fmla="*/ 2147483647 h 775"/>
              <a:gd name="T32" fmla="*/ 2147483647 w 579"/>
              <a:gd name="T33" fmla="*/ 2147483647 h 775"/>
              <a:gd name="T34" fmla="*/ 2147483647 w 579"/>
              <a:gd name="T35" fmla="*/ 2147483647 h 775"/>
              <a:gd name="T36" fmla="*/ 0 w 579"/>
              <a:gd name="T37" fmla="*/ 2147483647 h 775"/>
              <a:gd name="T38" fmla="*/ 2147483647 w 579"/>
              <a:gd name="T39" fmla="*/ 2147483647 h 775"/>
              <a:gd name="T40" fmla="*/ 2147483647 w 579"/>
              <a:gd name="T41" fmla="*/ 0 h 775"/>
              <a:gd name="T42" fmla="*/ 2147483647 w 579"/>
              <a:gd name="T43" fmla="*/ 2147483647 h 775"/>
              <a:gd name="T44" fmla="*/ 2147483647 w 579"/>
              <a:gd name="T45" fmla="*/ 2147483647 h 775"/>
              <a:gd name="T46" fmla="*/ 2147483647 w 579"/>
              <a:gd name="T47" fmla="*/ 2147483647 h 775"/>
              <a:gd name="T48" fmla="*/ 2147483647 w 579"/>
              <a:gd name="T49" fmla="*/ 2147483647 h 775"/>
              <a:gd name="T50" fmla="*/ 2147483647 w 579"/>
              <a:gd name="T51" fmla="*/ 2147483647 h 775"/>
              <a:gd name="T52" fmla="*/ 2147483647 w 579"/>
              <a:gd name="T53" fmla="*/ 2147483647 h 775"/>
              <a:gd name="T54" fmla="*/ 2147483647 w 579"/>
              <a:gd name="T55" fmla="*/ 2147483647 h 775"/>
              <a:gd name="T56" fmla="*/ 2147483647 w 579"/>
              <a:gd name="T57" fmla="*/ 2147483647 h 775"/>
              <a:gd name="T58" fmla="*/ 2147483647 w 579"/>
              <a:gd name="T59" fmla="*/ 2147483647 h 775"/>
              <a:gd name="T60" fmla="*/ 2147483647 w 579"/>
              <a:gd name="T61" fmla="*/ 2147483647 h 775"/>
              <a:gd name="T62" fmla="*/ 2147483647 w 579"/>
              <a:gd name="T63" fmla="*/ 2147483647 h 775"/>
              <a:gd name="T64" fmla="*/ 2147483647 w 579"/>
              <a:gd name="T65" fmla="*/ 2147483647 h 775"/>
              <a:gd name="T66" fmla="*/ 2147483647 w 579"/>
              <a:gd name="T67" fmla="*/ 2147483647 h 775"/>
              <a:gd name="T68" fmla="*/ 2147483647 w 579"/>
              <a:gd name="T69" fmla="*/ 2147483647 h 775"/>
              <a:gd name="T70" fmla="*/ 2147483647 w 579"/>
              <a:gd name="T71" fmla="*/ 2147483647 h 775"/>
              <a:gd name="T72" fmla="*/ 2147483647 w 579"/>
              <a:gd name="T73" fmla="*/ 2147483647 h 775"/>
              <a:gd name="T74" fmla="*/ 2147483647 w 579"/>
              <a:gd name="T75" fmla="*/ 2147483647 h 775"/>
              <a:gd name="T76" fmla="*/ 2147483647 w 579"/>
              <a:gd name="T77" fmla="*/ 2147483647 h 775"/>
              <a:gd name="T78" fmla="*/ 2147483647 w 579"/>
              <a:gd name="T79" fmla="*/ 2147483647 h 775"/>
              <a:gd name="T80" fmla="*/ 2147483647 w 579"/>
              <a:gd name="T81" fmla="*/ 2147483647 h 775"/>
              <a:gd name="T82" fmla="*/ 2147483647 w 579"/>
              <a:gd name="T83" fmla="*/ 2147483647 h 775"/>
              <a:gd name="T84" fmla="*/ 2147483647 w 579"/>
              <a:gd name="T85" fmla="*/ 2147483647 h 775"/>
              <a:gd name="T86" fmla="*/ 2147483647 w 579"/>
              <a:gd name="T87" fmla="*/ 2147483647 h 775"/>
              <a:gd name="T88" fmla="*/ 2147483647 w 579"/>
              <a:gd name="T89" fmla="*/ 2147483647 h 775"/>
              <a:gd name="T90" fmla="*/ 2147483647 w 579"/>
              <a:gd name="T91" fmla="*/ 2147483647 h 7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9"/>
              <a:gd name="T139" fmla="*/ 0 h 775"/>
              <a:gd name="T140" fmla="*/ 579 w 579"/>
              <a:gd name="T141" fmla="*/ 775 h 77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9" h="775">
                <a:moveTo>
                  <a:pt x="198" y="656"/>
                </a:moveTo>
                <a:lnTo>
                  <a:pt x="198" y="617"/>
                </a:lnTo>
                <a:lnTo>
                  <a:pt x="226" y="631"/>
                </a:lnTo>
                <a:lnTo>
                  <a:pt x="250" y="604"/>
                </a:lnTo>
                <a:lnTo>
                  <a:pt x="94" y="515"/>
                </a:lnTo>
                <a:lnTo>
                  <a:pt x="94" y="489"/>
                </a:lnTo>
                <a:lnTo>
                  <a:pt x="107" y="465"/>
                </a:lnTo>
                <a:lnTo>
                  <a:pt x="132" y="465"/>
                </a:lnTo>
                <a:lnTo>
                  <a:pt x="107" y="401"/>
                </a:lnTo>
                <a:lnTo>
                  <a:pt x="146" y="401"/>
                </a:lnTo>
                <a:lnTo>
                  <a:pt x="146" y="387"/>
                </a:lnTo>
                <a:lnTo>
                  <a:pt x="80" y="349"/>
                </a:lnTo>
                <a:lnTo>
                  <a:pt x="118" y="257"/>
                </a:lnTo>
                <a:lnTo>
                  <a:pt x="66" y="232"/>
                </a:lnTo>
                <a:lnTo>
                  <a:pt x="80" y="205"/>
                </a:lnTo>
                <a:lnTo>
                  <a:pt x="118" y="191"/>
                </a:lnTo>
                <a:lnTo>
                  <a:pt x="41" y="153"/>
                </a:lnTo>
                <a:lnTo>
                  <a:pt x="27" y="90"/>
                </a:lnTo>
                <a:lnTo>
                  <a:pt x="0" y="61"/>
                </a:lnTo>
                <a:lnTo>
                  <a:pt x="118" y="12"/>
                </a:lnTo>
                <a:lnTo>
                  <a:pt x="170" y="0"/>
                </a:lnTo>
                <a:lnTo>
                  <a:pt x="198" y="12"/>
                </a:lnTo>
                <a:lnTo>
                  <a:pt x="250" y="38"/>
                </a:lnTo>
                <a:lnTo>
                  <a:pt x="278" y="90"/>
                </a:lnTo>
                <a:lnTo>
                  <a:pt x="314" y="153"/>
                </a:lnTo>
                <a:lnTo>
                  <a:pt x="368" y="179"/>
                </a:lnTo>
                <a:lnTo>
                  <a:pt x="382" y="232"/>
                </a:lnTo>
                <a:lnTo>
                  <a:pt x="421" y="257"/>
                </a:lnTo>
                <a:lnTo>
                  <a:pt x="462" y="271"/>
                </a:lnTo>
                <a:lnTo>
                  <a:pt x="514" y="243"/>
                </a:lnTo>
                <a:lnTo>
                  <a:pt x="514" y="293"/>
                </a:lnTo>
                <a:lnTo>
                  <a:pt x="565" y="349"/>
                </a:lnTo>
                <a:lnTo>
                  <a:pt x="527" y="413"/>
                </a:lnTo>
                <a:lnTo>
                  <a:pt x="551" y="501"/>
                </a:lnTo>
                <a:lnTo>
                  <a:pt x="579" y="567"/>
                </a:lnTo>
                <a:lnTo>
                  <a:pt x="551" y="631"/>
                </a:lnTo>
                <a:lnTo>
                  <a:pt x="551" y="682"/>
                </a:lnTo>
                <a:lnTo>
                  <a:pt x="527" y="668"/>
                </a:lnTo>
                <a:lnTo>
                  <a:pt x="408" y="668"/>
                </a:lnTo>
                <a:lnTo>
                  <a:pt x="368" y="697"/>
                </a:lnTo>
                <a:lnTo>
                  <a:pt x="314" y="734"/>
                </a:lnTo>
                <a:lnTo>
                  <a:pt x="314" y="760"/>
                </a:lnTo>
                <a:lnTo>
                  <a:pt x="301" y="775"/>
                </a:lnTo>
                <a:lnTo>
                  <a:pt x="278" y="709"/>
                </a:lnTo>
                <a:lnTo>
                  <a:pt x="236" y="668"/>
                </a:lnTo>
                <a:lnTo>
                  <a:pt x="198" y="656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07" name="Group 477"/>
          <p:cNvGrpSpPr>
            <a:grpSpLocks/>
          </p:cNvGrpSpPr>
          <p:nvPr/>
        </p:nvGrpSpPr>
        <p:grpSpPr bwMode="auto">
          <a:xfrm>
            <a:off x="6918201" y="4570713"/>
            <a:ext cx="460375" cy="615950"/>
            <a:chOff x="3496" y="3029"/>
            <a:chExt cx="290" cy="388"/>
          </a:xfrm>
        </p:grpSpPr>
        <p:sp>
          <p:nvSpPr>
            <p:cNvPr id="108" name="Freeform 478"/>
            <p:cNvSpPr>
              <a:spLocks/>
            </p:cNvSpPr>
            <p:nvPr/>
          </p:nvSpPr>
          <p:spPr bwMode="auto">
            <a:xfrm>
              <a:off x="3496" y="3029"/>
              <a:ext cx="290" cy="388"/>
            </a:xfrm>
            <a:custGeom>
              <a:avLst/>
              <a:gdLst>
                <a:gd name="T0" fmla="*/ 1 w 579"/>
                <a:gd name="T1" fmla="*/ 1 h 775"/>
                <a:gd name="T2" fmla="*/ 1 w 579"/>
                <a:gd name="T3" fmla="*/ 1 h 775"/>
                <a:gd name="T4" fmla="*/ 1 w 579"/>
                <a:gd name="T5" fmla="*/ 1 h 775"/>
                <a:gd name="T6" fmla="*/ 1 w 579"/>
                <a:gd name="T7" fmla="*/ 1 h 775"/>
                <a:gd name="T8" fmla="*/ 1 w 579"/>
                <a:gd name="T9" fmla="*/ 1 h 775"/>
                <a:gd name="T10" fmla="*/ 1 w 579"/>
                <a:gd name="T11" fmla="*/ 1 h 775"/>
                <a:gd name="T12" fmla="*/ 1 w 579"/>
                <a:gd name="T13" fmla="*/ 1 h 775"/>
                <a:gd name="T14" fmla="*/ 1 w 579"/>
                <a:gd name="T15" fmla="*/ 1 h 775"/>
                <a:gd name="T16" fmla="*/ 1 w 579"/>
                <a:gd name="T17" fmla="*/ 1 h 775"/>
                <a:gd name="T18" fmla="*/ 1 w 579"/>
                <a:gd name="T19" fmla="*/ 1 h 775"/>
                <a:gd name="T20" fmla="*/ 1 w 579"/>
                <a:gd name="T21" fmla="*/ 1 h 775"/>
                <a:gd name="T22" fmla="*/ 1 w 579"/>
                <a:gd name="T23" fmla="*/ 1 h 775"/>
                <a:gd name="T24" fmla="*/ 1 w 579"/>
                <a:gd name="T25" fmla="*/ 1 h 775"/>
                <a:gd name="T26" fmla="*/ 1 w 579"/>
                <a:gd name="T27" fmla="*/ 1 h 775"/>
                <a:gd name="T28" fmla="*/ 1 w 579"/>
                <a:gd name="T29" fmla="*/ 1 h 775"/>
                <a:gd name="T30" fmla="*/ 1 w 579"/>
                <a:gd name="T31" fmla="*/ 1 h 775"/>
                <a:gd name="T32" fmla="*/ 1 w 579"/>
                <a:gd name="T33" fmla="*/ 1 h 775"/>
                <a:gd name="T34" fmla="*/ 1 w 579"/>
                <a:gd name="T35" fmla="*/ 1 h 775"/>
                <a:gd name="T36" fmla="*/ 0 w 579"/>
                <a:gd name="T37" fmla="*/ 1 h 775"/>
                <a:gd name="T38" fmla="*/ 1 w 579"/>
                <a:gd name="T39" fmla="*/ 1 h 775"/>
                <a:gd name="T40" fmla="*/ 1 w 579"/>
                <a:gd name="T41" fmla="*/ 0 h 775"/>
                <a:gd name="T42" fmla="*/ 1 w 579"/>
                <a:gd name="T43" fmla="*/ 1 h 775"/>
                <a:gd name="T44" fmla="*/ 1 w 579"/>
                <a:gd name="T45" fmla="*/ 1 h 775"/>
                <a:gd name="T46" fmla="*/ 1 w 579"/>
                <a:gd name="T47" fmla="*/ 1 h 775"/>
                <a:gd name="T48" fmla="*/ 1 w 579"/>
                <a:gd name="T49" fmla="*/ 1 h 775"/>
                <a:gd name="T50" fmla="*/ 1 w 579"/>
                <a:gd name="T51" fmla="*/ 1 h 775"/>
                <a:gd name="T52" fmla="*/ 1 w 579"/>
                <a:gd name="T53" fmla="*/ 1 h 775"/>
                <a:gd name="T54" fmla="*/ 1 w 579"/>
                <a:gd name="T55" fmla="*/ 1 h 775"/>
                <a:gd name="T56" fmla="*/ 1 w 579"/>
                <a:gd name="T57" fmla="*/ 1 h 775"/>
                <a:gd name="T58" fmla="*/ 1 w 579"/>
                <a:gd name="T59" fmla="*/ 1 h 775"/>
                <a:gd name="T60" fmla="*/ 1 w 579"/>
                <a:gd name="T61" fmla="*/ 1 h 775"/>
                <a:gd name="T62" fmla="*/ 1 w 579"/>
                <a:gd name="T63" fmla="*/ 1 h 775"/>
                <a:gd name="T64" fmla="*/ 1 w 579"/>
                <a:gd name="T65" fmla="*/ 1 h 775"/>
                <a:gd name="T66" fmla="*/ 1 w 579"/>
                <a:gd name="T67" fmla="*/ 1 h 775"/>
                <a:gd name="T68" fmla="*/ 1 w 579"/>
                <a:gd name="T69" fmla="*/ 1 h 775"/>
                <a:gd name="T70" fmla="*/ 1 w 579"/>
                <a:gd name="T71" fmla="*/ 1 h 775"/>
                <a:gd name="T72" fmla="*/ 1 w 579"/>
                <a:gd name="T73" fmla="*/ 1 h 775"/>
                <a:gd name="T74" fmla="*/ 1 w 579"/>
                <a:gd name="T75" fmla="*/ 1 h 775"/>
                <a:gd name="T76" fmla="*/ 1 w 579"/>
                <a:gd name="T77" fmla="*/ 1 h 775"/>
                <a:gd name="T78" fmla="*/ 1 w 579"/>
                <a:gd name="T79" fmla="*/ 1 h 775"/>
                <a:gd name="T80" fmla="*/ 1 w 579"/>
                <a:gd name="T81" fmla="*/ 1 h 775"/>
                <a:gd name="T82" fmla="*/ 1 w 579"/>
                <a:gd name="T83" fmla="*/ 1 h 775"/>
                <a:gd name="T84" fmla="*/ 1 w 579"/>
                <a:gd name="T85" fmla="*/ 1 h 775"/>
                <a:gd name="T86" fmla="*/ 1 w 579"/>
                <a:gd name="T87" fmla="*/ 1 h 775"/>
                <a:gd name="T88" fmla="*/ 1 w 579"/>
                <a:gd name="T89" fmla="*/ 1 h 775"/>
                <a:gd name="T90" fmla="*/ 1 w 579"/>
                <a:gd name="T91" fmla="*/ 1 h 7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9"/>
                <a:gd name="T139" fmla="*/ 0 h 775"/>
                <a:gd name="T140" fmla="*/ 579 w 579"/>
                <a:gd name="T141" fmla="*/ 775 h 7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9" h="775">
                  <a:moveTo>
                    <a:pt x="198" y="656"/>
                  </a:moveTo>
                  <a:lnTo>
                    <a:pt x="198" y="617"/>
                  </a:lnTo>
                  <a:lnTo>
                    <a:pt x="226" y="631"/>
                  </a:lnTo>
                  <a:lnTo>
                    <a:pt x="250" y="604"/>
                  </a:lnTo>
                  <a:lnTo>
                    <a:pt x="94" y="515"/>
                  </a:lnTo>
                  <a:lnTo>
                    <a:pt x="94" y="489"/>
                  </a:lnTo>
                  <a:lnTo>
                    <a:pt x="107" y="465"/>
                  </a:lnTo>
                  <a:lnTo>
                    <a:pt x="132" y="465"/>
                  </a:lnTo>
                  <a:lnTo>
                    <a:pt x="107" y="401"/>
                  </a:lnTo>
                  <a:lnTo>
                    <a:pt x="146" y="401"/>
                  </a:lnTo>
                  <a:lnTo>
                    <a:pt x="146" y="387"/>
                  </a:lnTo>
                  <a:lnTo>
                    <a:pt x="80" y="349"/>
                  </a:lnTo>
                  <a:lnTo>
                    <a:pt x="118" y="257"/>
                  </a:lnTo>
                  <a:lnTo>
                    <a:pt x="66" y="232"/>
                  </a:lnTo>
                  <a:lnTo>
                    <a:pt x="80" y="205"/>
                  </a:lnTo>
                  <a:lnTo>
                    <a:pt x="118" y="191"/>
                  </a:lnTo>
                  <a:lnTo>
                    <a:pt x="41" y="153"/>
                  </a:lnTo>
                  <a:lnTo>
                    <a:pt x="27" y="90"/>
                  </a:lnTo>
                  <a:lnTo>
                    <a:pt x="0" y="61"/>
                  </a:lnTo>
                  <a:lnTo>
                    <a:pt x="118" y="12"/>
                  </a:lnTo>
                  <a:lnTo>
                    <a:pt x="170" y="0"/>
                  </a:lnTo>
                  <a:lnTo>
                    <a:pt x="198" y="12"/>
                  </a:lnTo>
                  <a:lnTo>
                    <a:pt x="250" y="38"/>
                  </a:lnTo>
                  <a:lnTo>
                    <a:pt x="278" y="90"/>
                  </a:lnTo>
                  <a:lnTo>
                    <a:pt x="314" y="153"/>
                  </a:lnTo>
                  <a:lnTo>
                    <a:pt x="368" y="179"/>
                  </a:lnTo>
                  <a:lnTo>
                    <a:pt x="382" y="232"/>
                  </a:lnTo>
                  <a:lnTo>
                    <a:pt x="421" y="257"/>
                  </a:lnTo>
                  <a:lnTo>
                    <a:pt x="462" y="271"/>
                  </a:lnTo>
                  <a:lnTo>
                    <a:pt x="514" y="243"/>
                  </a:lnTo>
                  <a:lnTo>
                    <a:pt x="514" y="293"/>
                  </a:lnTo>
                  <a:lnTo>
                    <a:pt x="565" y="349"/>
                  </a:lnTo>
                  <a:lnTo>
                    <a:pt x="527" y="413"/>
                  </a:lnTo>
                  <a:lnTo>
                    <a:pt x="551" y="501"/>
                  </a:lnTo>
                  <a:lnTo>
                    <a:pt x="579" y="567"/>
                  </a:lnTo>
                  <a:lnTo>
                    <a:pt x="551" y="631"/>
                  </a:lnTo>
                  <a:lnTo>
                    <a:pt x="551" y="682"/>
                  </a:lnTo>
                  <a:lnTo>
                    <a:pt x="527" y="668"/>
                  </a:lnTo>
                  <a:lnTo>
                    <a:pt x="408" y="668"/>
                  </a:lnTo>
                  <a:lnTo>
                    <a:pt x="368" y="697"/>
                  </a:lnTo>
                  <a:lnTo>
                    <a:pt x="314" y="734"/>
                  </a:lnTo>
                  <a:lnTo>
                    <a:pt x="314" y="760"/>
                  </a:lnTo>
                  <a:lnTo>
                    <a:pt x="301" y="775"/>
                  </a:lnTo>
                  <a:lnTo>
                    <a:pt x="278" y="709"/>
                  </a:lnTo>
                  <a:lnTo>
                    <a:pt x="236" y="668"/>
                  </a:lnTo>
                  <a:lnTo>
                    <a:pt x="198" y="656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9" name="Freeform 479"/>
            <p:cNvSpPr>
              <a:spLocks/>
            </p:cNvSpPr>
            <p:nvPr/>
          </p:nvSpPr>
          <p:spPr bwMode="auto">
            <a:xfrm>
              <a:off x="3496" y="3029"/>
              <a:ext cx="290" cy="388"/>
            </a:xfrm>
            <a:custGeom>
              <a:avLst/>
              <a:gdLst>
                <a:gd name="T0" fmla="*/ 1 w 579"/>
                <a:gd name="T1" fmla="*/ 1 h 775"/>
                <a:gd name="T2" fmla="*/ 1 w 579"/>
                <a:gd name="T3" fmla="*/ 1 h 775"/>
                <a:gd name="T4" fmla="*/ 1 w 579"/>
                <a:gd name="T5" fmla="*/ 1 h 775"/>
                <a:gd name="T6" fmla="*/ 1 w 579"/>
                <a:gd name="T7" fmla="*/ 1 h 775"/>
                <a:gd name="T8" fmla="*/ 1 w 579"/>
                <a:gd name="T9" fmla="*/ 1 h 775"/>
                <a:gd name="T10" fmla="*/ 1 w 579"/>
                <a:gd name="T11" fmla="*/ 1 h 775"/>
                <a:gd name="T12" fmla="*/ 1 w 579"/>
                <a:gd name="T13" fmla="*/ 1 h 775"/>
                <a:gd name="T14" fmla="*/ 1 w 579"/>
                <a:gd name="T15" fmla="*/ 1 h 775"/>
                <a:gd name="T16" fmla="*/ 1 w 579"/>
                <a:gd name="T17" fmla="*/ 1 h 775"/>
                <a:gd name="T18" fmla="*/ 1 w 579"/>
                <a:gd name="T19" fmla="*/ 1 h 775"/>
                <a:gd name="T20" fmla="*/ 1 w 579"/>
                <a:gd name="T21" fmla="*/ 1 h 775"/>
                <a:gd name="T22" fmla="*/ 1 w 579"/>
                <a:gd name="T23" fmla="*/ 1 h 775"/>
                <a:gd name="T24" fmla="*/ 1 w 579"/>
                <a:gd name="T25" fmla="*/ 1 h 775"/>
                <a:gd name="T26" fmla="*/ 1 w 579"/>
                <a:gd name="T27" fmla="*/ 1 h 775"/>
                <a:gd name="T28" fmla="*/ 1 w 579"/>
                <a:gd name="T29" fmla="*/ 1 h 775"/>
                <a:gd name="T30" fmla="*/ 1 w 579"/>
                <a:gd name="T31" fmla="*/ 1 h 775"/>
                <a:gd name="T32" fmla="*/ 1 w 579"/>
                <a:gd name="T33" fmla="*/ 1 h 775"/>
                <a:gd name="T34" fmla="*/ 1 w 579"/>
                <a:gd name="T35" fmla="*/ 1 h 775"/>
                <a:gd name="T36" fmla="*/ 0 w 579"/>
                <a:gd name="T37" fmla="*/ 1 h 775"/>
                <a:gd name="T38" fmla="*/ 1 w 579"/>
                <a:gd name="T39" fmla="*/ 1 h 775"/>
                <a:gd name="T40" fmla="*/ 1 w 579"/>
                <a:gd name="T41" fmla="*/ 0 h 775"/>
                <a:gd name="T42" fmla="*/ 1 w 579"/>
                <a:gd name="T43" fmla="*/ 1 h 775"/>
                <a:gd name="T44" fmla="*/ 1 w 579"/>
                <a:gd name="T45" fmla="*/ 1 h 775"/>
                <a:gd name="T46" fmla="*/ 1 w 579"/>
                <a:gd name="T47" fmla="*/ 1 h 775"/>
                <a:gd name="T48" fmla="*/ 1 w 579"/>
                <a:gd name="T49" fmla="*/ 1 h 775"/>
                <a:gd name="T50" fmla="*/ 1 w 579"/>
                <a:gd name="T51" fmla="*/ 1 h 775"/>
                <a:gd name="T52" fmla="*/ 1 w 579"/>
                <a:gd name="T53" fmla="*/ 1 h 775"/>
                <a:gd name="T54" fmla="*/ 1 w 579"/>
                <a:gd name="T55" fmla="*/ 1 h 775"/>
                <a:gd name="T56" fmla="*/ 1 w 579"/>
                <a:gd name="T57" fmla="*/ 1 h 775"/>
                <a:gd name="T58" fmla="*/ 1 w 579"/>
                <a:gd name="T59" fmla="*/ 1 h 775"/>
                <a:gd name="T60" fmla="*/ 1 w 579"/>
                <a:gd name="T61" fmla="*/ 1 h 775"/>
                <a:gd name="T62" fmla="*/ 1 w 579"/>
                <a:gd name="T63" fmla="*/ 1 h 775"/>
                <a:gd name="T64" fmla="*/ 1 w 579"/>
                <a:gd name="T65" fmla="*/ 1 h 775"/>
                <a:gd name="T66" fmla="*/ 1 w 579"/>
                <a:gd name="T67" fmla="*/ 1 h 775"/>
                <a:gd name="T68" fmla="*/ 1 w 579"/>
                <a:gd name="T69" fmla="*/ 1 h 775"/>
                <a:gd name="T70" fmla="*/ 1 w 579"/>
                <a:gd name="T71" fmla="*/ 1 h 775"/>
                <a:gd name="T72" fmla="*/ 1 w 579"/>
                <a:gd name="T73" fmla="*/ 1 h 775"/>
                <a:gd name="T74" fmla="*/ 1 w 579"/>
                <a:gd name="T75" fmla="*/ 1 h 775"/>
                <a:gd name="T76" fmla="*/ 1 w 579"/>
                <a:gd name="T77" fmla="*/ 1 h 775"/>
                <a:gd name="T78" fmla="*/ 1 w 579"/>
                <a:gd name="T79" fmla="*/ 1 h 775"/>
                <a:gd name="T80" fmla="*/ 1 w 579"/>
                <a:gd name="T81" fmla="*/ 1 h 775"/>
                <a:gd name="T82" fmla="*/ 1 w 579"/>
                <a:gd name="T83" fmla="*/ 1 h 775"/>
                <a:gd name="T84" fmla="*/ 1 w 579"/>
                <a:gd name="T85" fmla="*/ 1 h 775"/>
                <a:gd name="T86" fmla="*/ 1 w 579"/>
                <a:gd name="T87" fmla="*/ 1 h 775"/>
                <a:gd name="T88" fmla="*/ 1 w 579"/>
                <a:gd name="T89" fmla="*/ 1 h 775"/>
                <a:gd name="T90" fmla="*/ 1 w 579"/>
                <a:gd name="T91" fmla="*/ 1 h 7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9"/>
                <a:gd name="T139" fmla="*/ 0 h 775"/>
                <a:gd name="T140" fmla="*/ 579 w 579"/>
                <a:gd name="T141" fmla="*/ 775 h 7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9" h="775">
                  <a:moveTo>
                    <a:pt x="198" y="656"/>
                  </a:moveTo>
                  <a:lnTo>
                    <a:pt x="198" y="617"/>
                  </a:lnTo>
                  <a:lnTo>
                    <a:pt x="226" y="631"/>
                  </a:lnTo>
                  <a:lnTo>
                    <a:pt x="250" y="604"/>
                  </a:lnTo>
                  <a:lnTo>
                    <a:pt x="94" y="515"/>
                  </a:lnTo>
                  <a:lnTo>
                    <a:pt x="94" y="489"/>
                  </a:lnTo>
                  <a:lnTo>
                    <a:pt x="107" y="465"/>
                  </a:lnTo>
                  <a:lnTo>
                    <a:pt x="132" y="465"/>
                  </a:lnTo>
                  <a:lnTo>
                    <a:pt x="107" y="401"/>
                  </a:lnTo>
                  <a:lnTo>
                    <a:pt x="146" y="401"/>
                  </a:lnTo>
                  <a:lnTo>
                    <a:pt x="146" y="387"/>
                  </a:lnTo>
                  <a:lnTo>
                    <a:pt x="80" y="349"/>
                  </a:lnTo>
                  <a:lnTo>
                    <a:pt x="118" y="257"/>
                  </a:lnTo>
                  <a:lnTo>
                    <a:pt x="66" y="232"/>
                  </a:lnTo>
                  <a:lnTo>
                    <a:pt x="80" y="205"/>
                  </a:lnTo>
                  <a:lnTo>
                    <a:pt x="118" y="191"/>
                  </a:lnTo>
                  <a:lnTo>
                    <a:pt x="41" y="153"/>
                  </a:lnTo>
                  <a:lnTo>
                    <a:pt x="27" y="90"/>
                  </a:lnTo>
                  <a:lnTo>
                    <a:pt x="0" y="61"/>
                  </a:lnTo>
                  <a:lnTo>
                    <a:pt x="118" y="12"/>
                  </a:lnTo>
                  <a:lnTo>
                    <a:pt x="170" y="0"/>
                  </a:lnTo>
                  <a:lnTo>
                    <a:pt x="198" y="12"/>
                  </a:lnTo>
                  <a:lnTo>
                    <a:pt x="250" y="38"/>
                  </a:lnTo>
                  <a:lnTo>
                    <a:pt x="278" y="90"/>
                  </a:lnTo>
                  <a:lnTo>
                    <a:pt x="314" y="153"/>
                  </a:lnTo>
                  <a:lnTo>
                    <a:pt x="368" y="179"/>
                  </a:lnTo>
                  <a:lnTo>
                    <a:pt x="382" y="232"/>
                  </a:lnTo>
                  <a:lnTo>
                    <a:pt x="421" y="257"/>
                  </a:lnTo>
                  <a:lnTo>
                    <a:pt x="462" y="271"/>
                  </a:lnTo>
                  <a:lnTo>
                    <a:pt x="514" y="243"/>
                  </a:lnTo>
                  <a:lnTo>
                    <a:pt x="514" y="293"/>
                  </a:lnTo>
                  <a:lnTo>
                    <a:pt x="565" y="349"/>
                  </a:lnTo>
                  <a:lnTo>
                    <a:pt x="527" y="413"/>
                  </a:lnTo>
                  <a:lnTo>
                    <a:pt x="551" y="501"/>
                  </a:lnTo>
                  <a:lnTo>
                    <a:pt x="579" y="567"/>
                  </a:lnTo>
                  <a:lnTo>
                    <a:pt x="551" y="631"/>
                  </a:lnTo>
                  <a:lnTo>
                    <a:pt x="551" y="682"/>
                  </a:lnTo>
                  <a:lnTo>
                    <a:pt x="527" y="668"/>
                  </a:lnTo>
                  <a:lnTo>
                    <a:pt x="408" y="668"/>
                  </a:lnTo>
                  <a:lnTo>
                    <a:pt x="368" y="697"/>
                  </a:lnTo>
                  <a:lnTo>
                    <a:pt x="314" y="734"/>
                  </a:lnTo>
                  <a:lnTo>
                    <a:pt x="314" y="760"/>
                  </a:lnTo>
                  <a:lnTo>
                    <a:pt x="301" y="775"/>
                  </a:lnTo>
                  <a:lnTo>
                    <a:pt x="278" y="709"/>
                  </a:lnTo>
                  <a:lnTo>
                    <a:pt x="236" y="668"/>
                  </a:lnTo>
                  <a:lnTo>
                    <a:pt x="198" y="65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10" name="Freeform 480"/>
          <p:cNvSpPr>
            <a:spLocks/>
          </p:cNvSpPr>
          <p:nvPr/>
        </p:nvSpPr>
        <p:spPr bwMode="auto">
          <a:xfrm>
            <a:off x="6888038" y="4959650"/>
            <a:ext cx="230188" cy="244475"/>
          </a:xfrm>
          <a:custGeom>
            <a:avLst/>
            <a:gdLst>
              <a:gd name="T0" fmla="*/ 2147483647 w 289"/>
              <a:gd name="T1" fmla="*/ 2147483647 h 309"/>
              <a:gd name="T2" fmla="*/ 2147483647 w 289"/>
              <a:gd name="T3" fmla="*/ 2147483647 h 309"/>
              <a:gd name="T4" fmla="*/ 2147483647 w 289"/>
              <a:gd name="T5" fmla="*/ 2147483647 h 309"/>
              <a:gd name="T6" fmla="*/ 2147483647 w 289"/>
              <a:gd name="T7" fmla="*/ 2147483647 h 309"/>
              <a:gd name="T8" fmla="*/ 2147483647 w 289"/>
              <a:gd name="T9" fmla="*/ 2147483647 h 309"/>
              <a:gd name="T10" fmla="*/ 2147483647 w 289"/>
              <a:gd name="T11" fmla="*/ 0 h 309"/>
              <a:gd name="T12" fmla="*/ 2147483647 w 289"/>
              <a:gd name="T13" fmla="*/ 2147483647 h 309"/>
              <a:gd name="T14" fmla="*/ 2147483647 w 289"/>
              <a:gd name="T15" fmla="*/ 0 h 309"/>
              <a:gd name="T16" fmla="*/ 2147483647 w 289"/>
              <a:gd name="T17" fmla="*/ 0 h 309"/>
              <a:gd name="T18" fmla="*/ 2147483647 w 289"/>
              <a:gd name="T19" fmla="*/ 2147483647 h 309"/>
              <a:gd name="T20" fmla="*/ 2147483647 w 289"/>
              <a:gd name="T21" fmla="*/ 2147483647 h 309"/>
              <a:gd name="T22" fmla="*/ 2147483647 w 289"/>
              <a:gd name="T23" fmla="*/ 2147483647 h 309"/>
              <a:gd name="T24" fmla="*/ 2147483647 w 289"/>
              <a:gd name="T25" fmla="*/ 2147483647 h 309"/>
              <a:gd name="T26" fmla="*/ 2147483647 w 289"/>
              <a:gd name="T27" fmla="*/ 2147483647 h 309"/>
              <a:gd name="T28" fmla="*/ 2147483647 w 289"/>
              <a:gd name="T29" fmla="*/ 2147483647 h 309"/>
              <a:gd name="T30" fmla="*/ 2147483647 w 289"/>
              <a:gd name="T31" fmla="*/ 2147483647 h 309"/>
              <a:gd name="T32" fmla="*/ 2147483647 w 289"/>
              <a:gd name="T33" fmla="*/ 2147483647 h 309"/>
              <a:gd name="T34" fmla="*/ 2147483647 w 289"/>
              <a:gd name="T35" fmla="*/ 2147483647 h 309"/>
              <a:gd name="T36" fmla="*/ 2147483647 w 289"/>
              <a:gd name="T37" fmla="*/ 2147483647 h 309"/>
              <a:gd name="T38" fmla="*/ 2147483647 w 289"/>
              <a:gd name="T39" fmla="*/ 2147483647 h 309"/>
              <a:gd name="T40" fmla="*/ 0 w 289"/>
              <a:gd name="T41" fmla="*/ 2147483647 h 309"/>
              <a:gd name="T42" fmla="*/ 2147483647 w 289"/>
              <a:gd name="T43" fmla="*/ 2147483647 h 3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9"/>
              <a:gd name="T67" fmla="*/ 0 h 309"/>
              <a:gd name="T68" fmla="*/ 289 w 289"/>
              <a:gd name="T69" fmla="*/ 309 h 30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9" h="309">
                <a:moveTo>
                  <a:pt x="25" y="179"/>
                </a:moveTo>
                <a:lnTo>
                  <a:pt x="39" y="167"/>
                </a:lnTo>
                <a:lnTo>
                  <a:pt x="25" y="90"/>
                </a:lnTo>
                <a:lnTo>
                  <a:pt x="66" y="78"/>
                </a:lnTo>
                <a:lnTo>
                  <a:pt x="39" y="12"/>
                </a:lnTo>
                <a:lnTo>
                  <a:pt x="66" y="0"/>
                </a:lnTo>
                <a:lnTo>
                  <a:pt x="119" y="40"/>
                </a:lnTo>
                <a:lnTo>
                  <a:pt x="105" y="0"/>
                </a:lnTo>
                <a:lnTo>
                  <a:pt x="133" y="0"/>
                </a:lnTo>
                <a:lnTo>
                  <a:pt x="133" y="26"/>
                </a:lnTo>
                <a:lnTo>
                  <a:pt x="289" y="115"/>
                </a:lnTo>
                <a:lnTo>
                  <a:pt x="265" y="142"/>
                </a:lnTo>
                <a:lnTo>
                  <a:pt x="237" y="128"/>
                </a:lnTo>
                <a:lnTo>
                  <a:pt x="237" y="167"/>
                </a:lnTo>
                <a:lnTo>
                  <a:pt x="209" y="167"/>
                </a:lnTo>
                <a:lnTo>
                  <a:pt x="185" y="208"/>
                </a:lnTo>
                <a:lnTo>
                  <a:pt x="185" y="271"/>
                </a:lnTo>
                <a:lnTo>
                  <a:pt x="171" y="309"/>
                </a:lnTo>
                <a:lnTo>
                  <a:pt x="119" y="297"/>
                </a:lnTo>
                <a:lnTo>
                  <a:pt x="53" y="231"/>
                </a:lnTo>
                <a:lnTo>
                  <a:pt x="0" y="220"/>
                </a:lnTo>
                <a:lnTo>
                  <a:pt x="25" y="179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11" name="Group 481"/>
          <p:cNvGrpSpPr>
            <a:grpSpLocks/>
          </p:cNvGrpSpPr>
          <p:nvPr/>
        </p:nvGrpSpPr>
        <p:grpSpPr bwMode="auto">
          <a:xfrm>
            <a:off x="6888038" y="4959650"/>
            <a:ext cx="230188" cy="244475"/>
            <a:chOff x="3477" y="3274"/>
            <a:chExt cx="145" cy="154"/>
          </a:xfrm>
        </p:grpSpPr>
        <p:sp>
          <p:nvSpPr>
            <p:cNvPr id="112" name="Freeform 482"/>
            <p:cNvSpPr>
              <a:spLocks/>
            </p:cNvSpPr>
            <p:nvPr/>
          </p:nvSpPr>
          <p:spPr bwMode="auto">
            <a:xfrm>
              <a:off x="3477" y="3274"/>
              <a:ext cx="145" cy="154"/>
            </a:xfrm>
            <a:custGeom>
              <a:avLst/>
              <a:gdLst>
                <a:gd name="T0" fmla="*/ 1 w 289"/>
                <a:gd name="T1" fmla="*/ 0 h 309"/>
                <a:gd name="T2" fmla="*/ 1 w 289"/>
                <a:gd name="T3" fmla="*/ 0 h 309"/>
                <a:gd name="T4" fmla="*/ 1 w 289"/>
                <a:gd name="T5" fmla="*/ 0 h 309"/>
                <a:gd name="T6" fmla="*/ 1 w 289"/>
                <a:gd name="T7" fmla="*/ 0 h 309"/>
                <a:gd name="T8" fmla="*/ 1 w 289"/>
                <a:gd name="T9" fmla="*/ 0 h 309"/>
                <a:gd name="T10" fmla="*/ 1 w 289"/>
                <a:gd name="T11" fmla="*/ 0 h 309"/>
                <a:gd name="T12" fmla="*/ 1 w 289"/>
                <a:gd name="T13" fmla="*/ 0 h 309"/>
                <a:gd name="T14" fmla="*/ 1 w 289"/>
                <a:gd name="T15" fmla="*/ 0 h 309"/>
                <a:gd name="T16" fmla="*/ 1 w 289"/>
                <a:gd name="T17" fmla="*/ 0 h 309"/>
                <a:gd name="T18" fmla="*/ 1 w 289"/>
                <a:gd name="T19" fmla="*/ 0 h 309"/>
                <a:gd name="T20" fmla="*/ 1 w 289"/>
                <a:gd name="T21" fmla="*/ 0 h 309"/>
                <a:gd name="T22" fmla="*/ 1 w 289"/>
                <a:gd name="T23" fmla="*/ 0 h 309"/>
                <a:gd name="T24" fmla="*/ 1 w 289"/>
                <a:gd name="T25" fmla="*/ 0 h 309"/>
                <a:gd name="T26" fmla="*/ 1 w 289"/>
                <a:gd name="T27" fmla="*/ 0 h 309"/>
                <a:gd name="T28" fmla="*/ 1 w 289"/>
                <a:gd name="T29" fmla="*/ 0 h 309"/>
                <a:gd name="T30" fmla="*/ 1 w 289"/>
                <a:gd name="T31" fmla="*/ 0 h 309"/>
                <a:gd name="T32" fmla="*/ 1 w 289"/>
                <a:gd name="T33" fmla="*/ 0 h 309"/>
                <a:gd name="T34" fmla="*/ 1 w 289"/>
                <a:gd name="T35" fmla="*/ 0 h 309"/>
                <a:gd name="T36" fmla="*/ 1 w 289"/>
                <a:gd name="T37" fmla="*/ 0 h 309"/>
                <a:gd name="T38" fmla="*/ 1 w 289"/>
                <a:gd name="T39" fmla="*/ 0 h 309"/>
                <a:gd name="T40" fmla="*/ 0 w 289"/>
                <a:gd name="T41" fmla="*/ 0 h 309"/>
                <a:gd name="T42" fmla="*/ 1 w 289"/>
                <a:gd name="T43" fmla="*/ 0 h 3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9"/>
                <a:gd name="T67" fmla="*/ 0 h 309"/>
                <a:gd name="T68" fmla="*/ 289 w 289"/>
                <a:gd name="T69" fmla="*/ 309 h 3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9" h="309">
                  <a:moveTo>
                    <a:pt x="25" y="179"/>
                  </a:moveTo>
                  <a:lnTo>
                    <a:pt x="39" y="167"/>
                  </a:lnTo>
                  <a:lnTo>
                    <a:pt x="25" y="90"/>
                  </a:lnTo>
                  <a:lnTo>
                    <a:pt x="66" y="78"/>
                  </a:lnTo>
                  <a:lnTo>
                    <a:pt x="39" y="12"/>
                  </a:lnTo>
                  <a:lnTo>
                    <a:pt x="66" y="0"/>
                  </a:lnTo>
                  <a:lnTo>
                    <a:pt x="119" y="40"/>
                  </a:lnTo>
                  <a:lnTo>
                    <a:pt x="105" y="0"/>
                  </a:lnTo>
                  <a:lnTo>
                    <a:pt x="133" y="0"/>
                  </a:lnTo>
                  <a:lnTo>
                    <a:pt x="133" y="26"/>
                  </a:lnTo>
                  <a:lnTo>
                    <a:pt x="289" y="115"/>
                  </a:lnTo>
                  <a:lnTo>
                    <a:pt x="265" y="142"/>
                  </a:lnTo>
                  <a:lnTo>
                    <a:pt x="237" y="128"/>
                  </a:lnTo>
                  <a:lnTo>
                    <a:pt x="237" y="167"/>
                  </a:lnTo>
                  <a:lnTo>
                    <a:pt x="209" y="167"/>
                  </a:lnTo>
                  <a:lnTo>
                    <a:pt x="185" y="208"/>
                  </a:lnTo>
                  <a:lnTo>
                    <a:pt x="185" y="271"/>
                  </a:lnTo>
                  <a:lnTo>
                    <a:pt x="171" y="309"/>
                  </a:lnTo>
                  <a:lnTo>
                    <a:pt x="119" y="297"/>
                  </a:lnTo>
                  <a:lnTo>
                    <a:pt x="53" y="231"/>
                  </a:lnTo>
                  <a:lnTo>
                    <a:pt x="0" y="220"/>
                  </a:lnTo>
                  <a:lnTo>
                    <a:pt x="25" y="179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3" name="Freeform 483"/>
            <p:cNvSpPr>
              <a:spLocks/>
            </p:cNvSpPr>
            <p:nvPr/>
          </p:nvSpPr>
          <p:spPr bwMode="auto">
            <a:xfrm>
              <a:off x="3477" y="3274"/>
              <a:ext cx="145" cy="154"/>
            </a:xfrm>
            <a:custGeom>
              <a:avLst/>
              <a:gdLst>
                <a:gd name="T0" fmla="*/ 1 w 289"/>
                <a:gd name="T1" fmla="*/ 0 h 309"/>
                <a:gd name="T2" fmla="*/ 1 w 289"/>
                <a:gd name="T3" fmla="*/ 0 h 309"/>
                <a:gd name="T4" fmla="*/ 1 w 289"/>
                <a:gd name="T5" fmla="*/ 0 h 309"/>
                <a:gd name="T6" fmla="*/ 1 w 289"/>
                <a:gd name="T7" fmla="*/ 0 h 309"/>
                <a:gd name="T8" fmla="*/ 1 w 289"/>
                <a:gd name="T9" fmla="*/ 0 h 309"/>
                <a:gd name="T10" fmla="*/ 1 w 289"/>
                <a:gd name="T11" fmla="*/ 0 h 309"/>
                <a:gd name="T12" fmla="*/ 1 w 289"/>
                <a:gd name="T13" fmla="*/ 0 h 309"/>
                <a:gd name="T14" fmla="*/ 1 w 289"/>
                <a:gd name="T15" fmla="*/ 0 h 309"/>
                <a:gd name="T16" fmla="*/ 1 w 289"/>
                <a:gd name="T17" fmla="*/ 0 h 309"/>
                <a:gd name="T18" fmla="*/ 1 w 289"/>
                <a:gd name="T19" fmla="*/ 0 h 309"/>
                <a:gd name="T20" fmla="*/ 1 w 289"/>
                <a:gd name="T21" fmla="*/ 0 h 309"/>
                <a:gd name="T22" fmla="*/ 1 w 289"/>
                <a:gd name="T23" fmla="*/ 0 h 309"/>
                <a:gd name="T24" fmla="*/ 1 w 289"/>
                <a:gd name="T25" fmla="*/ 0 h 309"/>
                <a:gd name="T26" fmla="*/ 1 w 289"/>
                <a:gd name="T27" fmla="*/ 0 h 309"/>
                <a:gd name="T28" fmla="*/ 1 w 289"/>
                <a:gd name="T29" fmla="*/ 0 h 309"/>
                <a:gd name="T30" fmla="*/ 1 w 289"/>
                <a:gd name="T31" fmla="*/ 0 h 309"/>
                <a:gd name="T32" fmla="*/ 1 w 289"/>
                <a:gd name="T33" fmla="*/ 0 h 309"/>
                <a:gd name="T34" fmla="*/ 1 w 289"/>
                <a:gd name="T35" fmla="*/ 0 h 309"/>
                <a:gd name="T36" fmla="*/ 1 w 289"/>
                <a:gd name="T37" fmla="*/ 0 h 309"/>
                <a:gd name="T38" fmla="*/ 1 w 289"/>
                <a:gd name="T39" fmla="*/ 0 h 309"/>
                <a:gd name="T40" fmla="*/ 0 w 289"/>
                <a:gd name="T41" fmla="*/ 0 h 309"/>
                <a:gd name="T42" fmla="*/ 1 w 289"/>
                <a:gd name="T43" fmla="*/ 0 h 3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9"/>
                <a:gd name="T67" fmla="*/ 0 h 309"/>
                <a:gd name="T68" fmla="*/ 289 w 289"/>
                <a:gd name="T69" fmla="*/ 309 h 3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9" h="309">
                  <a:moveTo>
                    <a:pt x="25" y="179"/>
                  </a:moveTo>
                  <a:lnTo>
                    <a:pt x="39" y="167"/>
                  </a:lnTo>
                  <a:lnTo>
                    <a:pt x="25" y="90"/>
                  </a:lnTo>
                  <a:lnTo>
                    <a:pt x="66" y="78"/>
                  </a:lnTo>
                  <a:lnTo>
                    <a:pt x="39" y="12"/>
                  </a:lnTo>
                  <a:lnTo>
                    <a:pt x="66" y="0"/>
                  </a:lnTo>
                  <a:lnTo>
                    <a:pt x="119" y="40"/>
                  </a:lnTo>
                  <a:lnTo>
                    <a:pt x="105" y="0"/>
                  </a:lnTo>
                  <a:lnTo>
                    <a:pt x="133" y="0"/>
                  </a:lnTo>
                  <a:lnTo>
                    <a:pt x="133" y="26"/>
                  </a:lnTo>
                  <a:lnTo>
                    <a:pt x="289" y="115"/>
                  </a:lnTo>
                  <a:lnTo>
                    <a:pt x="265" y="142"/>
                  </a:lnTo>
                  <a:lnTo>
                    <a:pt x="237" y="128"/>
                  </a:lnTo>
                  <a:lnTo>
                    <a:pt x="237" y="167"/>
                  </a:lnTo>
                  <a:lnTo>
                    <a:pt x="209" y="167"/>
                  </a:lnTo>
                  <a:lnTo>
                    <a:pt x="185" y="208"/>
                  </a:lnTo>
                  <a:lnTo>
                    <a:pt x="185" y="271"/>
                  </a:lnTo>
                  <a:lnTo>
                    <a:pt x="171" y="309"/>
                  </a:lnTo>
                  <a:lnTo>
                    <a:pt x="119" y="297"/>
                  </a:lnTo>
                  <a:lnTo>
                    <a:pt x="53" y="231"/>
                  </a:lnTo>
                  <a:lnTo>
                    <a:pt x="0" y="220"/>
                  </a:lnTo>
                  <a:lnTo>
                    <a:pt x="25" y="17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14" name="Freeform 484"/>
          <p:cNvSpPr>
            <a:spLocks/>
          </p:cNvSpPr>
          <p:nvPr/>
        </p:nvSpPr>
        <p:spPr bwMode="auto">
          <a:xfrm>
            <a:off x="5983163" y="4189713"/>
            <a:ext cx="760413" cy="369887"/>
          </a:xfrm>
          <a:custGeom>
            <a:avLst/>
            <a:gdLst>
              <a:gd name="T0" fmla="*/ 0 w 957"/>
              <a:gd name="T1" fmla="*/ 2147483647 h 466"/>
              <a:gd name="T2" fmla="*/ 2147483647 w 957"/>
              <a:gd name="T3" fmla="*/ 2147483647 h 466"/>
              <a:gd name="T4" fmla="*/ 2147483647 w 957"/>
              <a:gd name="T5" fmla="*/ 2147483647 h 466"/>
              <a:gd name="T6" fmla="*/ 2147483647 w 957"/>
              <a:gd name="T7" fmla="*/ 2147483647 h 466"/>
              <a:gd name="T8" fmla="*/ 2147483647 w 957"/>
              <a:gd name="T9" fmla="*/ 2147483647 h 466"/>
              <a:gd name="T10" fmla="*/ 2147483647 w 957"/>
              <a:gd name="T11" fmla="*/ 2147483647 h 466"/>
              <a:gd name="T12" fmla="*/ 2147483647 w 957"/>
              <a:gd name="T13" fmla="*/ 2147483647 h 466"/>
              <a:gd name="T14" fmla="*/ 2147483647 w 957"/>
              <a:gd name="T15" fmla="*/ 2147483647 h 466"/>
              <a:gd name="T16" fmla="*/ 2147483647 w 957"/>
              <a:gd name="T17" fmla="*/ 2147483647 h 466"/>
              <a:gd name="T18" fmla="*/ 2147483647 w 957"/>
              <a:gd name="T19" fmla="*/ 2147483647 h 466"/>
              <a:gd name="T20" fmla="*/ 2147483647 w 957"/>
              <a:gd name="T21" fmla="*/ 2147483647 h 466"/>
              <a:gd name="T22" fmla="*/ 2147483647 w 957"/>
              <a:gd name="T23" fmla="*/ 2147483647 h 466"/>
              <a:gd name="T24" fmla="*/ 2147483647 w 957"/>
              <a:gd name="T25" fmla="*/ 2147483647 h 466"/>
              <a:gd name="T26" fmla="*/ 2147483647 w 957"/>
              <a:gd name="T27" fmla="*/ 2147483647 h 466"/>
              <a:gd name="T28" fmla="*/ 2147483647 w 957"/>
              <a:gd name="T29" fmla="*/ 2147483647 h 466"/>
              <a:gd name="T30" fmla="*/ 2147483647 w 957"/>
              <a:gd name="T31" fmla="*/ 2147483647 h 466"/>
              <a:gd name="T32" fmla="*/ 2147483647 w 957"/>
              <a:gd name="T33" fmla="*/ 2147483647 h 466"/>
              <a:gd name="T34" fmla="*/ 2147483647 w 957"/>
              <a:gd name="T35" fmla="*/ 2147483647 h 466"/>
              <a:gd name="T36" fmla="*/ 2147483647 w 957"/>
              <a:gd name="T37" fmla="*/ 2147483647 h 466"/>
              <a:gd name="T38" fmla="*/ 2147483647 w 957"/>
              <a:gd name="T39" fmla="*/ 2147483647 h 466"/>
              <a:gd name="T40" fmla="*/ 2147483647 w 957"/>
              <a:gd name="T41" fmla="*/ 2147483647 h 466"/>
              <a:gd name="T42" fmla="*/ 2147483647 w 957"/>
              <a:gd name="T43" fmla="*/ 2147483647 h 466"/>
              <a:gd name="T44" fmla="*/ 2147483647 w 957"/>
              <a:gd name="T45" fmla="*/ 2147483647 h 466"/>
              <a:gd name="T46" fmla="*/ 2147483647 w 957"/>
              <a:gd name="T47" fmla="*/ 2147483647 h 466"/>
              <a:gd name="T48" fmla="*/ 2147483647 w 957"/>
              <a:gd name="T49" fmla="*/ 2147483647 h 466"/>
              <a:gd name="T50" fmla="*/ 2147483647 w 957"/>
              <a:gd name="T51" fmla="*/ 0 h 466"/>
              <a:gd name="T52" fmla="*/ 2147483647 w 957"/>
              <a:gd name="T53" fmla="*/ 2147483647 h 466"/>
              <a:gd name="T54" fmla="*/ 2147483647 w 957"/>
              <a:gd name="T55" fmla="*/ 2147483647 h 466"/>
              <a:gd name="T56" fmla="*/ 2147483647 w 957"/>
              <a:gd name="T57" fmla="*/ 2147483647 h 466"/>
              <a:gd name="T58" fmla="*/ 2147483647 w 957"/>
              <a:gd name="T59" fmla="*/ 2147483647 h 466"/>
              <a:gd name="T60" fmla="*/ 2147483647 w 957"/>
              <a:gd name="T61" fmla="*/ 2147483647 h 466"/>
              <a:gd name="T62" fmla="*/ 2147483647 w 957"/>
              <a:gd name="T63" fmla="*/ 2147483647 h 466"/>
              <a:gd name="T64" fmla="*/ 2147483647 w 957"/>
              <a:gd name="T65" fmla="*/ 2147483647 h 466"/>
              <a:gd name="T66" fmla="*/ 2147483647 w 957"/>
              <a:gd name="T67" fmla="*/ 2147483647 h 466"/>
              <a:gd name="T68" fmla="*/ 2147483647 w 957"/>
              <a:gd name="T69" fmla="*/ 2147483647 h 466"/>
              <a:gd name="T70" fmla="*/ 2147483647 w 957"/>
              <a:gd name="T71" fmla="*/ 2147483647 h 466"/>
              <a:gd name="T72" fmla="*/ 2147483647 w 957"/>
              <a:gd name="T73" fmla="*/ 2147483647 h 466"/>
              <a:gd name="T74" fmla="*/ 2147483647 w 957"/>
              <a:gd name="T75" fmla="*/ 2147483647 h 466"/>
              <a:gd name="T76" fmla="*/ 2147483647 w 957"/>
              <a:gd name="T77" fmla="*/ 2147483647 h 466"/>
              <a:gd name="T78" fmla="*/ 0 w 957"/>
              <a:gd name="T79" fmla="*/ 2147483647 h 46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57"/>
              <a:gd name="T121" fmla="*/ 0 h 466"/>
              <a:gd name="T122" fmla="*/ 957 w 957"/>
              <a:gd name="T123" fmla="*/ 466 h 46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57" h="466">
                <a:moveTo>
                  <a:pt x="0" y="244"/>
                </a:moveTo>
                <a:lnTo>
                  <a:pt x="38" y="296"/>
                </a:lnTo>
                <a:lnTo>
                  <a:pt x="9" y="338"/>
                </a:lnTo>
                <a:lnTo>
                  <a:pt x="77" y="362"/>
                </a:lnTo>
                <a:lnTo>
                  <a:pt x="103" y="362"/>
                </a:lnTo>
                <a:lnTo>
                  <a:pt x="141" y="374"/>
                </a:lnTo>
                <a:lnTo>
                  <a:pt x="235" y="352"/>
                </a:lnTo>
                <a:lnTo>
                  <a:pt x="273" y="352"/>
                </a:lnTo>
                <a:lnTo>
                  <a:pt x="325" y="338"/>
                </a:lnTo>
                <a:lnTo>
                  <a:pt x="339" y="388"/>
                </a:lnTo>
                <a:lnTo>
                  <a:pt x="419" y="426"/>
                </a:lnTo>
                <a:lnTo>
                  <a:pt x="524" y="454"/>
                </a:lnTo>
                <a:lnTo>
                  <a:pt x="612" y="466"/>
                </a:lnTo>
                <a:lnTo>
                  <a:pt x="706" y="412"/>
                </a:lnTo>
                <a:lnTo>
                  <a:pt x="744" y="412"/>
                </a:lnTo>
                <a:lnTo>
                  <a:pt x="786" y="402"/>
                </a:lnTo>
                <a:lnTo>
                  <a:pt x="838" y="374"/>
                </a:lnTo>
                <a:lnTo>
                  <a:pt x="875" y="352"/>
                </a:lnTo>
                <a:lnTo>
                  <a:pt x="875" y="296"/>
                </a:lnTo>
                <a:lnTo>
                  <a:pt x="917" y="222"/>
                </a:lnTo>
                <a:lnTo>
                  <a:pt x="957" y="222"/>
                </a:lnTo>
                <a:lnTo>
                  <a:pt x="957" y="156"/>
                </a:lnTo>
                <a:lnTo>
                  <a:pt x="905" y="27"/>
                </a:lnTo>
                <a:lnTo>
                  <a:pt x="824" y="41"/>
                </a:lnTo>
                <a:lnTo>
                  <a:pt x="797" y="13"/>
                </a:lnTo>
                <a:lnTo>
                  <a:pt x="706" y="0"/>
                </a:lnTo>
                <a:lnTo>
                  <a:pt x="656" y="55"/>
                </a:lnTo>
                <a:lnTo>
                  <a:pt x="612" y="65"/>
                </a:lnTo>
                <a:lnTo>
                  <a:pt x="551" y="41"/>
                </a:lnTo>
                <a:lnTo>
                  <a:pt x="494" y="65"/>
                </a:lnTo>
                <a:lnTo>
                  <a:pt x="419" y="156"/>
                </a:lnTo>
                <a:lnTo>
                  <a:pt x="442" y="232"/>
                </a:lnTo>
                <a:lnTo>
                  <a:pt x="391" y="232"/>
                </a:lnTo>
                <a:lnTo>
                  <a:pt x="353" y="222"/>
                </a:lnTo>
                <a:lnTo>
                  <a:pt x="193" y="274"/>
                </a:lnTo>
                <a:lnTo>
                  <a:pt x="132" y="244"/>
                </a:lnTo>
                <a:lnTo>
                  <a:pt x="90" y="274"/>
                </a:lnTo>
                <a:lnTo>
                  <a:pt x="61" y="244"/>
                </a:lnTo>
                <a:lnTo>
                  <a:pt x="23" y="232"/>
                </a:lnTo>
                <a:lnTo>
                  <a:pt x="0" y="244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15" name="Group 485"/>
          <p:cNvGrpSpPr>
            <a:grpSpLocks/>
          </p:cNvGrpSpPr>
          <p:nvPr/>
        </p:nvGrpSpPr>
        <p:grpSpPr bwMode="auto">
          <a:xfrm>
            <a:off x="5983163" y="4189713"/>
            <a:ext cx="760413" cy="369887"/>
            <a:chOff x="2907" y="2789"/>
            <a:chExt cx="479" cy="233"/>
          </a:xfrm>
        </p:grpSpPr>
        <p:sp>
          <p:nvSpPr>
            <p:cNvPr id="116" name="Freeform 486"/>
            <p:cNvSpPr>
              <a:spLocks/>
            </p:cNvSpPr>
            <p:nvPr/>
          </p:nvSpPr>
          <p:spPr bwMode="auto">
            <a:xfrm>
              <a:off x="2907" y="2789"/>
              <a:ext cx="479" cy="233"/>
            </a:xfrm>
            <a:custGeom>
              <a:avLst/>
              <a:gdLst>
                <a:gd name="T0" fmla="*/ 0 w 957"/>
                <a:gd name="T1" fmla="*/ 1 h 466"/>
                <a:gd name="T2" fmla="*/ 1 w 957"/>
                <a:gd name="T3" fmla="*/ 1 h 466"/>
                <a:gd name="T4" fmla="*/ 1 w 957"/>
                <a:gd name="T5" fmla="*/ 1 h 466"/>
                <a:gd name="T6" fmla="*/ 1 w 957"/>
                <a:gd name="T7" fmla="*/ 1 h 466"/>
                <a:gd name="T8" fmla="*/ 1 w 957"/>
                <a:gd name="T9" fmla="*/ 1 h 466"/>
                <a:gd name="T10" fmla="*/ 1 w 957"/>
                <a:gd name="T11" fmla="*/ 1 h 466"/>
                <a:gd name="T12" fmla="*/ 1 w 957"/>
                <a:gd name="T13" fmla="*/ 1 h 466"/>
                <a:gd name="T14" fmla="*/ 1 w 957"/>
                <a:gd name="T15" fmla="*/ 1 h 466"/>
                <a:gd name="T16" fmla="*/ 1 w 957"/>
                <a:gd name="T17" fmla="*/ 1 h 466"/>
                <a:gd name="T18" fmla="*/ 1 w 957"/>
                <a:gd name="T19" fmla="*/ 1 h 466"/>
                <a:gd name="T20" fmla="*/ 1 w 957"/>
                <a:gd name="T21" fmla="*/ 1 h 466"/>
                <a:gd name="T22" fmla="*/ 1 w 957"/>
                <a:gd name="T23" fmla="*/ 1 h 466"/>
                <a:gd name="T24" fmla="*/ 1 w 957"/>
                <a:gd name="T25" fmla="*/ 1 h 466"/>
                <a:gd name="T26" fmla="*/ 1 w 957"/>
                <a:gd name="T27" fmla="*/ 1 h 466"/>
                <a:gd name="T28" fmla="*/ 1 w 957"/>
                <a:gd name="T29" fmla="*/ 1 h 466"/>
                <a:gd name="T30" fmla="*/ 1 w 957"/>
                <a:gd name="T31" fmla="*/ 1 h 466"/>
                <a:gd name="T32" fmla="*/ 1 w 957"/>
                <a:gd name="T33" fmla="*/ 1 h 466"/>
                <a:gd name="T34" fmla="*/ 1 w 957"/>
                <a:gd name="T35" fmla="*/ 1 h 466"/>
                <a:gd name="T36" fmla="*/ 1 w 957"/>
                <a:gd name="T37" fmla="*/ 1 h 466"/>
                <a:gd name="T38" fmla="*/ 1 w 957"/>
                <a:gd name="T39" fmla="*/ 1 h 466"/>
                <a:gd name="T40" fmla="*/ 1 w 957"/>
                <a:gd name="T41" fmla="*/ 1 h 466"/>
                <a:gd name="T42" fmla="*/ 1 w 957"/>
                <a:gd name="T43" fmla="*/ 1 h 466"/>
                <a:gd name="T44" fmla="*/ 1 w 957"/>
                <a:gd name="T45" fmla="*/ 1 h 466"/>
                <a:gd name="T46" fmla="*/ 1 w 957"/>
                <a:gd name="T47" fmla="*/ 1 h 466"/>
                <a:gd name="T48" fmla="*/ 1 w 957"/>
                <a:gd name="T49" fmla="*/ 1 h 466"/>
                <a:gd name="T50" fmla="*/ 1 w 957"/>
                <a:gd name="T51" fmla="*/ 0 h 466"/>
                <a:gd name="T52" fmla="*/ 1 w 957"/>
                <a:gd name="T53" fmla="*/ 1 h 466"/>
                <a:gd name="T54" fmla="*/ 1 w 957"/>
                <a:gd name="T55" fmla="*/ 1 h 466"/>
                <a:gd name="T56" fmla="*/ 1 w 957"/>
                <a:gd name="T57" fmla="*/ 1 h 466"/>
                <a:gd name="T58" fmla="*/ 1 w 957"/>
                <a:gd name="T59" fmla="*/ 1 h 466"/>
                <a:gd name="T60" fmla="*/ 1 w 957"/>
                <a:gd name="T61" fmla="*/ 1 h 466"/>
                <a:gd name="T62" fmla="*/ 1 w 957"/>
                <a:gd name="T63" fmla="*/ 1 h 466"/>
                <a:gd name="T64" fmla="*/ 1 w 957"/>
                <a:gd name="T65" fmla="*/ 1 h 466"/>
                <a:gd name="T66" fmla="*/ 1 w 957"/>
                <a:gd name="T67" fmla="*/ 1 h 466"/>
                <a:gd name="T68" fmla="*/ 1 w 957"/>
                <a:gd name="T69" fmla="*/ 1 h 466"/>
                <a:gd name="T70" fmla="*/ 1 w 957"/>
                <a:gd name="T71" fmla="*/ 1 h 466"/>
                <a:gd name="T72" fmla="*/ 1 w 957"/>
                <a:gd name="T73" fmla="*/ 1 h 466"/>
                <a:gd name="T74" fmla="*/ 1 w 957"/>
                <a:gd name="T75" fmla="*/ 1 h 466"/>
                <a:gd name="T76" fmla="*/ 1 w 957"/>
                <a:gd name="T77" fmla="*/ 1 h 466"/>
                <a:gd name="T78" fmla="*/ 0 w 957"/>
                <a:gd name="T79" fmla="*/ 1 h 4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57"/>
                <a:gd name="T121" fmla="*/ 0 h 466"/>
                <a:gd name="T122" fmla="*/ 957 w 957"/>
                <a:gd name="T123" fmla="*/ 466 h 46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57" h="466">
                  <a:moveTo>
                    <a:pt x="0" y="244"/>
                  </a:moveTo>
                  <a:lnTo>
                    <a:pt x="38" y="296"/>
                  </a:lnTo>
                  <a:lnTo>
                    <a:pt x="9" y="338"/>
                  </a:lnTo>
                  <a:lnTo>
                    <a:pt x="77" y="362"/>
                  </a:lnTo>
                  <a:lnTo>
                    <a:pt x="103" y="362"/>
                  </a:lnTo>
                  <a:lnTo>
                    <a:pt x="141" y="374"/>
                  </a:lnTo>
                  <a:lnTo>
                    <a:pt x="235" y="352"/>
                  </a:lnTo>
                  <a:lnTo>
                    <a:pt x="273" y="352"/>
                  </a:lnTo>
                  <a:lnTo>
                    <a:pt x="325" y="338"/>
                  </a:lnTo>
                  <a:lnTo>
                    <a:pt x="339" y="388"/>
                  </a:lnTo>
                  <a:lnTo>
                    <a:pt x="419" y="426"/>
                  </a:lnTo>
                  <a:lnTo>
                    <a:pt x="524" y="454"/>
                  </a:lnTo>
                  <a:lnTo>
                    <a:pt x="612" y="466"/>
                  </a:lnTo>
                  <a:lnTo>
                    <a:pt x="706" y="412"/>
                  </a:lnTo>
                  <a:lnTo>
                    <a:pt x="744" y="412"/>
                  </a:lnTo>
                  <a:lnTo>
                    <a:pt x="786" y="402"/>
                  </a:lnTo>
                  <a:lnTo>
                    <a:pt x="838" y="374"/>
                  </a:lnTo>
                  <a:lnTo>
                    <a:pt x="875" y="352"/>
                  </a:lnTo>
                  <a:lnTo>
                    <a:pt x="875" y="296"/>
                  </a:lnTo>
                  <a:lnTo>
                    <a:pt x="917" y="222"/>
                  </a:lnTo>
                  <a:lnTo>
                    <a:pt x="957" y="222"/>
                  </a:lnTo>
                  <a:lnTo>
                    <a:pt x="957" y="156"/>
                  </a:lnTo>
                  <a:lnTo>
                    <a:pt x="905" y="27"/>
                  </a:lnTo>
                  <a:lnTo>
                    <a:pt x="824" y="41"/>
                  </a:lnTo>
                  <a:lnTo>
                    <a:pt x="797" y="13"/>
                  </a:lnTo>
                  <a:lnTo>
                    <a:pt x="706" y="0"/>
                  </a:lnTo>
                  <a:lnTo>
                    <a:pt x="656" y="55"/>
                  </a:lnTo>
                  <a:lnTo>
                    <a:pt x="612" y="65"/>
                  </a:lnTo>
                  <a:lnTo>
                    <a:pt x="551" y="41"/>
                  </a:lnTo>
                  <a:lnTo>
                    <a:pt x="494" y="65"/>
                  </a:lnTo>
                  <a:lnTo>
                    <a:pt x="419" y="156"/>
                  </a:lnTo>
                  <a:lnTo>
                    <a:pt x="442" y="232"/>
                  </a:lnTo>
                  <a:lnTo>
                    <a:pt x="391" y="232"/>
                  </a:lnTo>
                  <a:lnTo>
                    <a:pt x="353" y="222"/>
                  </a:lnTo>
                  <a:lnTo>
                    <a:pt x="193" y="274"/>
                  </a:lnTo>
                  <a:lnTo>
                    <a:pt x="132" y="244"/>
                  </a:lnTo>
                  <a:lnTo>
                    <a:pt x="90" y="274"/>
                  </a:lnTo>
                  <a:lnTo>
                    <a:pt x="61" y="244"/>
                  </a:lnTo>
                  <a:lnTo>
                    <a:pt x="23" y="232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7" name="Freeform 487"/>
            <p:cNvSpPr>
              <a:spLocks/>
            </p:cNvSpPr>
            <p:nvPr/>
          </p:nvSpPr>
          <p:spPr bwMode="auto">
            <a:xfrm>
              <a:off x="2907" y="2789"/>
              <a:ext cx="479" cy="233"/>
            </a:xfrm>
            <a:custGeom>
              <a:avLst/>
              <a:gdLst>
                <a:gd name="T0" fmla="*/ 0 w 957"/>
                <a:gd name="T1" fmla="*/ 1 h 466"/>
                <a:gd name="T2" fmla="*/ 1 w 957"/>
                <a:gd name="T3" fmla="*/ 1 h 466"/>
                <a:gd name="T4" fmla="*/ 1 w 957"/>
                <a:gd name="T5" fmla="*/ 1 h 466"/>
                <a:gd name="T6" fmla="*/ 1 w 957"/>
                <a:gd name="T7" fmla="*/ 1 h 466"/>
                <a:gd name="T8" fmla="*/ 1 w 957"/>
                <a:gd name="T9" fmla="*/ 1 h 466"/>
                <a:gd name="T10" fmla="*/ 1 w 957"/>
                <a:gd name="T11" fmla="*/ 1 h 466"/>
                <a:gd name="T12" fmla="*/ 1 w 957"/>
                <a:gd name="T13" fmla="*/ 1 h 466"/>
                <a:gd name="T14" fmla="*/ 1 w 957"/>
                <a:gd name="T15" fmla="*/ 1 h 466"/>
                <a:gd name="T16" fmla="*/ 1 w 957"/>
                <a:gd name="T17" fmla="*/ 1 h 466"/>
                <a:gd name="T18" fmla="*/ 1 w 957"/>
                <a:gd name="T19" fmla="*/ 1 h 466"/>
                <a:gd name="T20" fmla="*/ 1 w 957"/>
                <a:gd name="T21" fmla="*/ 1 h 466"/>
                <a:gd name="T22" fmla="*/ 1 w 957"/>
                <a:gd name="T23" fmla="*/ 1 h 466"/>
                <a:gd name="T24" fmla="*/ 1 w 957"/>
                <a:gd name="T25" fmla="*/ 1 h 466"/>
                <a:gd name="T26" fmla="*/ 1 w 957"/>
                <a:gd name="T27" fmla="*/ 1 h 466"/>
                <a:gd name="T28" fmla="*/ 1 w 957"/>
                <a:gd name="T29" fmla="*/ 1 h 466"/>
                <a:gd name="T30" fmla="*/ 1 w 957"/>
                <a:gd name="T31" fmla="*/ 1 h 466"/>
                <a:gd name="T32" fmla="*/ 1 w 957"/>
                <a:gd name="T33" fmla="*/ 1 h 466"/>
                <a:gd name="T34" fmla="*/ 1 w 957"/>
                <a:gd name="T35" fmla="*/ 1 h 466"/>
                <a:gd name="T36" fmla="*/ 1 w 957"/>
                <a:gd name="T37" fmla="*/ 1 h 466"/>
                <a:gd name="T38" fmla="*/ 1 w 957"/>
                <a:gd name="T39" fmla="*/ 1 h 466"/>
                <a:gd name="T40" fmla="*/ 1 w 957"/>
                <a:gd name="T41" fmla="*/ 1 h 466"/>
                <a:gd name="T42" fmla="*/ 1 w 957"/>
                <a:gd name="T43" fmla="*/ 1 h 466"/>
                <a:gd name="T44" fmla="*/ 1 w 957"/>
                <a:gd name="T45" fmla="*/ 1 h 466"/>
                <a:gd name="T46" fmla="*/ 1 w 957"/>
                <a:gd name="T47" fmla="*/ 1 h 466"/>
                <a:gd name="T48" fmla="*/ 1 w 957"/>
                <a:gd name="T49" fmla="*/ 1 h 466"/>
                <a:gd name="T50" fmla="*/ 1 w 957"/>
                <a:gd name="T51" fmla="*/ 0 h 466"/>
                <a:gd name="T52" fmla="*/ 1 w 957"/>
                <a:gd name="T53" fmla="*/ 1 h 466"/>
                <a:gd name="T54" fmla="*/ 1 w 957"/>
                <a:gd name="T55" fmla="*/ 1 h 466"/>
                <a:gd name="T56" fmla="*/ 1 w 957"/>
                <a:gd name="T57" fmla="*/ 1 h 466"/>
                <a:gd name="T58" fmla="*/ 1 w 957"/>
                <a:gd name="T59" fmla="*/ 1 h 466"/>
                <a:gd name="T60" fmla="*/ 1 w 957"/>
                <a:gd name="T61" fmla="*/ 1 h 466"/>
                <a:gd name="T62" fmla="*/ 1 w 957"/>
                <a:gd name="T63" fmla="*/ 1 h 466"/>
                <a:gd name="T64" fmla="*/ 1 w 957"/>
                <a:gd name="T65" fmla="*/ 1 h 466"/>
                <a:gd name="T66" fmla="*/ 1 w 957"/>
                <a:gd name="T67" fmla="*/ 1 h 466"/>
                <a:gd name="T68" fmla="*/ 1 w 957"/>
                <a:gd name="T69" fmla="*/ 1 h 466"/>
                <a:gd name="T70" fmla="*/ 1 w 957"/>
                <a:gd name="T71" fmla="*/ 1 h 466"/>
                <a:gd name="T72" fmla="*/ 1 w 957"/>
                <a:gd name="T73" fmla="*/ 1 h 466"/>
                <a:gd name="T74" fmla="*/ 1 w 957"/>
                <a:gd name="T75" fmla="*/ 1 h 466"/>
                <a:gd name="T76" fmla="*/ 1 w 957"/>
                <a:gd name="T77" fmla="*/ 1 h 466"/>
                <a:gd name="T78" fmla="*/ 0 w 957"/>
                <a:gd name="T79" fmla="*/ 1 h 4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57"/>
                <a:gd name="T121" fmla="*/ 0 h 466"/>
                <a:gd name="T122" fmla="*/ 957 w 957"/>
                <a:gd name="T123" fmla="*/ 466 h 46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57" h="466">
                  <a:moveTo>
                    <a:pt x="0" y="244"/>
                  </a:moveTo>
                  <a:lnTo>
                    <a:pt x="38" y="296"/>
                  </a:lnTo>
                  <a:lnTo>
                    <a:pt x="9" y="338"/>
                  </a:lnTo>
                  <a:lnTo>
                    <a:pt x="77" y="362"/>
                  </a:lnTo>
                  <a:lnTo>
                    <a:pt x="103" y="362"/>
                  </a:lnTo>
                  <a:lnTo>
                    <a:pt x="141" y="374"/>
                  </a:lnTo>
                  <a:lnTo>
                    <a:pt x="235" y="352"/>
                  </a:lnTo>
                  <a:lnTo>
                    <a:pt x="273" y="352"/>
                  </a:lnTo>
                  <a:lnTo>
                    <a:pt x="325" y="338"/>
                  </a:lnTo>
                  <a:lnTo>
                    <a:pt x="339" y="388"/>
                  </a:lnTo>
                  <a:lnTo>
                    <a:pt x="419" y="426"/>
                  </a:lnTo>
                  <a:lnTo>
                    <a:pt x="524" y="454"/>
                  </a:lnTo>
                  <a:lnTo>
                    <a:pt x="612" y="466"/>
                  </a:lnTo>
                  <a:lnTo>
                    <a:pt x="706" y="412"/>
                  </a:lnTo>
                  <a:lnTo>
                    <a:pt x="744" y="412"/>
                  </a:lnTo>
                  <a:lnTo>
                    <a:pt x="786" y="402"/>
                  </a:lnTo>
                  <a:lnTo>
                    <a:pt x="838" y="374"/>
                  </a:lnTo>
                  <a:lnTo>
                    <a:pt x="875" y="352"/>
                  </a:lnTo>
                  <a:lnTo>
                    <a:pt x="875" y="296"/>
                  </a:lnTo>
                  <a:lnTo>
                    <a:pt x="917" y="222"/>
                  </a:lnTo>
                  <a:lnTo>
                    <a:pt x="957" y="222"/>
                  </a:lnTo>
                  <a:lnTo>
                    <a:pt x="957" y="156"/>
                  </a:lnTo>
                  <a:lnTo>
                    <a:pt x="905" y="27"/>
                  </a:lnTo>
                  <a:lnTo>
                    <a:pt x="824" y="41"/>
                  </a:lnTo>
                  <a:lnTo>
                    <a:pt x="797" y="13"/>
                  </a:lnTo>
                  <a:lnTo>
                    <a:pt x="706" y="0"/>
                  </a:lnTo>
                  <a:lnTo>
                    <a:pt x="656" y="55"/>
                  </a:lnTo>
                  <a:lnTo>
                    <a:pt x="612" y="65"/>
                  </a:lnTo>
                  <a:lnTo>
                    <a:pt x="551" y="41"/>
                  </a:lnTo>
                  <a:lnTo>
                    <a:pt x="494" y="65"/>
                  </a:lnTo>
                  <a:lnTo>
                    <a:pt x="419" y="156"/>
                  </a:lnTo>
                  <a:lnTo>
                    <a:pt x="442" y="232"/>
                  </a:lnTo>
                  <a:lnTo>
                    <a:pt x="391" y="232"/>
                  </a:lnTo>
                  <a:lnTo>
                    <a:pt x="353" y="222"/>
                  </a:lnTo>
                  <a:lnTo>
                    <a:pt x="193" y="274"/>
                  </a:lnTo>
                  <a:lnTo>
                    <a:pt x="132" y="244"/>
                  </a:lnTo>
                  <a:lnTo>
                    <a:pt x="90" y="274"/>
                  </a:lnTo>
                  <a:lnTo>
                    <a:pt x="61" y="244"/>
                  </a:lnTo>
                  <a:lnTo>
                    <a:pt x="23" y="232"/>
                  </a:lnTo>
                  <a:lnTo>
                    <a:pt x="0" y="24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18" name="Freeform 488"/>
          <p:cNvSpPr>
            <a:spLocks/>
          </p:cNvSpPr>
          <p:nvPr/>
        </p:nvSpPr>
        <p:spPr bwMode="auto">
          <a:xfrm>
            <a:off x="5670426" y="4458000"/>
            <a:ext cx="1258887" cy="1341438"/>
          </a:xfrm>
          <a:custGeom>
            <a:avLst/>
            <a:gdLst>
              <a:gd name="T0" fmla="*/ 2147483647 w 1587"/>
              <a:gd name="T1" fmla="*/ 2147483647 h 1691"/>
              <a:gd name="T2" fmla="*/ 2147483647 w 1587"/>
              <a:gd name="T3" fmla="*/ 2147483647 h 1691"/>
              <a:gd name="T4" fmla="*/ 0 w 1587"/>
              <a:gd name="T5" fmla="*/ 2147483647 h 1691"/>
              <a:gd name="T6" fmla="*/ 2147483647 w 1587"/>
              <a:gd name="T7" fmla="*/ 2147483647 h 1691"/>
              <a:gd name="T8" fmla="*/ 2147483647 w 1587"/>
              <a:gd name="T9" fmla="*/ 2147483647 h 1691"/>
              <a:gd name="T10" fmla="*/ 2147483647 w 1587"/>
              <a:gd name="T11" fmla="*/ 2147483647 h 1691"/>
              <a:gd name="T12" fmla="*/ 2147483647 w 1587"/>
              <a:gd name="T13" fmla="*/ 2147483647 h 1691"/>
              <a:gd name="T14" fmla="*/ 2147483647 w 1587"/>
              <a:gd name="T15" fmla="*/ 2147483647 h 1691"/>
              <a:gd name="T16" fmla="*/ 2147483647 w 1587"/>
              <a:gd name="T17" fmla="*/ 2147483647 h 1691"/>
              <a:gd name="T18" fmla="*/ 2147483647 w 1587"/>
              <a:gd name="T19" fmla="*/ 2147483647 h 1691"/>
              <a:gd name="T20" fmla="*/ 2147483647 w 1587"/>
              <a:gd name="T21" fmla="*/ 0 h 1691"/>
              <a:gd name="T22" fmla="*/ 2147483647 w 1587"/>
              <a:gd name="T23" fmla="*/ 2147483647 h 1691"/>
              <a:gd name="T24" fmla="*/ 2147483647 w 1587"/>
              <a:gd name="T25" fmla="*/ 2147483647 h 1691"/>
              <a:gd name="T26" fmla="*/ 2147483647 w 1587"/>
              <a:gd name="T27" fmla="*/ 2147483647 h 1691"/>
              <a:gd name="T28" fmla="*/ 2147483647 w 1587"/>
              <a:gd name="T29" fmla="*/ 2147483647 h 1691"/>
              <a:gd name="T30" fmla="*/ 2147483647 w 1587"/>
              <a:gd name="T31" fmla="*/ 2147483647 h 1691"/>
              <a:gd name="T32" fmla="*/ 2147483647 w 1587"/>
              <a:gd name="T33" fmla="*/ 2147483647 h 1691"/>
              <a:gd name="T34" fmla="*/ 2147483647 w 1587"/>
              <a:gd name="T35" fmla="*/ 2147483647 h 1691"/>
              <a:gd name="T36" fmla="*/ 2147483647 w 1587"/>
              <a:gd name="T37" fmla="*/ 2147483647 h 1691"/>
              <a:gd name="T38" fmla="*/ 2147483647 w 1587"/>
              <a:gd name="T39" fmla="*/ 2147483647 h 1691"/>
              <a:gd name="T40" fmla="*/ 2147483647 w 1587"/>
              <a:gd name="T41" fmla="*/ 2147483647 h 1691"/>
              <a:gd name="T42" fmla="*/ 2147483647 w 1587"/>
              <a:gd name="T43" fmla="*/ 2147483647 h 1691"/>
              <a:gd name="T44" fmla="*/ 2147483647 w 1587"/>
              <a:gd name="T45" fmla="*/ 2147483647 h 1691"/>
              <a:gd name="T46" fmla="*/ 2147483647 w 1587"/>
              <a:gd name="T47" fmla="*/ 2147483647 h 1691"/>
              <a:gd name="T48" fmla="*/ 2147483647 w 1587"/>
              <a:gd name="T49" fmla="*/ 2147483647 h 1691"/>
              <a:gd name="T50" fmla="*/ 2147483647 w 1587"/>
              <a:gd name="T51" fmla="*/ 2147483647 h 1691"/>
              <a:gd name="T52" fmla="*/ 2147483647 w 1587"/>
              <a:gd name="T53" fmla="*/ 2147483647 h 1691"/>
              <a:gd name="T54" fmla="*/ 2147483647 w 1587"/>
              <a:gd name="T55" fmla="*/ 2147483647 h 1691"/>
              <a:gd name="T56" fmla="*/ 2147483647 w 1587"/>
              <a:gd name="T57" fmla="*/ 2147483647 h 1691"/>
              <a:gd name="T58" fmla="*/ 2147483647 w 1587"/>
              <a:gd name="T59" fmla="*/ 2147483647 h 1691"/>
              <a:gd name="T60" fmla="*/ 2147483647 w 1587"/>
              <a:gd name="T61" fmla="*/ 2147483647 h 1691"/>
              <a:gd name="T62" fmla="*/ 2147483647 w 1587"/>
              <a:gd name="T63" fmla="*/ 2147483647 h 1691"/>
              <a:gd name="T64" fmla="*/ 2147483647 w 1587"/>
              <a:gd name="T65" fmla="*/ 2147483647 h 1691"/>
              <a:gd name="T66" fmla="*/ 2147483647 w 1587"/>
              <a:gd name="T67" fmla="*/ 2147483647 h 1691"/>
              <a:gd name="T68" fmla="*/ 2147483647 w 1587"/>
              <a:gd name="T69" fmla="*/ 2147483647 h 1691"/>
              <a:gd name="T70" fmla="*/ 2147483647 w 1587"/>
              <a:gd name="T71" fmla="*/ 2147483647 h 1691"/>
              <a:gd name="T72" fmla="*/ 2147483647 w 1587"/>
              <a:gd name="T73" fmla="*/ 2147483647 h 1691"/>
              <a:gd name="T74" fmla="*/ 2147483647 w 1587"/>
              <a:gd name="T75" fmla="*/ 2147483647 h 1691"/>
              <a:gd name="T76" fmla="*/ 2147483647 w 1587"/>
              <a:gd name="T77" fmla="*/ 2147483647 h 1691"/>
              <a:gd name="T78" fmla="*/ 2147483647 w 1587"/>
              <a:gd name="T79" fmla="*/ 2147483647 h 1691"/>
              <a:gd name="T80" fmla="*/ 2147483647 w 1587"/>
              <a:gd name="T81" fmla="*/ 2147483647 h 1691"/>
              <a:gd name="T82" fmla="*/ 2147483647 w 1587"/>
              <a:gd name="T83" fmla="*/ 2147483647 h 1691"/>
              <a:gd name="T84" fmla="*/ 2147483647 w 1587"/>
              <a:gd name="T85" fmla="*/ 2147483647 h 1691"/>
              <a:gd name="T86" fmla="*/ 2147483647 w 1587"/>
              <a:gd name="T87" fmla="*/ 2147483647 h 169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587"/>
              <a:gd name="T133" fmla="*/ 0 h 1691"/>
              <a:gd name="T134" fmla="*/ 1587 w 1587"/>
              <a:gd name="T135" fmla="*/ 1691 h 169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587" h="1691">
                <a:moveTo>
                  <a:pt x="78" y="555"/>
                </a:moveTo>
                <a:lnTo>
                  <a:pt x="78" y="491"/>
                </a:lnTo>
                <a:lnTo>
                  <a:pt x="37" y="477"/>
                </a:lnTo>
                <a:lnTo>
                  <a:pt x="14" y="449"/>
                </a:lnTo>
                <a:lnTo>
                  <a:pt x="14" y="399"/>
                </a:lnTo>
                <a:lnTo>
                  <a:pt x="0" y="347"/>
                </a:lnTo>
                <a:lnTo>
                  <a:pt x="37" y="246"/>
                </a:lnTo>
                <a:lnTo>
                  <a:pt x="52" y="166"/>
                </a:lnTo>
                <a:lnTo>
                  <a:pt x="169" y="166"/>
                </a:lnTo>
                <a:lnTo>
                  <a:pt x="197" y="116"/>
                </a:lnTo>
                <a:lnTo>
                  <a:pt x="249" y="102"/>
                </a:lnTo>
                <a:lnTo>
                  <a:pt x="273" y="154"/>
                </a:lnTo>
                <a:lnTo>
                  <a:pt x="315" y="180"/>
                </a:lnTo>
                <a:lnTo>
                  <a:pt x="339" y="128"/>
                </a:lnTo>
                <a:lnTo>
                  <a:pt x="365" y="102"/>
                </a:lnTo>
                <a:lnTo>
                  <a:pt x="456" y="128"/>
                </a:lnTo>
                <a:lnTo>
                  <a:pt x="456" y="74"/>
                </a:lnTo>
                <a:lnTo>
                  <a:pt x="498" y="24"/>
                </a:lnTo>
                <a:lnTo>
                  <a:pt x="536" y="36"/>
                </a:lnTo>
                <a:lnTo>
                  <a:pt x="630" y="14"/>
                </a:lnTo>
                <a:lnTo>
                  <a:pt x="668" y="14"/>
                </a:lnTo>
                <a:lnTo>
                  <a:pt x="720" y="0"/>
                </a:lnTo>
                <a:lnTo>
                  <a:pt x="734" y="50"/>
                </a:lnTo>
                <a:lnTo>
                  <a:pt x="814" y="88"/>
                </a:lnTo>
                <a:lnTo>
                  <a:pt x="919" y="116"/>
                </a:lnTo>
                <a:lnTo>
                  <a:pt x="905" y="128"/>
                </a:lnTo>
                <a:lnTo>
                  <a:pt x="905" y="180"/>
                </a:lnTo>
                <a:lnTo>
                  <a:pt x="919" y="246"/>
                </a:lnTo>
                <a:lnTo>
                  <a:pt x="946" y="269"/>
                </a:lnTo>
                <a:lnTo>
                  <a:pt x="919" y="282"/>
                </a:lnTo>
                <a:lnTo>
                  <a:pt x="919" y="295"/>
                </a:lnTo>
                <a:lnTo>
                  <a:pt x="837" y="255"/>
                </a:lnTo>
                <a:lnTo>
                  <a:pt x="772" y="295"/>
                </a:lnTo>
                <a:lnTo>
                  <a:pt x="720" y="295"/>
                </a:lnTo>
                <a:lnTo>
                  <a:pt x="710" y="361"/>
                </a:lnTo>
                <a:lnTo>
                  <a:pt x="734" y="399"/>
                </a:lnTo>
                <a:lnTo>
                  <a:pt x="710" y="463"/>
                </a:lnTo>
                <a:lnTo>
                  <a:pt x="720" y="529"/>
                </a:lnTo>
                <a:lnTo>
                  <a:pt x="772" y="579"/>
                </a:lnTo>
                <a:lnTo>
                  <a:pt x="905" y="681"/>
                </a:lnTo>
                <a:lnTo>
                  <a:pt x="931" y="759"/>
                </a:lnTo>
                <a:lnTo>
                  <a:pt x="946" y="839"/>
                </a:lnTo>
                <a:lnTo>
                  <a:pt x="969" y="876"/>
                </a:lnTo>
                <a:lnTo>
                  <a:pt x="1129" y="968"/>
                </a:lnTo>
                <a:lnTo>
                  <a:pt x="1247" y="968"/>
                </a:lnTo>
                <a:lnTo>
                  <a:pt x="1206" y="1032"/>
                </a:lnTo>
                <a:lnTo>
                  <a:pt x="1364" y="1106"/>
                </a:lnTo>
                <a:lnTo>
                  <a:pt x="1506" y="1186"/>
                </a:lnTo>
                <a:lnTo>
                  <a:pt x="1587" y="1264"/>
                </a:lnTo>
                <a:lnTo>
                  <a:pt x="1573" y="1328"/>
                </a:lnTo>
                <a:lnTo>
                  <a:pt x="1522" y="1314"/>
                </a:lnTo>
                <a:lnTo>
                  <a:pt x="1506" y="1250"/>
                </a:lnTo>
                <a:lnTo>
                  <a:pt x="1432" y="1236"/>
                </a:lnTo>
                <a:lnTo>
                  <a:pt x="1364" y="1214"/>
                </a:lnTo>
                <a:lnTo>
                  <a:pt x="1338" y="1276"/>
                </a:lnTo>
                <a:lnTo>
                  <a:pt x="1312" y="1367"/>
                </a:lnTo>
                <a:lnTo>
                  <a:pt x="1390" y="1403"/>
                </a:lnTo>
                <a:lnTo>
                  <a:pt x="1390" y="1483"/>
                </a:lnTo>
                <a:lnTo>
                  <a:pt x="1312" y="1524"/>
                </a:lnTo>
                <a:lnTo>
                  <a:pt x="1324" y="1599"/>
                </a:lnTo>
                <a:lnTo>
                  <a:pt x="1270" y="1635"/>
                </a:lnTo>
                <a:lnTo>
                  <a:pt x="1247" y="1691"/>
                </a:lnTo>
                <a:lnTo>
                  <a:pt x="1192" y="1691"/>
                </a:lnTo>
                <a:lnTo>
                  <a:pt x="1192" y="1635"/>
                </a:lnTo>
                <a:lnTo>
                  <a:pt x="1219" y="1561"/>
                </a:lnTo>
                <a:lnTo>
                  <a:pt x="1261" y="1524"/>
                </a:lnTo>
                <a:lnTo>
                  <a:pt x="1247" y="1445"/>
                </a:lnTo>
                <a:lnTo>
                  <a:pt x="1206" y="1367"/>
                </a:lnTo>
                <a:lnTo>
                  <a:pt x="1192" y="1302"/>
                </a:lnTo>
                <a:lnTo>
                  <a:pt x="1089" y="1276"/>
                </a:lnTo>
                <a:lnTo>
                  <a:pt x="1063" y="1198"/>
                </a:lnTo>
                <a:lnTo>
                  <a:pt x="1007" y="1186"/>
                </a:lnTo>
                <a:lnTo>
                  <a:pt x="946" y="1134"/>
                </a:lnTo>
                <a:lnTo>
                  <a:pt x="889" y="1084"/>
                </a:lnTo>
                <a:lnTo>
                  <a:pt x="799" y="1070"/>
                </a:lnTo>
                <a:lnTo>
                  <a:pt x="720" y="1032"/>
                </a:lnTo>
                <a:lnTo>
                  <a:pt x="602" y="862"/>
                </a:lnTo>
                <a:lnTo>
                  <a:pt x="536" y="862"/>
                </a:lnTo>
                <a:lnTo>
                  <a:pt x="527" y="798"/>
                </a:lnTo>
                <a:lnTo>
                  <a:pt x="456" y="721"/>
                </a:lnTo>
                <a:lnTo>
                  <a:pt x="433" y="643"/>
                </a:lnTo>
                <a:lnTo>
                  <a:pt x="433" y="555"/>
                </a:lnTo>
                <a:lnTo>
                  <a:pt x="353" y="529"/>
                </a:lnTo>
                <a:lnTo>
                  <a:pt x="301" y="501"/>
                </a:lnTo>
                <a:lnTo>
                  <a:pt x="235" y="477"/>
                </a:lnTo>
                <a:lnTo>
                  <a:pt x="183" y="501"/>
                </a:lnTo>
                <a:lnTo>
                  <a:pt x="145" y="555"/>
                </a:lnTo>
                <a:lnTo>
                  <a:pt x="78" y="555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19" name="Group 489"/>
          <p:cNvGrpSpPr>
            <a:grpSpLocks/>
          </p:cNvGrpSpPr>
          <p:nvPr/>
        </p:nvGrpSpPr>
        <p:grpSpPr bwMode="auto">
          <a:xfrm>
            <a:off x="5670426" y="4458000"/>
            <a:ext cx="1258887" cy="1341438"/>
            <a:chOff x="2710" y="2958"/>
            <a:chExt cx="793" cy="845"/>
          </a:xfrm>
        </p:grpSpPr>
        <p:sp>
          <p:nvSpPr>
            <p:cNvPr id="120" name="Freeform 490"/>
            <p:cNvSpPr>
              <a:spLocks/>
            </p:cNvSpPr>
            <p:nvPr/>
          </p:nvSpPr>
          <p:spPr bwMode="auto">
            <a:xfrm>
              <a:off x="2710" y="2958"/>
              <a:ext cx="793" cy="845"/>
            </a:xfrm>
            <a:custGeom>
              <a:avLst/>
              <a:gdLst>
                <a:gd name="T0" fmla="*/ 0 w 1587"/>
                <a:gd name="T1" fmla="*/ 0 h 1691"/>
                <a:gd name="T2" fmla="*/ 0 w 1587"/>
                <a:gd name="T3" fmla="*/ 0 h 1691"/>
                <a:gd name="T4" fmla="*/ 0 w 1587"/>
                <a:gd name="T5" fmla="*/ 0 h 1691"/>
                <a:gd name="T6" fmla="*/ 0 w 1587"/>
                <a:gd name="T7" fmla="*/ 0 h 1691"/>
                <a:gd name="T8" fmla="*/ 0 w 1587"/>
                <a:gd name="T9" fmla="*/ 0 h 1691"/>
                <a:gd name="T10" fmla="*/ 0 w 1587"/>
                <a:gd name="T11" fmla="*/ 0 h 1691"/>
                <a:gd name="T12" fmla="*/ 0 w 1587"/>
                <a:gd name="T13" fmla="*/ 0 h 1691"/>
                <a:gd name="T14" fmla="*/ 0 w 1587"/>
                <a:gd name="T15" fmla="*/ 0 h 1691"/>
                <a:gd name="T16" fmla="*/ 0 w 1587"/>
                <a:gd name="T17" fmla="*/ 0 h 1691"/>
                <a:gd name="T18" fmla="*/ 0 w 1587"/>
                <a:gd name="T19" fmla="*/ 0 h 1691"/>
                <a:gd name="T20" fmla="*/ 0 w 1587"/>
                <a:gd name="T21" fmla="*/ 0 h 1691"/>
                <a:gd name="T22" fmla="*/ 0 w 1587"/>
                <a:gd name="T23" fmla="*/ 0 h 1691"/>
                <a:gd name="T24" fmla="*/ 0 w 1587"/>
                <a:gd name="T25" fmla="*/ 0 h 1691"/>
                <a:gd name="T26" fmla="*/ 0 w 1587"/>
                <a:gd name="T27" fmla="*/ 0 h 1691"/>
                <a:gd name="T28" fmla="*/ 0 w 1587"/>
                <a:gd name="T29" fmla="*/ 0 h 1691"/>
                <a:gd name="T30" fmla="*/ 0 w 1587"/>
                <a:gd name="T31" fmla="*/ 0 h 1691"/>
                <a:gd name="T32" fmla="*/ 0 w 1587"/>
                <a:gd name="T33" fmla="*/ 0 h 1691"/>
                <a:gd name="T34" fmla="*/ 0 w 1587"/>
                <a:gd name="T35" fmla="*/ 0 h 1691"/>
                <a:gd name="T36" fmla="*/ 0 w 1587"/>
                <a:gd name="T37" fmla="*/ 0 h 1691"/>
                <a:gd name="T38" fmla="*/ 0 w 1587"/>
                <a:gd name="T39" fmla="*/ 0 h 1691"/>
                <a:gd name="T40" fmla="*/ 0 w 1587"/>
                <a:gd name="T41" fmla="*/ 0 h 1691"/>
                <a:gd name="T42" fmla="*/ 0 w 1587"/>
                <a:gd name="T43" fmla="*/ 0 h 1691"/>
                <a:gd name="T44" fmla="*/ 0 w 1587"/>
                <a:gd name="T45" fmla="*/ 0 h 1691"/>
                <a:gd name="T46" fmla="*/ 0 w 1587"/>
                <a:gd name="T47" fmla="*/ 0 h 1691"/>
                <a:gd name="T48" fmla="*/ 0 w 1587"/>
                <a:gd name="T49" fmla="*/ 0 h 1691"/>
                <a:gd name="T50" fmla="*/ 0 w 1587"/>
                <a:gd name="T51" fmla="*/ 0 h 1691"/>
                <a:gd name="T52" fmla="*/ 0 w 1587"/>
                <a:gd name="T53" fmla="*/ 0 h 1691"/>
                <a:gd name="T54" fmla="*/ 0 w 1587"/>
                <a:gd name="T55" fmla="*/ 0 h 1691"/>
                <a:gd name="T56" fmla="*/ 0 w 1587"/>
                <a:gd name="T57" fmla="*/ 0 h 1691"/>
                <a:gd name="T58" fmla="*/ 0 w 1587"/>
                <a:gd name="T59" fmla="*/ 0 h 1691"/>
                <a:gd name="T60" fmla="*/ 0 w 1587"/>
                <a:gd name="T61" fmla="*/ 0 h 1691"/>
                <a:gd name="T62" fmla="*/ 0 w 1587"/>
                <a:gd name="T63" fmla="*/ 0 h 1691"/>
                <a:gd name="T64" fmla="*/ 0 w 1587"/>
                <a:gd name="T65" fmla="*/ 0 h 1691"/>
                <a:gd name="T66" fmla="*/ 0 w 1587"/>
                <a:gd name="T67" fmla="*/ 0 h 1691"/>
                <a:gd name="T68" fmla="*/ 0 w 1587"/>
                <a:gd name="T69" fmla="*/ 0 h 1691"/>
                <a:gd name="T70" fmla="*/ 0 w 1587"/>
                <a:gd name="T71" fmla="*/ 0 h 1691"/>
                <a:gd name="T72" fmla="*/ 0 w 1587"/>
                <a:gd name="T73" fmla="*/ 0 h 1691"/>
                <a:gd name="T74" fmla="*/ 0 w 1587"/>
                <a:gd name="T75" fmla="*/ 0 h 1691"/>
                <a:gd name="T76" fmla="*/ 0 w 1587"/>
                <a:gd name="T77" fmla="*/ 0 h 1691"/>
                <a:gd name="T78" fmla="*/ 0 w 1587"/>
                <a:gd name="T79" fmla="*/ 0 h 1691"/>
                <a:gd name="T80" fmla="*/ 0 w 1587"/>
                <a:gd name="T81" fmla="*/ 0 h 1691"/>
                <a:gd name="T82" fmla="*/ 0 w 1587"/>
                <a:gd name="T83" fmla="*/ 0 h 1691"/>
                <a:gd name="T84" fmla="*/ 0 w 1587"/>
                <a:gd name="T85" fmla="*/ 0 h 1691"/>
                <a:gd name="T86" fmla="*/ 0 w 1587"/>
                <a:gd name="T87" fmla="*/ 0 h 16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87"/>
                <a:gd name="T133" fmla="*/ 0 h 1691"/>
                <a:gd name="T134" fmla="*/ 1587 w 1587"/>
                <a:gd name="T135" fmla="*/ 1691 h 169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87" h="1691">
                  <a:moveTo>
                    <a:pt x="78" y="555"/>
                  </a:moveTo>
                  <a:lnTo>
                    <a:pt x="78" y="491"/>
                  </a:lnTo>
                  <a:lnTo>
                    <a:pt x="37" y="477"/>
                  </a:lnTo>
                  <a:lnTo>
                    <a:pt x="14" y="449"/>
                  </a:lnTo>
                  <a:lnTo>
                    <a:pt x="14" y="399"/>
                  </a:lnTo>
                  <a:lnTo>
                    <a:pt x="0" y="347"/>
                  </a:lnTo>
                  <a:lnTo>
                    <a:pt x="37" y="246"/>
                  </a:lnTo>
                  <a:lnTo>
                    <a:pt x="52" y="166"/>
                  </a:lnTo>
                  <a:lnTo>
                    <a:pt x="169" y="166"/>
                  </a:lnTo>
                  <a:lnTo>
                    <a:pt x="197" y="116"/>
                  </a:lnTo>
                  <a:lnTo>
                    <a:pt x="249" y="102"/>
                  </a:lnTo>
                  <a:lnTo>
                    <a:pt x="273" y="154"/>
                  </a:lnTo>
                  <a:lnTo>
                    <a:pt x="315" y="180"/>
                  </a:lnTo>
                  <a:lnTo>
                    <a:pt x="339" y="128"/>
                  </a:lnTo>
                  <a:lnTo>
                    <a:pt x="365" y="102"/>
                  </a:lnTo>
                  <a:lnTo>
                    <a:pt x="456" y="128"/>
                  </a:lnTo>
                  <a:lnTo>
                    <a:pt x="456" y="74"/>
                  </a:lnTo>
                  <a:lnTo>
                    <a:pt x="498" y="24"/>
                  </a:lnTo>
                  <a:lnTo>
                    <a:pt x="536" y="36"/>
                  </a:lnTo>
                  <a:lnTo>
                    <a:pt x="630" y="14"/>
                  </a:lnTo>
                  <a:lnTo>
                    <a:pt x="668" y="14"/>
                  </a:lnTo>
                  <a:lnTo>
                    <a:pt x="720" y="0"/>
                  </a:lnTo>
                  <a:lnTo>
                    <a:pt x="734" y="50"/>
                  </a:lnTo>
                  <a:lnTo>
                    <a:pt x="814" y="88"/>
                  </a:lnTo>
                  <a:lnTo>
                    <a:pt x="919" y="116"/>
                  </a:lnTo>
                  <a:lnTo>
                    <a:pt x="905" y="128"/>
                  </a:lnTo>
                  <a:lnTo>
                    <a:pt x="905" y="180"/>
                  </a:lnTo>
                  <a:lnTo>
                    <a:pt x="919" y="246"/>
                  </a:lnTo>
                  <a:lnTo>
                    <a:pt x="946" y="269"/>
                  </a:lnTo>
                  <a:lnTo>
                    <a:pt x="919" y="282"/>
                  </a:lnTo>
                  <a:lnTo>
                    <a:pt x="919" y="295"/>
                  </a:lnTo>
                  <a:lnTo>
                    <a:pt x="837" y="255"/>
                  </a:lnTo>
                  <a:lnTo>
                    <a:pt x="772" y="295"/>
                  </a:lnTo>
                  <a:lnTo>
                    <a:pt x="720" y="295"/>
                  </a:lnTo>
                  <a:lnTo>
                    <a:pt x="710" y="361"/>
                  </a:lnTo>
                  <a:lnTo>
                    <a:pt x="734" y="399"/>
                  </a:lnTo>
                  <a:lnTo>
                    <a:pt x="710" y="463"/>
                  </a:lnTo>
                  <a:lnTo>
                    <a:pt x="720" y="529"/>
                  </a:lnTo>
                  <a:lnTo>
                    <a:pt x="772" y="579"/>
                  </a:lnTo>
                  <a:lnTo>
                    <a:pt x="905" y="681"/>
                  </a:lnTo>
                  <a:lnTo>
                    <a:pt x="931" y="759"/>
                  </a:lnTo>
                  <a:lnTo>
                    <a:pt x="946" y="839"/>
                  </a:lnTo>
                  <a:lnTo>
                    <a:pt x="969" y="876"/>
                  </a:lnTo>
                  <a:lnTo>
                    <a:pt x="1129" y="968"/>
                  </a:lnTo>
                  <a:lnTo>
                    <a:pt x="1247" y="968"/>
                  </a:lnTo>
                  <a:lnTo>
                    <a:pt x="1206" y="1032"/>
                  </a:lnTo>
                  <a:lnTo>
                    <a:pt x="1364" y="1106"/>
                  </a:lnTo>
                  <a:lnTo>
                    <a:pt x="1506" y="1186"/>
                  </a:lnTo>
                  <a:lnTo>
                    <a:pt x="1587" y="1264"/>
                  </a:lnTo>
                  <a:lnTo>
                    <a:pt x="1573" y="1328"/>
                  </a:lnTo>
                  <a:lnTo>
                    <a:pt x="1522" y="1314"/>
                  </a:lnTo>
                  <a:lnTo>
                    <a:pt x="1506" y="1250"/>
                  </a:lnTo>
                  <a:lnTo>
                    <a:pt x="1432" y="1236"/>
                  </a:lnTo>
                  <a:lnTo>
                    <a:pt x="1364" y="1214"/>
                  </a:lnTo>
                  <a:lnTo>
                    <a:pt x="1338" y="1276"/>
                  </a:lnTo>
                  <a:lnTo>
                    <a:pt x="1312" y="1367"/>
                  </a:lnTo>
                  <a:lnTo>
                    <a:pt x="1390" y="1403"/>
                  </a:lnTo>
                  <a:lnTo>
                    <a:pt x="1390" y="1483"/>
                  </a:lnTo>
                  <a:lnTo>
                    <a:pt x="1312" y="1524"/>
                  </a:lnTo>
                  <a:lnTo>
                    <a:pt x="1324" y="1599"/>
                  </a:lnTo>
                  <a:lnTo>
                    <a:pt x="1270" y="1635"/>
                  </a:lnTo>
                  <a:lnTo>
                    <a:pt x="1247" y="1691"/>
                  </a:lnTo>
                  <a:lnTo>
                    <a:pt x="1192" y="1691"/>
                  </a:lnTo>
                  <a:lnTo>
                    <a:pt x="1192" y="1635"/>
                  </a:lnTo>
                  <a:lnTo>
                    <a:pt x="1219" y="1561"/>
                  </a:lnTo>
                  <a:lnTo>
                    <a:pt x="1261" y="1524"/>
                  </a:lnTo>
                  <a:lnTo>
                    <a:pt x="1247" y="1445"/>
                  </a:lnTo>
                  <a:lnTo>
                    <a:pt x="1206" y="1367"/>
                  </a:lnTo>
                  <a:lnTo>
                    <a:pt x="1192" y="1302"/>
                  </a:lnTo>
                  <a:lnTo>
                    <a:pt x="1089" y="1276"/>
                  </a:lnTo>
                  <a:lnTo>
                    <a:pt x="1063" y="1198"/>
                  </a:lnTo>
                  <a:lnTo>
                    <a:pt x="1007" y="1186"/>
                  </a:lnTo>
                  <a:lnTo>
                    <a:pt x="946" y="1134"/>
                  </a:lnTo>
                  <a:lnTo>
                    <a:pt x="889" y="1084"/>
                  </a:lnTo>
                  <a:lnTo>
                    <a:pt x="799" y="1070"/>
                  </a:lnTo>
                  <a:lnTo>
                    <a:pt x="720" y="1032"/>
                  </a:lnTo>
                  <a:lnTo>
                    <a:pt x="602" y="862"/>
                  </a:lnTo>
                  <a:lnTo>
                    <a:pt x="536" y="862"/>
                  </a:lnTo>
                  <a:lnTo>
                    <a:pt x="527" y="798"/>
                  </a:lnTo>
                  <a:lnTo>
                    <a:pt x="456" y="721"/>
                  </a:lnTo>
                  <a:lnTo>
                    <a:pt x="433" y="643"/>
                  </a:lnTo>
                  <a:lnTo>
                    <a:pt x="433" y="555"/>
                  </a:lnTo>
                  <a:lnTo>
                    <a:pt x="353" y="529"/>
                  </a:lnTo>
                  <a:lnTo>
                    <a:pt x="301" y="501"/>
                  </a:lnTo>
                  <a:lnTo>
                    <a:pt x="235" y="477"/>
                  </a:lnTo>
                  <a:lnTo>
                    <a:pt x="183" y="501"/>
                  </a:lnTo>
                  <a:lnTo>
                    <a:pt x="145" y="555"/>
                  </a:lnTo>
                  <a:lnTo>
                    <a:pt x="78" y="555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1" name="Freeform 491"/>
            <p:cNvSpPr>
              <a:spLocks/>
            </p:cNvSpPr>
            <p:nvPr/>
          </p:nvSpPr>
          <p:spPr bwMode="auto">
            <a:xfrm>
              <a:off x="2710" y="2958"/>
              <a:ext cx="793" cy="845"/>
            </a:xfrm>
            <a:custGeom>
              <a:avLst/>
              <a:gdLst>
                <a:gd name="T0" fmla="*/ 0 w 1587"/>
                <a:gd name="T1" fmla="*/ 0 h 1691"/>
                <a:gd name="T2" fmla="*/ 0 w 1587"/>
                <a:gd name="T3" fmla="*/ 0 h 1691"/>
                <a:gd name="T4" fmla="*/ 0 w 1587"/>
                <a:gd name="T5" fmla="*/ 0 h 1691"/>
                <a:gd name="T6" fmla="*/ 0 w 1587"/>
                <a:gd name="T7" fmla="*/ 0 h 1691"/>
                <a:gd name="T8" fmla="*/ 0 w 1587"/>
                <a:gd name="T9" fmla="*/ 0 h 1691"/>
                <a:gd name="T10" fmla="*/ 0 w 1587"/>
                <a:gd name="T11" fmla="*/ 0 h 1691"/>
                <a:gd name="T12" fmla="*/ 0 w 1587"/>
                <a:gd name="T13" fmla="*/ 0 h 1691"/>
                <a:gd name="T14" fmla="*/ 0 w 1587"/>
                <a:gd name="T15" fmla="*/ 0 h 1691"/>
                <a:gd name="T16" fmla="*/ 0 w 1587"/>
                <a:gd name="T17" fmla="*/ 0 h 1691"/>
                <a:gd name="T18" fmla="*/ 0 w 1587"/>
                <a:gd name="T19" fmla="*/ 0 h 1691"/>
                <a:gd name="T20" fmla="*/ 0 w 1587"/>
                <a:gd name="T21" fmla="*/ 0 h 1691"/>
                <a:gd name="T22" fmla="*/ 0 w 1587"/>
                <a:gd name="T23" fmla="*/ 0 h 1691"/>
                <a:gd name="T24" fmla="*/ 0 w 1587"/>
                <a:gd name="T25" fmla="*/ 0 h 1691"/>
                <a:gd name="T26" fmla="*/ 0 w 1587"/>
                <a:gd name="T27" fmla="*/ 0 h 1691"/>
                <a:gd name="T28" fmla="*/ 0 w 1587"/>
                <a:gd name="T29" fmla="*/ 0 h 1691"/>
                <a:gd name="T30" fmla="*/ 0 w 1587"/>
                <a:gd name="T31" fmla="*/ 0 h 1691"/>
                <a:gd name="T32" fmla="*/ 0 w 1587"/>
                <a:gd name="T33" fmla="*/ 0 h 1691"/>
                <a:gd name="T34" fmla="*/ 0 w 1587"/>
                <a:gd name="T35" fmla="*/ 0 h 1691"/>
                <a:gd name="T36" fmla="*/ 0 w 1587"/>
                <a:gd name="T37" fmla="*/ 0 h 1691"/>
                <a:gd name="T38" fmla="*/ 0 w 1587"/>
                <a:gd name="T39" fmla="*/ 0 h 1691"/>
                <a:gd name="T40" fmla="*/ 0 w 1587"/>
                <a:gd name="T41" fmla="*/ 0 h 1691"/>
                <a:gd name="T42" fmla="*/ 0 w 1587"/>
                <a:gd name="T43" fmla="*/ 0 h 1691"/>
                <a:gd name="T44" fmla="*/ 0 w 1587"/>
                <a:gd name="T45" fmla="*/ 0 h 1691"/>
                <a:gd name="T46" fmla="*/ 0 w 1587"/>
                <a:gd name="T47" fmla="*/ 0 h 1691"/>
                <a:gd name="T48" fmla="*/ 0 w 1587"/>
                <a:gd name="T49" fmla="*/ 0 h 1691"/>
                <a:gd name="T50" fmla="*/ 0 w 1587"/>
                <a:gd name="T51" fmla="*/ 0 h 1691"/>
                <a:gd name="T52" fmla="*/ 0 w 1587"/>
                <a:gd name="T53" fmla="*/ 0 h 1691"/>
                <a:gd name="T54" fmla="*/ 0 w 1587"/>
                <a:gd name="T55" fmla="*/ 0 h 1691"/>
                <a:gd name="T56" fmla="*/ 0 w 1587"/>
                <a:gd name="T57" fmla="*/ 0 h 1691"/>
                <a:gd name="T58" fmla="*/ 0 w 1587"/>
                <a:gd name="T59" fmla="*/ 0 h 1691"/>
                <a:gd name="T60" fmla="*/ 0 w 1587"/>
                <a:gd name="T61" fmla="*/ 0 h 1691"/>
                <a:gd name="T62" fmla="*/ 0 w 1587"/>
                <a:gd name="T63" fmla="*/ 0 h 1691"/>
                <a:gd name="T64" fmla="*/ 0 w 1587"/>
                <a:gd name="T65" fmla="*/ 0 h 1691"/>
                <a:gd name="T66" fmla="*/ 0 w 1587"/>
                <a:gd name="T67" fmla="*/ 0 h 1691"/>
                <a:gd name="T68" fmla="*/ 0 w 1587"/>
                <a:gd name="T69" fmla="*/ 0 h 1691"/>
                <a:gd name="T70" fmla="*/ 0 w 1587"/>
                <a:gd name="T71" fmla="*/ 0 h 1691"/>
                <a:gd name="T72" fmla="*/ 0 w 1587"/>
                <a:gd name="T73" fmla="*/ 0 h 1691"/>
                <a:gd name="T74" fmla="*/ 0 w 1587"/>
                <a:gd name="T75" fmla="*/ 0 h 1691"/>
                <a:gd name="T76" fmla="*/ 0 w 1587"/>
                <a:gd name="T77" fmla="*/ 0 h 1691"/>
                <a:gd name="T78" fmla="*/ 0 w 1587"/>
                <a:gd name="T79" fmla="*/ 0 h 1691"/>
                <a:gd name="T80" fmla="*/ 0 w 1587"/>
                <a:gd name="T81" fmla="*/ 0 h 1691"/>
                <a:gd name="T82" fmla="*/ 0 w 1587"/>
                <a:gd name="T83" fmla="*/ 0 h 1691"/>
                <a:gd name="T84" fmla="*/ 0 w 1587"/>
                <a:gd name="T85" fmla="*/ 0 h 1691"/>
                <a:gd name="T86" fmla="*/ 0 w 1587"/>
                <a:gd name="T87" fmla="*/ 0 h 16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87"/>
                <a:gd name="T133" fmla="*/ 0 h 1691"/>
                <a:gd name="T134" fmla="*/ 1587 w 1587"/>
                <a:gd name="T135" fmla="*/ 1691 h 169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87" h="1691">
                  <a:moveTo>
                    <a:pt x="78" y="555"/>
                  </a:moveTo>
                  <a:lnTo>
                    <a:pt x="78" y="491"/>
                  </a:lnTo>
                  <a:lnTo>
                    <a:pt x="37" y="477"/>
                  </a:lnTo>
                  <a:lnTo>
                    <a:pt x="14" y="449"/>
                  </a:lnTo>
                  <a:lnTo>
                    <a:pt x="14" y="399"/>
                  </a:lnTo>
                  <a:lnTo>
                    <a:pt x="0" y="347"/>
                  </a:lnTo>
                  <a:lnTo>
                    <a:pt x="37" y="246"/>
                  </a:lnTo>
                  <a:lnTo>
                    <a:pt x="52" y="166"/>
                  </a:lnTo>
                  <a:lnTo>
                    <a:pt x="169" y="166"/>
                  </a:lnTo>
                  <a:lnTo>
                    <a:pt x="197" y="116"/>
                  </a:lnTo>
                  <a:lnTo>
                    <a:pt x="249" y="102"/>
                  </a:lnTo>
                  <a:lnTo>
                    <a:pt x="273" y="154"/>
                  </a:lnTo>
                  <a:lnTo>
                    <a:pt x="315" y="180"/>
                  </a:lnTo>
                  <a:lnTo>
                    <a:pt x="339" y="128"/>
                  </a:lnTo>
                  <a:lnTo>
                    <a:pt x="365" y="102"/>
                  </a:lnTo>
                  <a:lnTo>
                    <a:pt x="456" y="128"/>
                  </a:lnTo>
                  <a:lnTo>
                    <a:pt x="456" y="74"/>
                  </a:lnTo>
                  <a:lnTo>
                    <a:pt x="498" y="24"/>
                  </a:lnTo>
                  <a:lnTo>
                    <a:pt x="536" y="36"/>
                  </a:lnTo>
                  <a:lnTo>
                    <a:pt x="630" y="14"/>
                  </a:lnTo>
                  <a:lnTo>
                    <a:pt x="668" y="14"/>
                  </a:lnTo>
                  <a:lnTo>
                    <a:pt x="720" y="0"/>
                  </a:lnTo>
                  <a:lnTo>
                    <a:pt x="734" y="50"/>
                  </a:lnTo>
                  <a:lnTo>
                    <a:pt x="814" y="88"/>
                  </a:lnTo>
                  <a:lnTo>
                    <a:pt x="919" y="116"/>
                  </a:lnTo>
                  <a:lnTo>
                    <a:pt x="905" y="128"/>
                  </a:lnTo>
                  <a:lnTo>
                    <a:pt x="905" y="180"/>
                  </a:lnTo>
                  <a:lnTo>
                    <a:pt x="919" y="246"/>
                  </a:lnTo>
                  <a:lnTo>
                    <a:pt x="946" y="269"/>
                  </a:lnTo>
                  <a:lnTo>
                    <a:pt x="919" y="282"/>
                  </a:lnTo>
                  <a:lnTo>
                    <a:pt x="919" y="295"/>
                  </a:lnTo>
                  <a:lnTo>
                    <a:pt x="837" y="255"/>
                  </a:lnTo>
                  <a:lnTo>
                    <a:pt x="772" y="295"/>
                  </a:lnTo>
                  <a:lnTo>
                    <a:pt x="720" y="295"/>
                  </a:lnTo>
                  <a:lnTo>
                    <a:pt x="710" y="361"/>
                  </a:lnTo>
                  <a:lnTo>
                    <a:pt x="734" y="399"/>
                  </a:lnTo>
                  <a:lnTo>
                    <a:pt x="710" y="463"/>
                  </a:lnTo>
                  <a:lnTo>
                    <a:pt x="720" y="529"/>
                  </a:lnTo>
                  <a:lnTo>
                    <a:pt x="772" y="579"/>
                  </a:lnTo>
                  <a:lnTo>
                    <a:pt x="905" y="681"/>
                  </a:lnTo>
                  <a:lnTo>
                    <a:pt x="931" y="759"/>
                  </a:lnTo>
                  <a:lnTo>
                    <a:pt x="946" y="839"/>
                  </a:lnTo>
                  <a:lnTo>
                    <a:pt x="969" y="876"/>
                  </a:lnTo>
                  <a:lnTo>
                    <a:pt x="1129" y="968"/>
                  </a:lnTo>
                  <a:lnTo>
                    <a:pt x="1247" y="968"/>
                  </a:lnTo>
                  <a:lnTo>
                    <a:pt x="1206" y="1032"/>
                  </a:lnTo>
                  <a:lnTo>
                    <a:pt x="1364" y="1106"/>
                  </a:lnTo>
                  <a:lnTo>
                    <a:pt x="1506" y="1186"/>
                  </a:lnTo>
                  <a:lnTo>
                    <a:pt x="1587" y="1264"/>
                  </a:lnTo>
                  <a:lnTo>
                    <a:pt x="1573" y="1328"/>
                  </a:lnTo>
                  <a:lnTo>
                    <a:pt x="1522" y="1314"/>
                  </a:lnTo>
                  <a:lnTo>
                    <a:pt x="1506" y="1250"/>
                  </a:lnTo>
                  <a:lnTo>
                    <a:pt x="1432" y="1236"/>
                  </a:lnTo>
                  <a:lnTo>
                    <a:pt x="1364" y="1214"/>
                  </a:lnTo>
                  <a:lnTo>
                    <a:pt x="1338" y="1276"/>
                  </a:lnTo>
                  <a:lnTo>
                    <a:pt x="1312" y="1367"/>
                  </a:lnTo>
                  <a:lnTo>
                    <a:pt x="1390" y="1403"/>
                  </a:lnTo>
                  <a:lnTo>
                    <a:pt x="1390" y="1483"/>
                  </a:lnTo>
                  <a:lnTo>
                    <a:pt x="1312" y="1524"/>
                  </a:lnTo>
                  <a:lnTo>
                    <a:pt x="1324" y="1599"/>
                  </a:lnTo>
                  <a:lnTo>
                    <a:pt x="1270" y="1635"/>
                  </a:lnTo>
                  <a:lnTo>
                    <a:pt x="1247" y="1691"/>
                  </a:lnTo>
                  <a:lnTo>
                    <a:pt x="1192" y="1691"/>
                  </a:lnTo>
                  <a:lnTo>
                    <a:pt x="1192" y="1635"/>
                  </a:lnTo>
                  <a:lnTo>
                    <a:pt x="1219" y="1561"/>
                  </a:lnTo>
                  <a:lnTo>
                    <a:pt x="1261" y="1524"/>
                  </a:lnTo>
                  <a:lnTo>
                    <a:pt x="1247" y="1445"/>
                  </a:lnTo>
                  <a:lnTo>
                    <a:pt x="1206" y="1367"/>
                  </a:lnTo>
                  <a:lnTo>
                    <a:pt x="1192" y="1302"/>
                  </a:lnTo>
                  <a:lnTo>
                    <a:pt x="1089" y="1276"/>
                  </a:lnTo>
                  <a:lnTo>
                    <a:pt x="1063" y="1198"/>
                  </a:lnTo>
                  <a:lnTo>
                    <a:pt x="1007" y="1186"/>
                  </a:lnTo>
                  <a:lnTo>
                    <a:pt x="946" y="1134"/>
                  </a:lnTo>
                  <a:lnTo>
                    <a:pt x="889" y="1084"/>
                  </a:lnTo>
                  <a:lnTo>
                    <a:pt x="799" y="1070"/>
                  </a:lnTo>
                  <a:lnTo>
                    <a:pt x="720" y="1032"/>
                  </a:lnTo>
                  <a:lnTo>
                    <a:pt x="602" y="862"/>
                  </a:lnTo>
                  <a:lnTo>
                    <a:pt x="536" y="862"/>
                  </a:lnTo>
                  <a:lnTo>
                    <a:pt x="527" y="798"/>
                  </a:lnTo>
                  <a:lnTo>
                    <a:pt x="456" y="721"/>
                  </a:lnTo>
                  <a:lnTo>
                    <a:pt x="433" y="643"/>
                  </a:lnTo>
                  <a:lnTo>
                    <a:pt x="433" y="555"/>
                  </a:lnTo>
                  <a:lnTo>
                    <a:pt x="353" y="529"/>
                  </a:lnTo>
                  <a:lnTo>
                    <a:pt x="301" y="501"/>
                  </a:lnTo>
                  <a:lnTo>
                    <a:pt x="235" y="477"/>
                  </a:lnTo>
                  <a:lnTo>
                    <a:pt x="183" y="501"/>
                  </a:lnTo>
                  <a:lnTo>
                    <a:pt x="145" y="555"/>
                  </a:lnTo>
                  <a:lnTo>
                    <a:pt x="78" y="55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22" name="Freeform 492"/>
          <p:cNvSpPr>
            <a:spLocks/>
          </p:cNvSpPr>
          <p:nvPr/>
        </p:nvSpPr>
        <p:spPr bwMode="auto">
          <a:xfrm>
            <a:off x="7022976" y="5091413"/>
            <a:ext cx="209550" cy="431800"/>
          </a:xfrm>
          <a:custGeom>
            <a:avLst/>
            <a:gdLst>
              <a:gd name="T0" fmla="*/ 0 w 262"/>
              <a:gd name="T1" fmla="*/ 2147483647 h 544"/>
              <a:gd name="T2" fmla="*/ 2147483647 w 262"/>
              <a:gd name="T3" fmla="*/ 2147483647 h 544"/>
              <a:gd name="T4" fmla="*/ 2147483647 w 262"/>
              <a:gd name="T5" fmla="*/ 2147483647 h 544"/>
              <a:gd name="T6" fmla="*/ 2147483647 w 262"/>
              <a:gd name="T7" fmla="*/ 0 h 544"/>
              <a:gd name="T8" fmla="*/ 2147483647 w 262"/>
              <a:gd name="T9" fmla="*/ 0 h 544"/>
              <a:gd name="T10" fmla="*/ 2147483647 w 262"/>
              <a:gd name="T11" fmla="*/ 2147483647 h 544"/>
              <a:gd name="T12" fmla="*/ 2147483647 w 262"/>
              <a:gd name="T13" fmla="*/ 2147483647 h 544"/>
              <a:gd name="T14" fmla="*/ 2147483647 w 262"/>
              <a:gd name="T15" fmla="*/ 2147483647 h 544"/>
              <a:gd name="T16" fmla="*/ 2147483647 w 262"/>
              <a:gd name="T17" fmla="*/ 2147483647 h 544"/>
              <a:gd name="T18" fmla="*/ 2147483647 w 262"/>
              <a:gd name="T19" fmla="*/ 2147483647 h 544"/>
              <a:gd name="T20" fmla="*/ 2147483647 w 262"/>
              <a:gd name="T21" fmla="*/ 2147483647 h 544"/>
              <a:gd name="T22" fmla="*/ 2147483647 w 262"/>
              <a:gd name="T23" fmla="*/ 2147483647 h 544"/>
              <a:gd name="T24" fmla="*/ 2147483647 w 262"/>
              <a:gd name="T25" fmla="*/ 2147483647 h 544"/>
              <a:gd name="T26" fmla="*/ 2147483647 w 262"/>
              <a:gd name="T27" fmla="*/ 2147483647 h 544"/>
              <a:gd name="T28" fmla="*/ 2147483647 w 262"/>
              <a:gd name="T29" fmla="*/ 2147483647 h 544"/>
              <a:gd name="T30" fmla="*/ 2147483647 w 262"/>
              <a:gd name="T31" fmla="*/ 2147483647 h 544"/>
              <a:gd name="T32" fmla="*/ 2147483647 w 262"/>
              <a:gd name="T33" fmla="*/ 2147483647 h 544"/>
              <a:gd name="T34" fmla="*/ 2147483647 w 262"/>
              <a:gd name="T35" fmla="*/ 2147483647 h 544"/>
              <a:gd name="T36" fmla="*/ 2147483647 w 262"/>
              <a:gd name="T37" fmla="*/ 2147483647 h 544"/>
              <a:gd name="T38" fmla="*/ 2147483647 w 262"/>
              <a:gd name="T39" fmla="*/ 2147483647 h 544"/>
              <a:gd name="T40" fmla="*/ 0 w 262"/>
              <a:gd name="T41" fmla="*/ 2147483647 h 5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62"/>
              <a:gd name="T64" fmla="*/ 0 h 544"/>
              <a:gd name="T65" fmla="*/ 262 w 262"/>
              <a:gd name="T66" fmla="*/ 544 h 5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62" h="544">
                <a:moveTo>
                  <a:pt x="0" y="142"/>
                </a:moveTo>
                <a:lnTo>
                  <a:pt x="14" y="104"/>
                </a:lnTo>
                <a:lnTo>
                  <a:pt x="14" y="41"/>
                </a:lnTo>
                <a:lnTo>
                  <a:pt x="38" y="0"/>
                </a:lnTo>
                <a:lnTo>
                  <a:pt x="66" y="0"/>
                </a:lnTo>
                <a:lnTo>
                  <a:pt x="104" y="12"/>
                </a:lnTo>
                <a:lnTo>
                  <a:pt x="146" y="53"/>
                </a:lnTo>
                <a:lnTo>
                  <a:pt x="169" y="119"/>
                </a:lnTo>
                <a:lnTo>
                  <a:pt x="169" y="142"/>
                </a:lnTo>
                <a:lnTo>
                  <a:pt x="169" y="220"/>
                </a:lnTo>
                <a:lnTo>
                  <a:pt x="198" y="272"/>
                </a:lnTo>
                <a:lnTo>
                  <a:pt x="250" y="308"/>
                </a:lnTo>
                <a:lnTo>
                  <a:pt x="262" y="374"/>
                </a:lnTo>
                <a:lnTo>
                  <a:pt x="182" y="504"/>
                </a:lnTo>
                <a:lnTo>
                  <a:pt x="146" y="544"/>
                </a:lnTo>
                <a:lnTo>
                  <a:pt x="130" y="544"/>
                </a:lnTo>
                <a:lnTo>
                  <a:pt x="80" y="489"/>
                </a:lnTo>
                <a:lnTo>
                  <a:pt x="14" y="438"/>
                </a:lnTo>
                <a:lnTo>
                  <a:pt x="14" y="350"/>
                </a:lnTo>
                <a:lnTo>
                  <a:pt x="28" y="170"/>
                </a:lnTo>
                <a:lnTo>
                  <a:pt x="0" y="142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" name="Freeform 493"/>
          <p:cNvSpPr>
            <a:spLocks/>
          </p:cNvSpPr>
          <p:nvPr/>
        </p:nvSpPr>
        <p:spPr bwMode="auto">
          <a:xfrm>
            <a:off x="7022976" y="5091413"/>
            <a:ext cx="209550" cy="431800"/>
          </a:xfrm>
          <a:custGeom>
            <a:avLst/>
            <a:gdLst>
              <a:gd name="T0" fmla="*/ 0 w 262"/>
              <a:gd name="T1" fmla="*/ 2147483647 h 544"/>
              <a:gd name="T2" fmla="*/ 2147483647 w 262"/>
              <a:gd name="T3" fmla="*/ 2147483647 h 544"/>
              <a:gd name="T4" fmla="*/ 2147483647 w 262"/>
              <a:gd name="T5" fmla="*/ 2147483647 h 544"/>
              <a:gd name="T6" fmla="*/ 2147483647 w 262"/>
              <a:gd name="T7" fmla="*/ 0 h 544"/>
              <a:gd name="T8" fmla="*/ 2147483647 w 262"/>
              <a:gd name="T9" fmla="*/ 0 h 544"/>
              <a:gd name="T10" fmla="*/ 2147483647 w 262"/>
              <a:gd name="T11" fmla="*/ 2147483647 h 544"/>
              <a:gd name="T12" fmla="*/ 2147483647 w 262"/>
              <a:gd name="T13" fmla="*/ 2147483647 h 544"/>
              <a:gd name="T14" fmla="*/ 2147483647 w 262"/>
              <a:gd name="T15" fmla="*/ 2147483647 h 544"/>
              <a:gd name="T16" fmla="*/ 2147483647 w 262"/>
              <a:gd name="T17" fmla="*/ 2147483647 h 544"/>
              <a:gd name="T18" fmla="*/ 2147483647 w 262"/>
              <a:gd name="T19" fmla="*/ 2147483647 h 544"/>
              <a:gd name="T20" fmla="*/ 2147483647 w 262"/>
              <a:gd name="T21" fmla="*/ 2147483647 h 544"/>
              <a:gd name="T22" fmla="*/ 2147483647 w 262"/>
              <a:gd name="T23" fmla="*/ 2147483647 h 544"/>
              <a:gd name="T24" fmla="*/ 2147483647 w 262"/>
              <a:gd name="T25" fmla="*/ 2147483647 h 544"/>
              <a:gd name="T26" fmla="*/ 2147483647 w 262"/>
              <a:gd name="T27" fmla="*/ 2147483647 h 544"/>
              <a:gd name="T28" fmla="*/ 2147483647 w 262"/>
              <a:gd name="T29" fmla="*/ 2147483647 h 544"/>
              <a:gd name="T30" fmla="*/ 2147483647 w 262"/>
              <a:gd name="T31" fmla="*/ 2147483647 h 544"/>
              <a:gd name="T32" fmla="*/ 2147483647 w 262"/>
              <a:gd name="T33" fmla="*/ 2147483647 h 544"/>
              <a:gd name="T34" fmla="*/ 2147483647 w 262"/>
              <a:gd name="T35" fmla="*/ 2147483647 h 544"/>
              <a:gd name="T36" fmla="*/ 2147483647 w 262"/>
              <a:gd name="T37" fmla="*/ 2147483647 h 544"/>
              <a:gd name="T38" fmla="*/ 2147483647 w 262"/>
              <a:gd name="T39" fmla="*/ 2147483647 h 544"/>
              <a:gd name="T40" fmla="*/ 0 w 262"/>
              <a:gd name="T41" fmla="*/ 2147483647 h 5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62"/>
              <a:gd name="T64" fmla="*/ 0 h 544"/>
              <a:gd name="T65" fmla="*/ 262 w 262"/>
              <a:gd name="T66" fmla="*/ 544 h 5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62" h="544">
                <a:moveTo>
                  <a:pt x="0" y="142"/>
                </a:moveTo>
                <a:lnTo>
                  <a:pt x="14" y="104"/>
                </a:lnTo>
                <a:lnTo>
                  <a:pt x="14" y="41"/>
                </a:lnTo>
                <a:lnTo>
                  <a:pt x="38" y="0"/>
                </a:lnTo>
                <a:lnTo>
                  <a:pt x="66" y="0"/>
                </a:lnTo>
                <a:lnTo>
                  <a:pt x="104" y="12"/>
                </a:lnTo>
                <a:lnTo>
                  <a:pt x="146" y="53"/>
                </a:lnTo>
                <a:lnTo>
                  <a:pt x="169" y="119"/>
                </a:lnTo>
                <a:lnTo>
                  <a:pt x="169" y="142"/>
                </a:lnTo>
                <a:lnTo>
                  <a:pt x="169" y="220"/>
                </a:lnTo>
                <a:lnTo>
                  <a:pt x="198" y="272"/>
                </a:lnTo>
                <a:lnTo>
                  <a:pt x="250" y="308"/>
                </a:lnTo>
                <a:lnTo>
                  <a:pt x="262" y="374"/>
                </a:lnTo>
                <a:lnTo>
                  <a:pt x="182" y="504"/>
                </a:lnTo>
                <a:lnTo>
                  <a:pt x="146" y="544"/>
                </a:lnTo>
                <a:lnTo>
                  <a:pt x="130" y="544"/>
                </a:lnTo>
                <a:lnTo>
                  <a:pt x="80" y="489"/>
                </a:lnTo>
                <a:lnTo>
                  <a:pt x="14" y="438"/>
                </a:lnTo>
                <a:lnTo>
                  <a:pt x="14" y="350"/>
                </a:lnTo>
                <a:lnTo>
                  <a:pt x="28" y="170"/>
                </a:lnTo>
                <a:lnTo>
                  <a:pt x="0" y="14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4" name="Freeform 494"/>
          <p:cNvSpPr>
            <a:spLocks/>
          </p:cNvSpPr>
          <p:nvPr/>
        </p:nvSpPr>
        <p:spPr bwMode="auto">
          <a:xfrm>
            <a:off x="7127751" y="5134275"/>
            <a:ext cx="708025" cy="642938"/>
          </a:xfrm>
          <a:custGeom>
            <a:avLst/>
            <a:gdLst>
              <a:gd name="T0" fmla="*/ 2147483647 w 893"/>
              <a:gd name="T1" fmla="*/ 2147483647 h 810"/>
              <a:gd name="T2" fmla="*/ 2147483647 w 893"/>
              <a:gd name="T3" fmla="*/ 2147483647 h 810"/>
              <a:gd name="T4" fmla="*/ 2147483647 w 893"/>
              <a:gd name="T5" fmla="*/ 2147483647 h 810"/>
              <a:gd name="T6" fmla="*/ 2147483647 w 893"/>
              <a:gd name="T7" fmla="*/ 2147483647 h 810"/>
              <a:gd name="T8" fmla="*/ 2147483647 w 893"/>
              <a:gd name="T9" fmla="*/ 2147483647 h 810"/>
              <a:gd name="T10" fmla="*/ 2147483647 w 893"/>
              <a:gd name="T11" fmla="*/ 2147483647 h 810"/>
              <a:gd name="T12" fmla="*/ 2147483647 w 893"/>
              <a:gd name="T13" fmla="*/ 2147483647 h 810"/>
              <a:gd name="T14" fmla="*/ 2147483647 w 893"/>
              <a:gd name="T15" fmla="*/ 0 h 810"/>
              <a:gd name="T16" fmla="*/ 2147483647 w 893"/>
              <a:gd name="T17" fmla="*/ 2147483647 h 810"/>
              <a:gd name="T18" fmla="*/ 2147483647 w 893"/>
              <a:gd name="T19" fmla="*/ 2147483647 h 810"/>
              <a:gd name="T20" fmla="*/ 2147483647 w 893"/>
              <a:gd name="T21" fmla="*/ 2147483647 h 810"/>
              <a:gd name="T22" fmla="*/ 2147483647 w 893"/>
              <a:gd name="T23" fmla="*/ 2147483647 h 810"/>
              <a:gd name="T24" fmla="*/ 2147483647 w 893"/>
              <a:gd name="T25" fmla="*/ 2147483647 h 810"/>
              <a:gd name="T26" fmla="*/ 2147483647 w 893"/>
              <a:gd name="T27" fmla="*/ 2147483647 h 810"/>
              <a:gd name="T28" fmla="*/ 2147483647 w 893"/>
              <a:gd name="T29" fmla="*/ 2147483647 h 810"/>
              <a:gd name="T30" fmla="*/ 2147483647 w 893"/>
              <a:gd name="T31" fmla="*/ 2147483647 h 810"/>
              <a:gd name="T32" fmla="*/ 2147483647 w 893"/>
              <a:gd name="T33" fmla="*/ 2147483647 h 810"/>
              <a:gd name="T34" fmla="*/ 2147483647 w 893"/>
              <a:gd name="T35" fmla="*/ 2147483647 h 810"/>
              <a:gd name="T36" fmla="*/ 2147483647 w 893"/>
              <a:gd name="T37" fmla="*/ 2147483647 h 810"/>
              <a:gd name="T38" fmla="*/ 2147483647 w 893"/>
              <a:gd name="T39" fmla="*/ 2147483647 h 810"/>
              <a:gd name="T40" fmla="*/ 2147483647 w 893"/>
              <a:gd name="T41" fmla="*/ 2147483647 h 810"/>
              <a:gd name="T42" fmla="*/ 2147483647 w 893"/>
              <a:gd name="T43" fmla="*/ 2147483647 h 810"/>
              <a:gd name="T44" fmla="*/ 2147483647 w 893"/>
              <a:gd name="T45" fmla="*/ 2147483647 h 810"/>
              <a:gd name="T46" fmla="*/ 2147483647 w 893"/>
              <a:gd name="T47" fmla="*/ 2147483647 h 810"/>
              <a:gd name="T48" fmla="*/ 2147483647 w 893"/>
              <a:gd name="T49" fmla="*/ 2147483647 h 810"/>
              <a:gd name="T50" fmla="*/ 2147483647 w 893"/>
              <a:gd name="T51" fmla="*/ 2147483647 h 810"/>
              <a:gd name="T52" fmla="*/ 2147483647 w 893"/>
              <a:gd name="T53" fmla="*/ 2147483647 h 810"/>
              <a:gd name="T54" fmla="*/ 2147483647 w 893"/>
              <a:gd name="T55" fmla="*/ 2147483647 h 810"/>
              <a:gd name="T56" fmla="*/ 2147483647 w 893"/>
              <a:gd name="T57" fmla="*/ 2147483647 h 810"/>
              <a:gd name="T58" fmla="*/ 2147483647 w 893"/>
              <a:gd name="T59" fmla="*/ 2147483647 h 810"/>
              <a:gd name="T60" fmla="*/ 2147483647 w 893"/>
              <a:gd name="T61" fmla="*/ 2147483647 h 810"/>
              <a:gd name="T62" fmla="*/ 2147483647 w 893"/>
              <a:gd name="T63" fmla="*/ 2147483647 h 810"/>
              <a:gd name="T64" fmla="*/ 2147483647 w 893"/>
              <a:gd name="T65" fmla="*/ 2147483647 h 810"/>
              <a:gd name="T66" fmla="*/ 2147483647 w 893"/>
              <a:gd name="T67" fmla="*/ 2147483647 h 810"/>
              <a:gd name="T68" fmla="*/ 2147483647 w 893"/>
              <a:gd name="T69" fmla="*/ 2147483647 h 810"/>
              <a:gd name="T70" fmla="*/ 2147483647 w 893"/>
              <a:gd name="T71" fmla="*/ 2147483647 h 810"/>
              <a:gd name="T72" fmla="*/ 0 w 893"/>
              <a:gd name="T73" fmla="*/ 2147483647 h 810"/>
              <a:gd name="T74" fmla="*/ 2147483647 w 893"/>
              <a:gd name="T75" fmla="*/ 2147483647 h 810"/>
              <a:gd name="T76" fmla="*/ 2147483647 w 893"/>
              <a:gd name="T77" fmla="*/ 2147483647 h 810"/>
              <a:gd name="T78" fmla="*/ 2147483647 w 893"/>
              <a:gd name="T79" fmla="*/ 2147483647 h 810"/>
              <a:gd name="T80" fmla="*/ 2147483647 w 893"/>
              <a:gd name="T81" fmla="*/ 2147483647 h 810"/>
              <a:gd name="T82" fmla="*/ 2147483647 w 893"/>
              <a:gd name="T83" fmla="*/ 2147483647 h 810"/>
              <a:gd name="T84" fmla="*/ 2147483647 w 893"/>
              <a:gd name="T85" fmla="*/ 2147483647 h 810"/>
              <a:gd name="T86" fmla="*/ 2147483647 w 893"/>
              <a:gd name="T87" fmla="*/ 2147483647 h 810"/>
              <a:gd name="T88" fmla="*/ 2147483647 w 893"/>
              <a:gd name="T89" fmla="*/ 2147483647 h 81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93"/>
              <a:gd name="T136" fmla="*/ 0 h 810"/>
              <a:gd name="T137" fmla="*/ 893 w 893"/>
              <a:gd name="T138" fmla="*/ 810 h 81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93" h="810">
                <a:moveTo>
                  <a:pt x="383" y="141"/>
                </a:moveTo>
                <a:lnTo>
                  <a:pt x="459" y="117"/>
                </a:lnTo>
                <a:lnTo>
                  <a:pt x="524" y="117"/>
                </a:lnTo>
                <a:lnTo>
                  <a:pt x="592" y="77"/>
                </a:lnTo>
                <a:lnTo>
                  <a:pt x="750" y="103"/>
                </a:lnTo>
                <a:lnTo>
                  <a:pt x="802" y="89"/>
                </a:lnTo>
                <a:lnTo>
                  <a:pt x="826" y="51"/>
                </a:lnTo>
                <a:lnTo>
                  <a:pt x="854" y="0"/>
                </a:lnTo>
                <a:lnTo>
                  <a:pt x="893" y="51"/>
                </a:lnTo>
                <a:lnTo>
                  <a:pt x="840" y="191"/>
                </a:lnTo>
                <a:lnTo>
                  <a:pt x="802" y="191"/>
                </a:lnTo>
                <a:lnTo>
                  <a:pt x="708" y="181"/>
                </a:lnTo>
                <a:lnTo>
                  <a:pt x="656" y="205"/>
                </a:lnTo>
                <a:lnTo>
                  <a:pt x="581" y="205"/>
                </a:lnTo>
                <a:lnTo>
                  <a:pt x="553" y="255"/>
                </a:lnTo>
                <a:lnTo>
                  <a:pt x="487" y="255"/>
                </a:lnTo>
                <a:lnTo>
                  <a:pt x="524" y="297"/>
                </a:lnTo>
                <a:lnTo>
                  <a:pt x="501" y="347"/>
                </a:lnTo>
                <a:lnTo>
                  <a:pt x="433" y="363"/>
                </a:lnTo>
                <a:lnTo>
                  <a:pt x="355" y="297"/>
                </a:lnTo>
                <a:lnTo>
                  <a:pt x="355" y="399"/>
                </a:lnTo>
                <a:lnTo>
                  <a:pt x="407" y="463"/>
                </a:lnTo>
                <a:lnTo>
                  <a:pt x="459" y="529"/>
                </a:lnTo>
                <a:lnTo>
                  <a:pt x="501" y="580"/>
                </a:lnTo>
                <a:lnTo>
                  <a:pt x="553" y="618"/>
                </a:lnTo>
                <a:lnTo>
                  <a:pt x="618" y="644"/>
                </a:lnTo>
                <a:lnTo>
                  <a:pt x="642" y="710"/>
                </a:lnTo>
                <a:lnTo>
                  <a:pt x="708" y="722"/>
                </a:lnTo>
                <a:lnTo>
                  <a:pt x="618" y="722"/>
                </a:lnTo>
                <a:lnTo>
                  <a:pt x="633" y="810"/>
                </a:lnTo>
                <a:lnTo>
                  <a:pt x="539" y="762"/>
                </a:lnTo>
                <a:lnTo>
                  <a:pt x="459" y="762"/>
                </a:lnTo>
                <a:lnTo>
                  <a:pt x="397" y="696"/>
                </a:lnTo>
                <a:lnTo>
                  <a:pt x="289" y="722"/>
                </a:lnTo>
                <a:lnTo>
                  <a:pt x="171" y="722"/>
                </a:lnTo>
                <a:lnTo>
                  <a:pt x="106" y="658"/>
                </a:lnTo>
                <a:lnTo>
                  <a:pt x="0" y="491"/>
                </a:lnTo>
                <a:lnTo>
                  <a:pt x="16" y="491"/>
                </a:lnTo>
                <a:lnTo>
                  <a:pt x="52" y="451"/>
                </a:lnTo>
                <a:lnTo>
                  <a:pt x="132" y="321"/>
                </a:lnTo>
                <a:lnTo>
                  <a:pt x="120" y="255"/>
                </a:lnTo>
                <a:lnTo>
                  <a:pt x="159" y="247"/>
                </a:lnTo>
                <a:lnTo>
                  <a:pt x="289" y="191"/>
                </a:lnTo>
                <a:lnTo>
                  <a:pt x="341" y="181"/>
                </a:lnTo>
                <a:lnTo>
                  <a:pt x="383" y="141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25" name="Group 495"/>
          <p:cNvGrpSpPr>
            <a:grpSpLocks/>
          </p:cNvGrpSpPr>
          <p:nvPr/>
        </p:nvGrpSpPr>
        <p:grpSpPr bwMode="auto">
          <a:xfrm>
            <a:off x="7337301" y="4785025"/>
            <a:ext cx="666750" cy="460375"/>
            <a:chOff x="3760" y="3164"/>
            <a:chExt cx="420" cy="290"/>
          </a:xfrm>
        </p:grpSpPr>
        <p:sp>
          <p:nvSpPr>
            <p:cNvPr id="126" name="Freeform 496"/>
            <p:cNvSpPr>
              <a:spLocks/>
            </p:cNvSpPr>
            <p:nvPr/>
          </p:nvSpPr>
          <p:spPr bwMode="auto">
            <a:xfrm>
              <a:off x="3760" y="3164"/>
              <a:ext cx="420" cy="290"/>
            </a:xfrm>
            <a:custGeom>
              <a:avLst/>
              <a:gdLst>
                <a:gd name="T0" fmla="*/ 1 w 840"/>
                <a:gd name="T1" fmla="*/ 1 h 579"/>
                <a:gd name="T2" fmla="*/ 0 w 840"/>
                <a:gd name="T3" fmla="*/ 1 h 579"/>
                <a:gd name="T4" fmla="*/ 1 w 840"/>
                <a:gd name="T5" fmla="*/ 1 h 579"/>
                <a:gd name="T6" fmla="*/ 1 w 840"/>
                <a:gd name="T7" fmla="*/ 1 h 579"/>
                <a:gd name="T8" fmla="*/ 1 w 840"/>
                <a:gd name="T9" fmla="*/ 1 h 579"/>
                <a:gd name="T10" fmla="*/ 1 w 840"/>
                <a:gd name="T11" fmla="*/ 1 h 579"/>
                <a:gd name="T12" fmla="*/ 1 w 840"/>
                <a:gd name="T13" fmla="*/ 1 h 579"/>
                <a:gd name="T14" fmla="*/ 1 w 840"/>
                <a:gd name="T15" fmla="*/ 1 h 579"/>
                <a:gd name="T16" fmla="*/ 1 w 840"/>
                <a:gd name="T17" fmla="*/ 1 h 579"/>
                <a:gd name="T18" fmla="*/ 1 w 840"/>
                <a:gd name="T19" fmla="*/ 1 h 579"/>
                <a:gd name="T20" fmla="*/ 1 w 840"/>
                <a:gd name="T21" fmla="*/ 1 h 579"/>
                <a:gd name="T22" fmla="*/ 1 w 840"/>
                <a:gd name="T23" fmla="*/ 1 h 579"/>
                <a:gd name="T24" fmla="*/ 1 w 840"/>
                <a:gd name="T25" fmla="*/ 1 h 579"/>
                <a:gd name="T26" fmla="*/ 1 w 840"/>
                <a:gd name="T27" fmla="*/ 1 h 579"/>
                <a:gd name="T28" fmla="*/ 1 w 840"/>
                <a:gd name="T29" fmla="*/ 1 h 579"/>
                <a:gd name="T30" fmla="*/ 1 w 840"/>
                <a:gd name="T31" fmla="*/ 1 h 579"/>
                <a:gd name="T32" fmla="*/ 1 w 840"/>
                <a:gd name="T33" fmla="*/ 1 h 579"/>
                <a:gd name="T34" fmla="*/ 1 w 840"/>
                <a:gd name="T35" fmla="*/ 1 h 579"/>
                <a:gd name="T36" fmla="*/ 1 w 840"/>
                <a:gd name="T37" fmla="*/ 1 h 579"/>
                <a:gd name="T38" fmla="*/ 1 w 840"/>
                <a:gd name="T39" fmla="*/ 1 h 579"/>
                <a:gd name="T40" fmla="*/ 1 w 840"/>
                <a:gd name="T41" fmla="*/ 1 h 579"/>
                <a:gd name="T42" fmla="*/ 1 w 840"/>
                <a:gd name="T43" fmla="*/ 1 h 579"/>
                <a:gd name="T44" fmla="*/ 1 w 840"/>
                <a:gd name="T45" fmla="*/ 1 h 579"/>
                <a:gd name="T46" fmla="*/ 1 w 840"/>
                <a:gd name="T47" fmla="*/ 1 h 579"/>
                <a:gd name="T48" fmla="*/ 1 w 840"/>
                <a:gd name="T49" fmla="*/ 1 h 579"/>
                <a:gd name="T50" fmla="*/ 1 w 840"/>
                <a:gd name="T51" fmla="*/ 1 h 579"/>
                <a:gd name="T52" fmla="*/ 1 w 840"/>
                <a:gd name="T53" fmla="*/ 1 h 579"/>
                <a:gd name="T54" fmla="*/ 1 w 840"/>
                <a:gd name="T55" fmla="*/ 0 h 579"/>
                <a:gd name="T56" fmla="*/ 1 w 840"/>
                <a:gd name="T57" fmla="*/ 1 h 579"/>
                <a:gd name="T58" fmla="*/ 1 w 840"/>
                <a:gd name="T59" fmla="*/ 1 h 579"/>
                <a:gd name="T60" fmla="*/ 1 w 840"/>
                <a:gd name="T61" fmla="*/ 1 h 579"/>
                <a:gd name="T62" fmla="*/ 1 w 840"/>
                <a:gd name="T63" fmla="*/ 1 h 579"/>
                <a:gd name="T64" fmla="*/ 1 w 840"/>
                <a:gd name="T65" fmla="*/ 1 h 579"/>
                <a:gd name="T66" fmla="*/ 1 w 840"/>
                <a:gd name="T67" fmla="*/ 1 h 579"/>
                <a:gd name="T68" fmla="*/ 1 w 840"/>
                <a:gd name="T69" fmla="*/ 1 h 579"/>
                <a:gd name="T70" fmla="*/ 1 w 840"/>
                <a:gd name="T71" fmla="*/ 1 h 5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0"/>
                <a:gd name="T109" fmla="*/ 0 h 579"/>
                <a:gd name="T110" fmla="*/ 840 w 840"/>
                <a:gd name="T111" fmla="*/ 579 h 5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0" h="579">
                  <a:moveTo>
                    <a:pt x="38" y="78"/>
                  </a:moveTo>
                  <a:lnTo>
                    <a:pt x="0" y="142"/>
                  </a:lnTo>
                  <a:lnTo>
                    <a:pt x="24" y="230"/>
                  </a:lnTo>
                  <a:lnTo>
                    <a:pt x="52" y="296"/>
                  </a:lnTo>
                  <a:lnTo>
                    <a:pt x="24" y="360"/>
                  </a:lnTo>
                  <a:lnTo>
                    <a:pt x="24" y="411"/>
                  </a:lnTo>
                  <a:lnTo>
                    <a:pt x="24" y="426"/>
                  </a:lnTo>
                  <a:lnTo>
                    <a:pt x="90" y="463"/>
                  </a:lnTo>
                  <a:lnTo>
                    <a:pt x="118" y="579"/>
                  </a:lnTo>
                  <a:lnTo>
                    <a:pt x="194" y="555"/>
                  </a:lnTo>
                  <a:lnTo>
                    <a:pt x="259" y="555"/>
                  </a:lnTo>
                  <a:lnTo>
                    <a:pt x="327" y="515"/>
                  </a:lnTo>
                  <a:lnTo>
                    <a:pt x="485" y="541"/>
                  </a:lnTo>
                  <a:lnTo>
                    <a:pt x="537" y="527"/>
                  </a:lnTo>
                  <a:lnTo>
                    <a:pt x="561" y="489"/>
                  </a:lnTo>
                  <a:lnTo>
                    <a:pt x="589" y="438"/>
                  </a:lnTo>
                  <a:lnTo>
                    <a:pt x="694" y="374"/>
                  </a:lnTo>
                  <a:lnTo>
                    <a:pt x="746" y="385"/>
                  </a:lnTo>
                  <a:lnTo>
                    <a:pt x="824" y="374"/>
                  </a:lnTo>
                  <a:lnTo>
                    <a:pt x="802" y="346"/>
                  </a:lnTo>
                  <a:lnTo>
                    <a:pt x="722" y="282"/>
                  </a:lnTo>
                  <a:lnTo>
                    <a:pt x="772" y="218"/>
                  </a:lnTo>
                  <a:lnTo>
                    <a:pt x="772" y="130"/>
                  </a:lnTo>
                  <a:lnTo>
                    <a:pt x="840" y="88"/>
                  </a:lnTo>
                  <a:lnTo>
                    <a:pt x="840" y="22"/>
                  </a:lnTo>
                  <a:lnTo>
                    <a:pt x="802" y="36"/>
                  </a:lnTo>
                  <a:lnTo>
                    <a:pt x="746" y="12"/>
                  </a:lnTo>
                  <a:lnTo>
                    <a:pt x="603" y="0"/>
                  </a:lnTo>
                  <a:lnTo>
                    <a:pt x="537" y="22"/>
                  </a:lnTo>
                  <a:lnTo>
                    <a:pt x="459" y="100"/>
                  </a:lnTo>
                  <a:lnTo>
                    <a:pt x="421" y="116"/>
                  </a:lnTo>
                  <a:lnTo>
                    <a:pt x="301" y="116"/>
                  </a:lnTo>
                  <a:lnTo>
                    <a:pt x="194" y="130"/>
                  </a:lnTo>
                  <a:lnTo>
                    <a:pt x="118" y="130"/>
                  </a:lnTo>
                  <a:lnTo>
                    <a:pt x="52" y="116"/>
                  </a:lnTo>
                  <a:lnTo>
                    <a:pt x="38" y="78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27" name="Freeform 497"/>
            <p:cNvSpPr>
              <a:spLocks/>
            </p:cNvSpPr>
            <p:nvPr/>
          </p:nvSpPr>
          <p:spPr bwMode="auto">
            <a:xfrm>
              <a:off x="3760" y="3164"/>
              <a:ext cx="420" cy="290"/>
            </a:xfrm>
            <a:custGeom>
              <a:avLst/>
              <a:gdLst>
                <a:gd name="T0" fmla="*/ 1 w 840"/>
                <a:gd name="T1" fmla="*/ 1 h 579"/>
                <a:gd name="T2" fmla="*/ 0 w 840"/>
                <a:gd name="T3" fmla="*/ 1 h 579"/>
                <a:gd name="T4" fmla="*/ 1 w 840"/>
                <a:gd name="T5" fmla="*/ 1 h 579"/>
                <a:gd name="T6" fmla="*/ 1 w 840"/>
                <a:gd name="T7" fmla="*/ 1 h 579"/>
                <a:gd name="T8" fmla="*/ 1 w 840"/>
                <a:gd name="T9" fmla="*/ 1 h 579"/>
                <a:gd name="T10" fmla="*/ 1 w 840"/>
                <a:gd name="T11" fmla="*/ 1 h 579"/>
                <a:gd name="T12" fmla="*/ 1 w 840"/>
                <a:gd name="T13" fmla="*/ 1 h 579"/>
                <a:gd name="T14" fmla="*/ 1 w 840"/>
                <a:gd name="T15" fmla="*/ 1 h 579"/>
                <a:gd name="T16" fmla="*/ 1 w 840"/>
                <a:gd name="T17" fmla="*/ 1 h 579"/>
                <a:gd name="T18" fmla="*/ 1 w 840"/>
                <a:gd name="T19" fmla="*/ 1 h 579"/>
                <a:gd name="T20" fmla="*/ 1 w 840"/>
                <a:gd name="T21" fmla="*/ 1 h 579"/>
                <a:gd name="T22" fmla="*/ 1 w 840"/>
                <a:gd name="T23" fmla="*/ 1 h 579"/>
                <a:gd name="T24" fmla="*/ 1 w 840"/>
                <a:gd name="T25" fmla="*/ 1 h 579"/>
                <a:gd name="T26" fmla="*/ 1 w 840"/>
                <a:gd name="T27" fmla="*/ 1 h 579"/>
                <a:gd name="T28" fmla="*/ 1 w 840"/>
                <a:gd name="T29" fmla="*/ 1 h 579"/>
                <a:gd name="T30" fmla="*/ 1 w 840"/>
                <a:gd name="T31" fmla="*/ 1 h 579"/>
                <a:gd name="T32" fmla="*/ 1 w 840"/>
                <a:gd name="T33" fmla="*/ 1 h 579"/>
                <a:gd name="T34" fmla="*/ 1 w 840"/>
                <a:gd name="T35" fmla="*/ 1 h 579"/>
                <a:gd name="T36" fmla="*/ 1 w 840"/>
                <a:gd name="T37" fmla="*/ 1 h 579"/>
                <a:gd name="T38" fmla="*/ 1 w 840"/>
                <a:gd name="T39" fmla="*/ 1 h 579"/>
                <a:gd name="T40" fmla="*/ 1 w 840"/>
                <a:gd name="T41" fmla="*/ 1 h 579"/>
                <a:gd name="T42" fmla="*/ 1 w 840"/>
                <a:gd name="T43" fmla="*/ 1 h 579"/>
                <a:gd name="T44" fmla="*/ 1 w 840"/>
                <a:gd name="T45" fmla="*/ 1 h 579"/>
                <a:gd name="T46" fmla="*/ 1 w 840"/>
                <a:gd name="T47" fmla="*/ 1 h 579"/>
                <a:gd name="T48" fmla="*/ 1 w 840"/>
                <a:gd name="T49" fmla="*/ 1 h 579"/>
                <a:gd name="T50" fmla="*/ 1 w 840"/>
                <a:gd name="T51" fmla="*/ 1 h 579"/>
                <a:gd name="T52" fmla="*/ 1 w 840"/>
                <a:gd name="T53" fmla="*/ 1 h 579"/>
                <a:gd name="T54" fmla="*/ 1 w 840"/>
                <a:gd name="T55" fmla="*/ 0 h 579"/>
                <a:gd name="T56" fmla="*/ 1 w 840"/>
                <a:gd name="T57" fmla="*/ 1 h 579"/>
                <a:gd name="T58" fmla="*/ 1 w 840"/>
                <a:gd name="T59" fmla="*/ 1 h 579"/>
                <a:gd name="T60" fmla="*/ 1 w 840"/>
                <a:gd name="T61" fmla="*/ 1 h 579"/>
                <a:gd name="T62" fmla="*/ 1 w 840"/>
                <a:gd name="T63" fmla="*/ 1 h 579"/>
                <a:gd name="T64" fmla="*/ 1 w 840"/>
                <a:gd name="T65" fmla="*/ 1 h 579"/>
                <a:gd name="T66" fmla="*/ 1 w 840"/>
                <a:gd name="T67" fmla="*/ 1 h 579"/>
                <a:gd name="T68" fmla="*/ 1 w 840"/>
                <a:gd name="T69" fmla="*/ 1 h 579"/>
                <a:gd name="T70" fmla="*/ 1 w 840"/>
                <a:gd name="T71" fmla="*/ 1 h 5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0"/>
                <a:gd name="T109" fmla="*/ 0 h 579"/>
                <a:gd name="T110" fmla="*/ 840 w 840"/>
                <a:gd name="T111" fmla="*/ 579 h 5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0" h="579">
                  <a:moveTo>
                    <a:pt x="38" y="78"/>
                  </a:moveTo>
                  <a:lnTo>
                    <a:pt x="0" y="142"/>
                  </a:lnTo>
                  <a:lnTo>
                    <a:pt x="24" y="230"/>
                  </a:lnTo>
                  <a:lnTo>
                    <a:pt x="52" y="296"/>
                  </a:lnTo>
                  <a:lnTo>
                    <a:pt x="24" y="360"/>
                  </a:lnTo>
                  <a:lnTo>
                    <a:pt x="24" y="411"/>
                  </a:lnTo>
                  <a:lnTo>
                    <a:pt x="24" y="426"/>
                  </a:lnTo>
                  <a:lnTo>
                    <a:pt x="90" y="463"/>
                  </a:lnTo>
                  <a:lnTo>
                    <a:pt x="118" y="579"/>
                  </a:lnTo>
                  <a:lnTo>
                    <a:pt x="194" y="555"/>
                  </a:lnTo>
                  <a:lnTo>
                    <a:pt x="259" y="555"/>
                  </a:lnTo>
                  <a:lnTo>
                    <a:pt x="327" y="515"/>
                  </a:lnTo>
                  <a:lnTo>
                    <a:pt x="485" y="541"/>
                  </a:lnTo>
                  <a:lnTo>
                    <a:pt x="537" y="527"/>
                  </a:lnTo>
                  <a:lnTo>
                    <a:pt x="561" y="489"/>
                  </a:lnTo>
                  <a:lnTo>
                    <a:pt x="589" y="438"/>
                  </a:lnTo>
                  <a:lnTo>
                    <a:pt x="694" y="374"/>
                  </a:lnTo>
                  <a:lnTo>
                    <a:pt x="746" y="385"/>
                  </a:lnTo>
                  <a:lnTo>
                    <a:pt x="824" y="374"/>
                  </a:lnTo>
                  <a:lnTo>
                    <a:pt x="802" y="346"/>
                  </a:lnTo>
                  <a:lnTo>
                    <a:pt x="722" y="282"/>
                  </a:lnTo>
                  <a:lnTo>
                    <a:pt x="772" y="218"/>
                  </a:lnTo>
                  <a:lnTo>
                    <a:pt x="772" y="130"/>
                  </a:lnTo>
                  <a:lnTo>
                    <a:pt x="840" y="88"/>
                  </a:lnTo>
                  <a:lnTo>
                    <a:pt x="840" y="22"/>
                  </a:lnTo>
                  <a:lnTo>
                    <a:pt x="802" y="36"/>
                  </a:lnTo>
                  <a:lnTo>
                    <a:pt x="746" y="12"/>
                  </a:lnTo>
                  <a:lnTo>
                    <a:pt x="603" y="0"/>
                  </a:lnTo>
                  <a:lnTo>
                    <a:pt x="537" y="22"/>
                  </a:lnTo>
                  <a:lnTo>
                    <a:pt x="459" y="100"/>
                  </a:lnTo>
                  <a:lnTo>
                    <a:pt x="421" y="116"/>
                  </a:lnTo>
                  <a:lnTo>
                    <a:pt x="301" y="116"/>
                  </a:lnTo>
                  <a:lnTo>
                    <a:pt x="194" y="130"/>
                  </a:lnTo>
                  <a:lnTo>
                    <a:pt x="118" y="130"/>
                  </a:lnTo>
                  <a:lnTo>
                    <a:pt x="52" y="116"/>
                  </a:lnTo>
                  <a:lnTo>
                    <a:pt x="38" y="7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28" name="Group 498"/>
          <p:cNvGrpSpPr>
            <a:grpSpLocks/>
          </p:cNvGrpSpPr>
          <p:nvPr/>
        </p:nvGrpSpPr>
        <p:grpSpPr bwMode="auto">
          <a:xfrm>
            <a:off x="7115051" y="5121575"/>
            <a:ext cx="733425" cy="666750"/>
            <a:chOff x="3620" y="3376"/>
            <a:chExt cx="462" cy="420"/>
          </a:xfrm>
        </p:grpSpPr>
        <p:sp>
          <p:nvSpPr>
            <p:cNvPr id="129" name="Freeform 499"/>
            <p:cNvSpPr>
              <a:spLocks/>
            </p:cNvSpPr>
            <p:nvPr/>
          </p:nvSpPr>
          <p:spPr bwMode="auto">
            <a:xfrm>
              <a:off x="3628" y="3384"/>
              <a:ext cx="446" cy="405"/>
            </a:xfrm>
            <a:custGeom>
              <a:avLst/>
              <a:gdLst>
                <a:gd name="T0" fmla="*/ 0 w 893"/>
                <a:gd name="T1" fmla="*/ 1 h 810"/>
                <a:gd name="T2" fmla="*/ 0 w 893"/>
                <a:gd name="T3" fmla="*/ 1 h 810"/>
                <a:gd name="T4" fmla="*/ 0 w 893"/>
                <a:gd name="T5" fmla="*/ 1 h 810"/>
                <a:gd name="T6" fmla="*/ 0 w 893"/>
                <a:gd name="T7" fmla="*/ 1 h 810"/>
                <a:gd name="T8" fmla="*/ 0 w 893"/>
                <a:gd name="T9" fmla="*/ 1 h 810"/>
                <a:gd name="T10" fmla="*/ 0 w 893"/>
                <a:gd name="T11" fmla="*/ 1 h 810"/>
                <a:gd name="T12" fmla="*/ 0 w 893"/>
                <a:gd name="T13" fmla="*/ 1 h 810"/>
                <a:gd name="T14" fmla="*/ 0 w 893"/>
                <a:gd name="T15" fmla="*/ 0 h 810"/>
                <a:gd name="T16" fmla="*/ 0 w 893"/>
                <a:gd name="T17" fmla="*/ 1 h 810"/>
                <a:gd name="T18" fmla="*/ 0 w 893"/>
                <a:gd name="T19" fmla="*/ 1 h 810"/>
                <a:gd name="T20" fmla="*/ 0 w 893"/>
                <a:gd name="T21" fmla="*/ 1 h 810"/>
                <a:gd name="T22" fmla="*/ 0 w 893"/>
                <a:gd name="T23" fmla="*/ 1 h 810"/>
                <a:gd name="T24" fmla="*/ 0 w 893"/>
                <a:gd name="T25" fmla="*/ 1 h 810"/>
                <a:gd name="T26" fmla="*/ 0 w 893"/>
                <a:gd name="T27" fmla="*/ 1 h 810"/>
                <a:gd name="T28" fmla="*/ 0 w 893"/>
                <a:gd name="T29" fmla="*/ 1 h 810"/>
                <a:gd name="T30" fmla="*/ 0 w 893"/>
                <a:gd name="T31" fmla="*/ 1 h 810"/>
                <a:gd name="T32" fmla="*/ 0 w 893"/>
                <a:gd name="T33" fmla="*/ 1 h 810"/>
                <a:gd name="T34" fmla="*/ 0 w 893"/>
                <a:gd name="T35" fmla="*/ 1 h 810"/>
                <a:gd name="T36" fmla="*/ 0 w 893"/>
                <a:gd name="T37" fmla="*/ 1 h 810"/>
                <a:gd name="T38" fmla="*/ 0 w 893"/>
                <a:gd name="T39" fmla="*/ 1 h 810"/>
                <a:gd name="T40" fmla="*/ 0 w 893"/>
                <a:gd name="T41" fmla="*/ 1 h 810"/>
                <a:gd name="T42" fmla="*/ 0 w 893"/>
                <a:gd name="T43" fmla="*/ 1 h 810"/>
                <a:gd name="T44" fmla="*/ 0 w 893"/>
                <a:gd name="T45" fmla="*/ 1 h 810"/>
                <a:gd name="T46" fmla="*/ 0 w 893"/>
                <a:gd name="T47" fmla="*/ 1 h 810"/>
                <a:gd name="T48" fmla="*/ 0 w 893"/>
                <a:gd name="T49" fmla="*/ 1 h 810"/>
                <a:gd name="T50" fmla="*/ 0 w 893"/>
                <a:gd name="T51" fmla="*/ 1 h 810"/>
                <a:gd name="T52" fmla="*/ 0 w 893"/>
                <a:gd name="T53" fmla="*/ 1 h 810"/>
                <a:gd name="T54" fmla="*/ 0 w 893"/>
                <a:gd name="T55" fmla="*/ 1 h 810"/>
                <a:gd name="T56" fmla="*/ 0 w 893"/>
                <a:gd name="T57" fmla="*/ 1 h 810"/>
                <a:gd name="T58" fmla="*/ 0 w 893"/>
                <a:gd name="T59" fmla="*/ 1 h 810"/>
                <a:gd name="T60" fmla="*/ 0 w 893"/>
                <a:gd name="T61" fmla="*/ 1 h 810"/>
                <a:gd name="T62" fmla="*/ 0 w 893"/>
                <a:gd name="T63" fmla="*/ 1 h 810"/>
                <a:gd name="T64" fmla="*/ 0 w 893"/>
                <a:gd name="T65" fmla="*/ 1 h 810"/>
                <a:gd name="T66" fmla="*/ 0 w 893"/>
                <a:gd name="T67" fmla="*/ 1 h 810"/>
                <a:gd name="T68" fmla="*/ 0 w 893"/>
                <a:gd name="T69" fmla="*/ 1 h 810"/>
                <a:gd name="T70" fmla="*/ 0 w 893"/>
                <a:gd name="T71" fmla="*/ 1 h 810"/>
                <a:gd name="T72" fmla="*/ 0 w 893"/>
                <a:gd name="T73" fmla="*/ 1 h 810"/>
                <a:gd name="T74" fmla="*/ 0 w 893"/>
                <a:gd name="T75" fmla="*/ 1 h 810"/>
                <a:gd name="T76" fmla="*/ 0 w 893"/>
                <a:gd name="T77" fmla="*/ 1 h 810"/>
                <a:gd name="T78" fmla="*/ 0 w 893"/>
                <a:gd name="T79" fmla="*/ 1 h 810"/>
                <a:gd name="T80" fmla="*/ 0 w 893"/>
                <a:gd name="T81" fmla="*/ 1 h 810"/>
                <a:gd name="T82" fmla="*/ 0 w 893"/>
                <a:gd name="T83" fmla="*/ 1 h 810"/>
                <a:gd name="T84" fmla="*/ 0 w 893"/>
                <a:gd name="T85" fmla="*/ 1 h 810"/>
                <a:gd name="T86" fmla="*/ 0 w 893"/>
                <a:gd name="T87" fmla="*/ 1 h 810"/>
                <a:gd name="T88" fmla="*/ 0 w 893"/>
                <a:gd name="T89" fmla="*/ 1 h 8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93"/>
                <a:gd name="T136" fmla="*/ 0 h 810"/>
                <a:gd name="T137" fmla="*/ 893 w 893"/>
                <a:gd name="T138" fmla="*/ 810 h 8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93" h="810">
                  <a:moveTo>
                    <a:pt x="383" y="141"/>
                  </a:moveTo>
                  <a:lnTo>
                    <a:pt x="459" y="117"/>
                  </a:lnTo>
                  <a:lnTo>
                    <a:pt x="524" y="117"/>
                  </a:lnTo>
                  <a:lnTo>
                    <a:pt x="592" y="77"/>
                  </a:lnTo>
                  <a:lnTo>
                    <a:pt x="750" y="103"/>
                  </a:lnTo>
                  <a:lnTo>
                    <a:pt x="802" y="89"/>
                  </a:lnTo>
                  <a:lnTo>
                    <a:pt x="826" y="51"/>
                  </a:lnTo>
                  <a:lnTo>
                    <a:pt x="854" y="0"/>
                  </a:lnTo>
                  <a:lnTo>
                    <a:pt x="893" y="51"/>
                  </a:lnTo>
                  <a:lnTo>
                    <a:pt x="840" y="191"/>
                  </a:lnTo>
                  <a:lnTo>
                    <a:pt x="802" y="191"/>
                  </a:lnTo>
                  <a:lnTo>
                    <a:pt x="708" y="181"/>
                  </a:lnTo>
                  <a:lnTo>
                    <a:pt x="656" y="205"/>
                  </a:lnTo>
                  <a:lnTo>
                    <a:pt x="581" y="205"/>
                  </a:lnTo>
                  <a:lnTo>
                    <a:pt x="553" y="255"/>
                  </a:lnTo>
                  <a:lnTo>
                    <a:pt x="487" y="255"/>
                  </a:lnTo>
                  <a:lnTo>
                    <a:pt x="524" y="297"/>
                  </a:lnTo>
                  <a:lnTo>
                    <a:pt x="501" y="347"/>
                  </a:lnTo>
                  <a:lnTo>
                    <a:pt x="433" y="363"/>
                  </a:lnTo>
                  <a:lnTo>
                    <a:pt x="355" y="297"/>
                  </a:lnTo>
                  <a:lnTo>
                    <a:pt x="355" y="399"/>
                  </a:lnTo>
                  <a:lnTo>
                    <a:pt x="407" y="463"/>
                  </a:lnTo>
                  <a:lnTo>
                    <a:pt x="459" y="529"/>
                  </a:lnTo>
                  <a:lnTo>
                    <a:pt x="501" y="580"/>
                  </a:lnTo>
                  <a:lnTo>
                    <a:pt x="553" y="618"/>
                  </a:lnTo>
                  <a:lnTo>
                    <a:pt x="618" y="644"/>
                  </a:lnTo>
                  <a:lnTo>
                    <a:pt x="642" y="710"/>
                  </a:lnTo>
                  <a:lnTo>
                    <a:pt x="708" y="722"/>
                  </a:lnTo>
                  <a:lnTo>
                    <a:pt x="618" y="722"/>
                  </a:lnTo>
                  <a:lnTo>
                    <a:pt x="633" y="810"/>
                  </a:lnTo>
                  <a:lnTo>
                    <a:pt x="539" y="762"/>
                  </a:lnTo>
                  <a:lnTo>
                    <a:pt x="459" y="762"/>
                  </a:lnTo>
                  <a:lnTo>
                    <a:pt x="397" y="696"/>
                  </a:lnTo>
                  <a:lnTo>
                    <a:pt x="289" y="722"/>
                  </a:lnTo>
                  <a:lnTo>
                    <a:pt x="171" y="722"/>
                  </a:lnTo>
                  <a:lnTo>
                    <a:pt x="106" y="658"/>
                  </a:lnTo>
                  <a:lnTo>
                    <a:pt x="0" y="491"/>
                  </a:lnTo>
                  <a:lnTo>
                    <a:pt x="16" y="491"/>
                  </a:lnTo>
                  <a:lnTo>
                    <a:pt x="52" y="451"/>
                  </a:lnTo>
                  <a:lnTo>
                    <a:pt x="132" y="321"/>
                  </a:lnTo>
                  <a:lnTo>
                    <a:pt x="120" y="255"/>
                  </a:lnTo>
                  <a:lnTo>
                    <a:pt x="159" y="247"/>
                  </a:lnTo>
                  <a:lnTo>
                    <a:pt x="289" y="191"/>
                  </a:lnTo>
                  <a:lnTo>
                    <a:pt x="341" y="181"/>
                  </a:lnTo>
                  <a:lnTo>
                    <a:pt x="383" y="141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0" name="Freeform 500"/>
            <p:cNvSpPr>
              <a:spLocks/>
            </p:cNvSpPr>
            <p:nvPr/>
          </p:nvSpPr>
          <p:spPr bwMode="auto">
            <a:xfrm>
              <a:off x="3620" y="3376"/>
              <a:ext cx="462" cy="420"/>
            </a:xfrm>
            <a:custGeom>
              <a:avLst/>
              <a:gdLst>
                <a:gd name="T0" fmla="*/ 1 w 923"/>
                <a:gd name="T1" fmla="*/ 0 h 841"/>
                <a:gd name="T2" fmla="*/ 1 w 923"/>
                <a:gd name="T3" fmla="*/ 0 h 841"/>
                <a:gd name="T4" fmla="*/ 1 w 923"/>
                <a:gd name="T5" fmla="*/ 0 h 841"/>
                <a:gd name="T6" fmla="*/ 1 w 923"/>
                <a:gd name="T7" fmla="*/ 0 h 841"/>
                <a:gd name="T8" fmla="*/ 1 w 923"/>
                <a:gd name="T9" fmla="*/ 0 h 841"/>
                <a:gd name="T10" fmla="*/ 1 w 923"/>
                <a:gd name="T11" fmla="*/ 0 h 841"/>
                <a:gd name="T12" fmla="*/ 1 w 923"/>
                <a:gd name="T13" fmla="*/ 0 h 841"/>
                <a:gd name="T14" fmla="*/ 1 w 923"/>
                <a:gd name="T15" fmla="*/ 0 h 841"/>
                <a:gd name="T16" fmla="*/ 1 w 923"/>
                <a:gd name="T17" fmla="*/ 0 h 841"/>
                <a:gd name="T18" fmla="*/ 1 w 923"/>
                <a:gd name="T19" fmla="*/ 0 h 841"/>
                <a:gd name="T20" fmla="*/ 1 w 923"/>
                <a:gd name="T21" fmla="*/ 0 h 841"/>
                <a:gd name="T22" fmla="*/ 1 w 923"/>
                <a:gd name="T23" fmla="*/ 0 h 841"/>
                <a:gd name="T24" fmla="*/ 1 w 923"/>
                <a:gd name="T25" fmla="*/ 0 h 841"/>
                <a:gd name="T26" fmla="*/ 1 w 923"/>
                <a:gd name="T27" fmla="*/ 0 h 841"/>
                <a:gd name="T28" fmla="*/ 1 w 923"/>
                <a:gd name="T29" fmla="*/ 0 h 841"/>
                <a:gd name="T30" fmla="*/ 1 w 923"/>
                <a:gd name="T31" fmla="*/ 0 h 841"/>
                <a:gd name="T32" fmla="*/ 1 w 923"/>
                <a:gd name="T33" fmla="*/ 0 h 841"/>
                <a:gd name="T34" fmla="*/ 1 w 923"/>
                <a:gd name="T35" fmla="*/ 0 h 841"/>
                <a:gd name="T36" fmla="*/ 1 w 923"/>
                <a:gd name="T37" fmla="*/ 0 h 841"/>
                <a:gd name="T38" fmla="*/ 1 w 923"/>
                <a:gd name="T39" fmla="*/ 0 h 841"/>
                <a:gd name="T40" fmla="*/ 1 w 923"/>
                <a:gd name="T41" fmla="*/ 0 h 841"/>
                <a:gd name="T42" fmla="*/ 1 w 923"/>
                <a:gd name="T43" fmla="*/ 0 h 841"/>
                <a:gd name="T44" fmla="*/ 1 w 923"/>
                <a:gd name="T45" fmla="*/ 0 h 841"/>
                <a:gd name="T46" fmla="*/ 1 w 923"/>
                <a:gd name="T47" fmla="*/ 0 h 841"/>
                <a:gd name="T48" fmla="*/ 1 w 923"/>
                <a:gd name="T49" fmla="*/ 0 h 841"/>
                <a:gd name="T50" fmla="*/ 1 w 923"/>
                <a:gd name="T51" fmla="*/ 0 h 841"/>
                <a:gd name="T52" fmla="*/ 1 w 923"/>
                <a:gd name="T53" fmla="*/ 0 h 841"/>
                <a:gd name="T54" fmla="*/ 1 w 923"/>
                <a:gd name="T55" fmla="*/ 0 h 841"/>
                <a:gd name="T56" fmla="*/ 1 w 923"/>
                <a:gd name="T57" fmla="*/ 0 h 841"/>
                <a:gd name="T58" fmla="*/ 1 w 923"/>
                <a:gd name="T59" fmla="*/ 0 h 841"/>
                <a:gd name="T60" fmla="*/ 1 w 923"/>
                <a:gd name="T61" fmla="*/ 0 h 841"/>
                <a:gd name="T62" fmla="*/ 1 w 923"/>
                <a:gd name="T63" fmla="*/ 0 h 841"/>
                <a:gd name="T64" fmla="*/ 1 w 923"/>
                <a:gd name="T65" fmla="*/ 0 h 841"/>
                <a:gd name="T66" fmla="*/ 1 w 923"/>
                <a:gd name="T67" fmla="*/ 0 h 841"/>
                <a:gd name="T68" fmla="*/ 1 w 923"/>
                <a:gd name="T69" fmla="*/ 0 h 841"/>
                <a:gd name="T70" fmla="*/ 1 w 923"/>
                <a:gd name="T71" fmla="*/ 0 h 841"/>
                <a:gd name="T72" fmla="*/ 1 w 923"/>
                <a:gd name="T73" fmla="*/ 0 h 841"/>
                <a:gd name="T74" fmla="*/ 1 w 923"/>
                <a:gd name="T75" fmla="*/ 0 h 841"/>
                <a:gd name="T76" fmla="*/ 1 w 923"/>
                <a:gd name="T77" fmla="*/ 0 h 841"/>
                <a:gd name="T78" fmla="*/ 1 w 923"/>
                <a:gd name="T79" fmla="*/ 0 h 841"/>
                <a:gd name="T80" fmla="*/ 1 w 923"/>
                <a:gd name="T81" fmla="*/ 0 h 841"/>
                <a:gd name="T82" fmla="*/ 1 w 923"/>
                <a:gd name="T83" fmla="*/ 0 h 841"/>
                <a:gd name="T84" fmla="*/ 1 w 923"/>
                <a:gd name="T85" fmla="*/ 0 h 841"/>
                <a:gd name="T86" fmla="*/ 1 w 923"/>
                <a:gd name="T87" fmla="*/ 0 h 841"/>
                <a:gd name="T88" fmla="*/ 1 w 923"/>
                <a:gd name="T89" fmla="*/ 0 h 841"/>
                <a:gd name="T90" fmla="*/ 1 w 923"/>
                <a:gd name="T91" fmla="*/ 0 h 841"/>
                <a:gd name="T92" fmla="*/ 1 w 923"/>
                <a:gd name="T93" fmla="*/ 0 h 841"/>
                <a:gd name="T94" fmla="*/ 1 w 923"/>
                <a:gd name="T95" fmla="*/ 0 h 841"/>
                <a:gd name="T96" fmla="*/ 1 w 923"/>
                <a:gd name="T97" fmla="*/ 0 h 841"/>
                <a:gd name="T98" fmla="*/ 1 w 923"/>
                <a:gd name="T99" fmla="*/ 0 h 841"/>
                <a:gd name="T100" fmla="*/ 1 w 923"/>
                <a:gd name="T101" fmla="*/ 0 h 841"/>
                <a:gd name="T102" fmla="*/ 1 w 923"/>
                <a:gd name="T103" fmla="*/ 0 h 841"/>
                <a:gd name="T104" fmla="*/ 1 w 923"/>
                <a:gd name="T105" fmla="*/ 0 h 841"/>
                <a:gd name="T106" fmla="*/ 1 w 923"/>
                <a:gd name="T107" fmla="*/ 0 h 841"/>
                <a:gd name="T108" fmla="*/ 1 w 923"/>
                <a:gd name="T109" fmla="*/ 0 h 841"/>
                <a:gd name="T110" fmla="*/ 1 w 923"/>
                <a:gd name="T111" fmla="*/ 0 h 841"/>
                <a:gd name="T112" fmla="*/ 1 w 923"/>
                <a:gd name="T113" fmla="*/ 0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23"/>
                <a:gd name="T172" fmla="*/ 0 h 841"/>
                <a:gd name="T173" fmla="*/ 923 w 923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23" h="841">
                  <a:moveTo>
                    <a:pt x="394" y="142"/>
                  </a:moveTo>
                  <a:lnTo>
                    <a:pt x="403" y="171"/>
                  </a:lnTo>
                  <a:lnTo>
                    <a:pt x="480" y="147"/>
                  </a:lnTo>
                  <a:lnTo>
                    <a:pt x="474" y="132"/>
                  </a:lnTo>
                  <a:lnTo>
                    <a:pt x="474" y="147"/>
                  </a:lnTo>
                  <a:lnTo>
                    <a:pt x="539" y="147"/>
                  </a:lnTo>
                  <a:lnTo>
                    <a:pt x="544" y="145"/>
                  </a:lnTo>
                  <a:lnTo>
                    <a:pt x="548" y="145"/>
                  </a:lnTo>
                  <a:lnTo>
                    <a:pt x="615" y="106"/>
                  </a:lnTo>
                  <a:lnTo>
                    <a:pt x="607" y="92"/>
                  </a:lnTo>
                  <a:lnTo>
                    <a:pt x="605" y="107"/>
                  </a:lnTo>
                  <a:lnTo>
                    <a:pt x="763" y="133"/>
                  </a:lnTo>
                  <a:lnTo>
                    <a:pt x="765" y="133"/>
                  </a:lnTo>
                  <a:lnTo>
                    <a:pt x="770" y="133"/>
                  </a:lnTo>
                  <a:lnTo>
                    <a:pt x="822" y="119"/>
                  </a:lnTo>
                  <a:lnTo>
                    <a:pt x="822" y="118"/>
                  </a:lnTo>
                  <a:lnTo>
                    <a:pt x="828" y="114"/>
                  </a:lnTo>
                  <a:lnTo>
                    <a:pt x="831" y="113"/>
                  </a:lnTo>
                  <a:lnTo>
                    <a:pt x="855" y="74"/>
                  </a:lnTo>
                  <a:lnTo>
                    <a:pt x="883" y="24"/>
                  </a:lnTo>
                  <a:lnTo>
                    <a:pt x="869" y="15"/>
                  </a:lnTo>
                  <a:lnTo>
                    <a:pt x="859" y="26"/>
                  </a:lnTo>
                  <a:lnTo>
                    <a:pt x="864" y="29"/>
                  </a:lnTo>
                  <a:lnTo>
                    <a:pt x="869" y="31"/>
                  </a:lnTo>
                  <a:lnTo>
                    <a:pt x="875" y="29"/>
                  </a:lnTo>
                  <a:lnTo>
                    <a:pt x="880" y="26"/>
                  </a:lnTo>
                  <a:lnTo>
                    <a:pt x="857" y="26"/>
                  </a:lnTo>
                  <a:lnTo>
                    <a:pt x="895" y="76"/>
                  </a:lnTo>
                  <a:lnTo>
                    <a:pt x="908" y="66"/>
                  </a:lnTo>
                  <a:lnTo>
                    <a:pt x="892" y="66"/>
                  </a:lnTo>
                  <a:lnTo>
                    <a:pt x="894" y="71"/>
                  </a:lnTo>
                  <a:lnTo>
                    <a:pt x="894" y="60"/>
                  </a:lnTo>
                  <a:lnTo>
                    <a:pt x="841" y="201"/>
                  </a:lnTo>
                  <a:lnTo>
                    <a:pt x="855" y="206"/>
                  </a:lnTo>
                  <a:lnTo>
                    <a:pt x="855" y="191"/>
                  </a:lnTo>
                  <a:lnTo>
                    <a:pt x="850" y="192"/>
                  </a:lnTo>
                  <a:lnTo>
                    <a:pt x="845" y="196"/>
                  </a:lnTo>
                  <a:lnTo>
                    <a:pt x="841" y="201"/>
                  </a:lnTo>
                  <a:lnTo>
                    <a:pt x="855" y="191"/>
                  </a:lnTo>
                  <a:lnTo>
                    <a:pt x="817" y="191"/>
                  </a:lnTo>
                  <a:lnTo>
                    <a:pt x="817" y="206"/>
                  </a:lnTo>
                  <a:lnTo>
                    <a:pt x="819" y="191"/>
                  </a:lnTo>
                  <a:lnTo>
                    <a:pt x="725" y="180"/>
                  </a:lnTo>
                  <a:lnTo>
                    <a:pt x="723" y="180"/>
                  </a:lnTo>
                  <a:lnTo>
                    <a:pt x="718" y="182"/>
                  </a:lnTo>
                  <a:lnTo>
                    <a:pt x="716" y="182"/>
                  </a:lnTo>
                  <a:lnTo>
                    <a:pt x="664" y="206"/>
                  </a:lnTo>
                  <a:lnTo>
                    <a:pt x="671" y="220"/>
                  </a:lnTo>
                  <a:lnTo>
                    <a:pt x="671" y="204"/>
                  </a:lnTo>
                  <a:lnTo>
                    <a:pt x="596" y="204"/>
                  </a:lnTo>
                  <a:lnTo>
                    <a:pt x="591" y="206"/>
                  </a:lnTo>
                  <a:lnTo>
                    <a:pt x="586" y="210"/>
                  </a:lnTo>
                  <a:lnTo>
                    <a:pt x="584" y="213"/>
                  </a:lnTo>
                  <a:lnTo>
                    <a:pt x="556" y="263"/>
                  </a:lnTo>
                  <a:lnTo>
                    <a:pt x="568" y="270"/>
                  </a:lnTo>
                  <a:lnTo>
                    <a:pt x="568" y="255"/>
                  </a:lnTo>
                  <a:lnTo>
                    <a:pt x="563" y="256"/>
                  </a:lnTo>
                  <a:lnTo>
                    <a:pt x="558" y="260"/>
                  </a:lnTo>
                  <a:lnTo>
                    <a:pt x="568" y="255"/>
                  </a:lnTo>
                  <a:lnTo>
                    <a:pt x="502" y="255"/>
                  </a:lnTo>
                  <a:lnTo>
                    <a:pt x="497" y="256"/>
                  </a:lnTo>
                  <a:lnTo>
                    <a:pt x="492" y="260"/>
                  </a:lnTo>
                  <a:lnTo>
                    <a:pt x="488" y="265"/>
                  </a:lnTo>
                  <a:lnTo>
                    <a:pt x="487" y="270"/>
                  </a:lnTo>
                  <a:lnTo>
                    <a:pt x="488" y="276"/>
                  </a:lnTo>
                  <a:lnTo>
                    <a:pt x="492" y="281"/>
                  </a:lnTo>
                  <a:lnTo>
                    <a:pt x="528" y="322"/>
                  </a:lnTo>
                  <a:lnTo>
                    <a:pt x="539" y="312"/>
                  </a:lnTo>
                  <a:lnTo>
                    <a:pt x="525" y="307"/>
                  </a:lnTo>
                  <a:lnTo>
                    <a:pt x="523" y="312"/>
                  </a:lnTo>
                  <a:lnTo>
                    <a:pt x="525" y="317"/>
                  </a:lnTo>
                  <a:lnTo>
                    <a:pt x="525" y="307"/>
                  </a:lnTo>
                  <a:lnTo>
                    <a:pt x="502" y="357"/>
                  </a:lnTo>
                  <a:lnTo>
                    <a:pt x="516" y="362"/>
                  </a:lnTo>
                  <a:lnTo>
                    <a:pt x="511" y="348"/>
                  </a:lnTo>
                  <a:lnTo>
                    <a:pt x="506" y="352"/>
                  </a:lnTo>
                  <a:lnTo>
                    <a:pt x="513" y="348"/>
                  </a:lnTo>
                  <a:lnTo>
                    <a:pt x="445" y="364"/>
                  </a:lnTo>
                  <a:lnTo>
                    <a:pt x="448" y="378"/>
                  </a:lnTo>
                  <a:lnTo>
                    <a:pt x="454" y="364"/>
                  </a:lnTo>
                  <a:lnTo>
                    <a:pt x="448" y="362"/>
                  </a:lnTo>
                  <a:lnTo>
                    <a:pt x="459" y="366"/>
                  </a:lnTo>
                  <a:lnTo>
                    <a:pt x="381" y="300"/>
                  </a:lnTo>
                  <a:lnTo>
                    <a:pt x="375" y="298"/>
                  </a:lnTo>
                  <a:lnTo>
                    <a:pt x="370" y="296"/>
                  </a:lnTo>
                  <a:lnTo>
                    <a:pt x="365" y="298"/>
                  </a:lnTo>
                  <a:lnTo>
                    <a:pt x="360" y="302"/>
                  </a:lnTo>
                  <a:lnTo>
                    <a:pt x="356" y="307"/>
                  </a:lnTo>
                  <a:lnTo>
                    <a:pt x="354" y="312"/>
                  </a:lnTo>
                  <a:lnTo>
                    <a:pt x="354" y="414"/>
                  </a:lnTo>
                  <a:lnTo>
                    <a:pt x="356" y="419"/>
                  </a:lnTo>
                  <a:lnTo>
                    <a:pt x="358" y="425"/>
                  </a:lnTo>
                  <a:lnTo>
                    <a:pt x="410" y="489"/>
                  </a:lnTo>
                  <a:lnTo>
                    <a:pt x="462" y="555"/>
                  </a:lnTo>
                  <a:lnTo>
                    <a:pt x="504" y="605"/>
                  </a:lnTo>
                  <a:lnTo>
                    <a:pt x="508" y="607"/>
                  </a:lnTo>
                  <a:lnTo>
                    <a:pt x="560" y="645"/>
                  </a:lnTo>
                  <a:lnTo>
                    <a:pt x="563" y="647"/>
                  </a:lnTo>
                  <a:lnTo>
                    <a:pt x="563" y="648"/>
                  </a:lnTo>
                  <a:lnTo>
                    <a:pt x="628" y="674"/>
                  </a:lnTo>
                  <a:lnTo>
                    <a:pt x="633" y="659"/>
                  </a:lnTo>
                  <a:lnTo>
                    <a:pt x="619" y="664"/>
                  </a:lnTo>
                  <a:lnTo>
                    <a:pt x="622" y="669"/>
                  </a:lnTo>
                  <a:lnTo>
                    <a:pt x="628" y="673"/>
                  </a:lnTo>
                  <a:lnTo>
                    <a:pt x="619" y="664"/>
                  </a:lnTo>
                  <a:lnTo>
                    <a:pt x="643" y="730"/>
                  </a:lnTo>
                  <a:lnTo>
                    <a:pt x="647" y="735"/>
                  </a:lnTo>
                  <a:lnTo>
                    <a:pt x="652" y="739"/>
                  </a:lnTo>
                  <a:lnTo>
                    <a:pt x="655" y="740"/>
                  </a:lnTo>
                  <a:lnTo>
                    <a:pt x="721" y="753"/>
                  </a:lnTo>
                  <a:lnTo>
                    <a:pt x="723" y="737"/>
                  </a:lnTo>
                  <a:lnTo>
                    <a:pt x="723" y="721"/>
                  </a:lnTo>
                  <a:lnTo>
                    <a:pt x="718" y="723"/>
                  </a:lnTo>
                  <a:lnTo>
                    <a:pt x="713" y="726"/>
                  </a:lnTo>
                  <a:lnTo>
                    <a:pt x="709" y="732"/>
                  </a:lnTo>
                  <a:lnTo>
                    <a:pt x="708" y="737"/>
                  </a:lnTo>
                  <a:lnTo>
                    <a:pt x="709" y="742"/>
                  </a:lnTo>
                  <a:lnTo>
                    <a:pt x="713" y="747"/>
                  </a:lnTo>
                  <a:lnTo>
                    <a:pt x="718" y="751"/>
                  </a:lnTo>
                  <a:lnTo>
                    <a:pt x="723" y="721"/>
                  </a:lnTo>
                  <a:lnTo>
                    <a:pt x="633" y="721"/>
                  </a:lnTo>
                  <a:lnTo>
                    <a:pt x="628" y="723"/>
                  </a:lnTo>
                  <a:lnTo>
                    <a:pt x="622" y="726"/>
                  </a:lnTo>
                  <a:lnTo>
                    <a:pt x="619" y="732"/>
                  </a:lnTo>
                  <a:lnTo>
                    <a:pt x="617" y="737"/>
                  </a:lnTo>
                  <a:lnTo>
                    <a:pt x="619" y="740"/>
                  </a:lnTo>
                  <a:lnTo>
                    <a:pt x="634" y="829"/>
                  </a:lnTo>
                  <a:lnTo>
                    <a:pt x="648" y="825"/>
                  </a:lnTo>
                  <a:lnTo>
                    <a:pt x="654" y="811"/>
                  </a:lnTo>
                  <a:lnTo>
                    <a:pt x="648" y="810"/>
                  </a:lnTo>
                  <a:lnTo>
                    <a:pt x="643" y="811"/>
                  </a:lnTo>
                  <a:lnTo>
                    <a:pt x="638" y="815"/>
                  </a:lnTo>
                  <a:lnTo>
                    <a:pt x="634" y="820"/>
                  </a:lnTo>
                  <a:lnTo>
                    <a:pt x="633" y="825"/>
                  </a:lnTo>
                  <a:lnTo>
                    <a:pt x="655" y="811"/>
                  </a:lnTo>
                  <a:lnTo>
                    <a:pt x="561" y="763"/>
                  </a:lnTo>
                  <a:lnTo>
                    <a:pt x="560" y="763"/>
                  </a:lnTo>
                  <a:lnTo>
                    <a:pt x="554" y="761"/>
                  </a:lnTo>
                  <a:lnTo>
                    <a:pt x="474" y="761"/>
                  </a:lnTo>
                  <a:lnTo>
                    <a:pt x="474" y="777"/>
                  </a:lnTo>
                  <a:lnTo>
                    <a:pt x="485" y="766"/>
                  </a:lnTo>
                  <a:lnTo>
                    <a:pt x="480" y="763"/>
                  </a:lnTo>
                  <a:lnTo>
                    <a:pt x="487" y="766"/>
                  </a:lnTo>
                  <a:lnTo>
                    <a:pt x="424" y="700"/>
                  </a:lnTo>
                  <a:lnTo>
                    <a:pt x="422" y="700"/>
                  </a:lnTo>
                  <a:lnTo>
                    <a:pt x="417" y="697"/>
                  </a:lnTo>
                  <a:lnTo>
                    <a:pt x="412" y="695"/>
                  </a:lnTo>
                  <a:lnTo>
                    <a:pt x="408" y="697"/>
                  </a:lnTo>
                  <a:lnTo>
                    <a:pt x="301" y="723"/>
                  </a:lnTo>
                  <a:lnTo>
                    <a:pt x="304" y="737"/>
                  </a:lnTo>
                  <a:lnTo>
                    <a:pt x="304" y="721"/>
                  </a:lnTo>
                  <a:lnTo>
                    <a:pt x="186" y="721"/>
                  </a:lnTo>
                  <a:lnTo>
                    <a:pt x="186" y="737"/>
                  </a:lnTo>
                  <a:lnTo>
                    <a:pt x="196" y="726"/>
                  </a:lnTo>
                  <a:lnTo>
                    <a:pt x="191" y="723"/>
                  </a:lnTo>
                  <a:lnTo>
                    <a:pt x="198" y="726"/>
                  </a:lnTo>
                  <a:lnTo>
                    <a:pt x="134" y="662"/>
                  </a:lnTo>
                  <a:lnTo>
                    <a:pt x="121" y="673"/>
                  </a:lnTo>
                  <a:lnTo>
                    <a:pt x="135" y="664"/>
                  </a:lnTo>
                  <a:lnTo>
                    <a:pt x="29" y="498"/>
                  </a:lnTo>
                  <a:lnTo>
                    <a:pt x="15" y="506"/>
                  </a:lnTo>
                  <a:lnTo>
                    <a:pt x="15" y="522"/>
                  </a:lnTo>
                  <a:lnTo>
                    <a:pt x="20" y="520"/>
                  </a:lnTo>
                  <a:lnTo>
                    <a:pt x="26" y="517"/>
                  </a:lnTo>
                  <a:lnTo>
                    <a:pt x="29" y="511"/>
                  </a:lnTo>
                  <a:lnTo>
                    <a:pt x="31" y="506"/>
                  </a:lnTo>
                  <a:lnTo>
                    <a:pt x="29" y="501"/>
                  </a:lnTo>
                  <a:lnTo>
                    <a:pt x="15" y="522"/>
                  </a:lnTo>
                  <a:lnTo>
                    <a:pt x="31" y="522"/>
                  </a:lnTo>
                  <a:lnTo>
                    <a:pt x="36" y="520"/>
                  </a:lnTo>
                  <a:lnTo>
                    <a:pt x="41" y="517"/>
                  </a:lnTo>
                  <a:lnTo>
                    <a:pt x="43" y="517"/>
                  </a:lnTo>
                  <a:lnTo>
                    <a:pt x="80" y="477"/>
                  </a:lnTo>
                  <a:lnTo>
                    <a:pt x="81" y="475"/>
                  </a:lnTo>
                  <a:lnTo>
                    <a:pt x="161" y="345"/>
                  </a:lnTo>
                  <a:lnTo>
                    <a:pt x="161" y="341"/>
                  </a:lnTo>
                  <a:lnTo>
                    <a:pt x="163" y="336"/>
                  </a:lnTo>
                  <a:lnTo>
                    <a:pt x="163" y="335"/>
                  </a:lnTo>
                  <a:lnTo>
                    <a:pt x="151" y="269"/>
                  </a:lnTo>
                  <a:lnTo>
                    <a:pt x="135" y="270"/>
                  </a:lnTo>
                  <a:lnTo>
                    <a:pt x="140" y="284"/>
                  </a:lnTo>
                  <a:lnTo>
                    <a:pt x="146" y="281"/>
                  </a:lnTo>
                  <a:lnTo>
                    <a:pt x="149" y="276"/>
                  </a:lnTo>
                  <a:lnTo>
                    <a:pt x="151" y="270"/>
                  </a:lnTo>
                  <a:lnTo>
                    <a:pt x="139" y="286"/>
                  </a:lnTo>
                  <a:lnTo>
                    <a:pt x="177" y="277"/>
                  </a:lnTo>
                  <a:lnTo>
                    <a:pt x="180" y="277"/>
                  </a:lnTo>
                  <a:lnTo>
                    <a:pt x="311" y="222"/>
                  </a:lnTo>
                  <a:lnTo>
                    <a:pt x="304" y="206"/>
                  </a:lnTo>
                  <a:lnTo>
                    <a:pt x="307" y="222"/>
                  </a:lnTo>
                  <a:lnTo>
                    <a:pt x="360" y="211"/>
                  </a:lnTo>
                  <a:lnTo>
                    <a:pt x="361" y="210"/>
                  </a:lnTo>
                  <a:lnTo>
                    <a:pt x="367" y="208"/>
                  </a:lnTo>
                  <a:lnTo>
                    <a:pt x="408" y="168"/>
                  </a:lnTo>
                  <a:lnTo>
                    <a:pt x="387" y="145"/>
                  </a:lnTo>
                  <a:lnTo>
                    <a:pt x="346" y="185"/>
                  </a:lnTo>
                  <a:lnTo>
                    <a:pt x="356" y="196"/>
                  </a:lnTo>
                  <a:lnTo>
                    <a:pt x="353" y="182"/>
                  </a:lnTo>
                  <a:lnTo>
                    <a:pt x="301" y="192"/>
                  </a:lnTo>
                  <a:lnTo>
                    <a:pt x="299" y="192"/>
                  </a:lnTo>
                  <a:lnTo>
                    <a:pt x="168" y="248"/>
                  </a:lnTo>
                  <a:lnTo>
                    <a:pt x="174" y="262"/>
                  </a:lnTo>
                  <a:lnTo>
                    <a:pt x="170" y="248"/>
                  </a:lnTo>
                  <a:lnTo>
                    <a:pt x="132" y="256"/>
                  </a:lnTo>
                  <a:lnTo>
                    <a:pt x="130" y="256"/>
                  </a:lnTo>
                  <a:lnTo>
                    <a:pt x="125" y="260"/>
                  </a:lnTo>
                  <a:lnTo>
                    <a:pt x="121" y="265"/>
                  </a:lnTo>
                  <a:lnTo>
                    <a:pt x="120" y="270"/>
                  </a:lnTo>
                  <a:lnTo>
                    <a:pt x="121" y="274"/>
                  </a:lnTo>
                  <a:lnTo>
                    <a:pt x="134" y="340"/>
                  </a:lnTo>
                  <a:lnTo>
                    <a:pt x="147" y="336"/>
                  </a:lnTo>
                  <a:lnTo>
                    <a:pt x="135" y="329"/>
                  </a:lnTo>
                  <a:lnTo>
                    <a:pt x="55" y="459"/>
                  </a:lnTo>
                  <a:lnTo>
                    <a:pt x="67" y="466"/>
                  </a:lnTo>
                  <a:lnTo>
                    <a:pt x="57" y="456"/>
                  </a:lnTo>
                  <a:lnTo>
                    <a:pt x="20" y="496"/>
                  </a:lnTo>
                  <a:lnTo>
                    <a:pt x="31" y="491"/>
                  </a:lnTo>
                  <a:lnTo>
                    <a:pt x="26" y="492"/>
                  </a:lnTo>
                  <a:lnTo>
                    <a:pt x="20" y="496"/>
                  </a:lnTo>
                  <a:lnTo>
                    <a:pt x="31" y="506"/>
                  </a:lnTo>
                  <a:lnTo>
                    <a:pt x="31" y="491"/>
                  </a:lnTo>
                  <a:lnTo>
                    <a:pt x="15" y="491"/>
                  </a:lnTo>
                  <a:lnTo>
                    <a:pt x="10" y="492"/>
                  </a:lnTo>
                  <a:lnTo>
                    <a:pt x="5" y="496"/>
                  </a:lnTo>
                  <a:lnTo>
                    <a:pt x="1" y="501"/>
                  </a:lnTo>
                  <a:lnTo>
                    <a:pt x="0" y="506"/>
                  </a:lnTo>
                  <a:lnTo>
                    <a:pt x="1" y="511"/>
                  </a:lnTo>
                  <a:lnTo>
                    <a:pt x="3" y="515"/>
                  </a:lnTo>
                  <a:lnTo>
                    <a:pt x="109" y="681"/>
                  </a:lnTo>
                  <a:lnTo>
                    <a:pt x="111" y="685"/>
                  </a:lnTo>
                  <a:lnTo>
                    <a:pt x="175" y="749"/>
                  </a:lnTo>
                  <a:lnTo>
                    <a:pt x="175" y="747"/>
                  </a:lnTo>
                  <a:lnTo>
                    <a:pt x="180" y="751"/>
                  </a:lnTo>
                  <a:lnTo>
                    <a:pt x="186" y="753"/>
                  </a:lnTo>
                  <a:lnTo>
                    <a:pt x="304" y="753"/>
                  </a:lnTo>
                  <a:lnTo>
                    <a:pt x="307" y="753"/>
                  </a:lnTo>
                  <a:lnTo>
                    <a:pt x="415" y="726"/>
                  </a:lnTo>
                  <a:lnTo>
                    <a:pt x="401" y="721"/>
                  </a:lnTo>
                  <a:lnTo>
                    <a:pt x="407" y="725"/>
                  </a:lnTo>
                  <a:lnTo>
                    <a:pt x="412" y="726"/>
                  </a:lnTo>
                  <a:lnTo>
                    <a:pt x="412" y="711"/>
                  </a:lnTo>
                  <a:lnTo>
                    <a:pt x="401" y="721"/>
                  </a:lnTo>
                  <a:lnTo>
                    <a:pt x="464" y="787"/>
                  </a:lnTo>
                  <a:lnTo>
                    <a:pt x="469" y="791"/>
                  </a:lnTo>
                  <a:lnTo>
                    <a:pt x="474" y="792"/>
                  </a:lnTo>
                  <a:lnTo>
                    <a:pt x="554" y="792"/>
                  </a:lnTo>
                  <a:lnTo>
                    <a:pt x="554" y="777"/>
                  </a:lnTo>
                  <a:lnTo>
                    <a:pt x="548" y="791"/>
                  </a:lnTo>
                  <a:lnTo>
                    <a:pt x="641" y="839"/>
                  </a:lnTo>
                  <a:lnTo>
                    <a:pt x="643" y="839"/>
                  </a:lnTo>
                  <a:lnTo>
                    <a:pt x="648" y="841"/>
                  </a:lnTo>
                  <a:lnTo>
                    <a:pt x="654" y="839"/>
                  </a:lnTo>
                  <a:lnTo>
                    <a:pt x="659" y="836"/>
                  </a:lnTo>
                  <a:lnTo>
                    <a:pt x="662" y="831"/>
                  </a:lnTo>
                  <a:lnTo>
                    <a:pt x="664" y="825"/>
                  </a:lnTo>
                  <a:lnTo>
                    <a:pt x="664" y="824"/>
                  </a:lnTo>
                  <a:lnTo>
                    <a:pt x="648" y="735"/>
                  </a:lnTo>
                  <a:lnTo>
                    <a:pt x="633" y="753"/>
                  </a:lnTo>
                  <a:lnTo>
                    <a:pt x="638" y="751"/>
                  </a:lnTo>
                  <a:lnTo>
                    <a:pt x="643" y="747"/>
                  </a:lnTo>
                  <a:lnTo>
                    <a:pt x="647" y="742"/>
                  </a:lnTo>
                  <a:lnTo>
                    <a:pt x="648" y="737"/>
                  </a:lnTo>
                  <a:lnTo>
                    <a:pt x="633" y="737"/>
                  </a:lnTo>
                  <a:lnTo>
                    <a:pt x="633" y="753"/>
                  </a:lnTo>
                  <a:lnTo>
                    <a:pt x="723" y="753"/>
                  </a:lnTo>
                  <a:lnTo>
                    <a:pt x="728" y="751"/>
                  </a:lnTo>
                  <a:lnTo>
                    <a:pt x="734" y="747"/>
                  </a:lnTo>
                  <a:lnTo>
                    <a:pt x="737" y="742"/>
                  </a:lnTo>
                  <a:lnTo>
                    <a:pt x="739" y="737"/>
                  </a:lnTo>
                  <a:lnTo>
                    <a:pt x="737" y="732"/>
                  </a:lnTo>
                  <a:lnTo>
                    <a:pt x="734" y="726"/>
                  </a:lnTo>
                  <a:lnTo>
                    <a:pt x="728" y="723"/>
                  </a:lnTo>
                  <a:lnTo>
                    <a:pt x="727" y="723"/>
                  </a:lnTo>
                  <a:lnTo>
                    <a:pt x="661" y="711"/>
                  </a:lnTo>
                  <a:lnTo>
                    <a:pt x="671" y="720"/>
                  </a:lnTo>
                  <a:lnTo>
                    <a:pt x="668" y="714"/>
                  </a:lnTo>
                  <a:lnTo>
                    <a:pt x="662" y="711"/>
                  </a:lnTo>
                  <a:lnTo>
                    <a:pt x="657" y="725"/>
                  </a:lnTo>
                  <a:lnTo>
                    <a:pt x="673" y="720"/>
                  </a:lnTo>
                  <a:lnTo>
                    <a:pt x="648" y="654"/>
                  </a:lnTo>
                  <a:lnTo>
                    <a:pt x="647" y="654"/>
                  </a:lnTo>
                  <a:lnTo>
                    <a:pt x="643" y="648"/>
                  </a:lnTo>
                  <a:lnTo>
                    <a:pt x="638" y="645"/>
                  </a:lnTo>
                  <a:lnTo>
                    <a:pt x="640" y="645"/>
                  </a:lnTo>
                  <a:lnTo>
                    <a:pt x="575" y="619"/>
                  </a:lnTo>
                  <a:lnTo>
                    <a:pt x="568" y="633"/>
                  </a:lnTo>
                  <a:lnTo>
                    <a:pt x="577" y="621"/>
                  </a:lnTo>
                  <a:lnTo>
                    <a:pt x="525" y="583"/>
                  </a:lnTo>
                  <a:lnTo>
                    <a:pt x="516" y="595"/>
                  </a:lnTo>
                  <a:lnTo>
                    <a:pt x="528" y="586"/>
                  </a:lnTo>
                  <a:lnTo>
                    <a:pt x="487" y="536"/>
                  </a:lnTo>
                  <a:lnTo>
                    <a:pt x="434" y="470"/>
                  </a:lnTo>
                  <a:lnTo>
                    <a:pt x="382" y="406"/>
                  </a:lnTo>
                  <a:lnTo>
                    <a:pt x="386" y="414"/>
                  </a:lnTo>
                  <a:lnTo>
                    <a:pt x="384" y="409"/>
                  </a:lnTo>
                  <a:lnTo>
                    <a:pt x="370" y="414"/>
                  </a:lnTo>
                  <a:lnTo>
                    <a:pt x="386" y="414"/>
                  </a:lnTo>
                  <a:lnTo>
                    <a:pt x="386" y="312"/>
                  </a:lnTo>
                  <a:lnTo>
                    <a:pt x="365" y="326"/>
                  </a:lnTo>
                  <a:lnTo>
                    <a:pt x="370" y="328"/>
                  </a:lnTo>
                  <a:lnTo>
                    <a:pt x="375" y="326"/>
                  </a:lnTo>
                  <a:lnTo>
                    <a:pt x="381" y="322"/>
                  </a:lnTo>
                  <a:lnTo>
                    <a:pt x="384" y="317"/>
                  </a:lnTo>
                  <a:lnTo>
                    <a:pt x="386" y="312"/>
                  </a:lnTo>
                  <a:lnTo>
                    <a:pt x="370" y="312"/>
                  </a:lnTo>
                  <a:lnTo>
                    <a:pt x="361" y="324"/>
                  </a:lnTo>
                  <a:lnTo>
                    <a:pt x="440" y="390"/>
                  </a:lnTo>
                  <a:lnTo>
                    <a:pt x="443" y="392"/>
                  </a:lnTo>
                  <a:lnTo>
                    <a:pt x="448" y="393"/>
                  </a:lnTo>
                  <a:lnTo>
                    <a:pt x="452" y="393"/>
                  </a:lnTo>
                  <a:lnTo>
                    <a:pt x="520" y="378"/>
                  </a:lnTo>
                  <a:lnTo>
                    <a:pt x="521" y="376"/>
                  </a:lnTo>
                  <a:lnTo>
                    <a:pt x="527" y="373"/>
                  </a:lnTo>
                  <a:lnTo>
                    <a:pt x="530" y="369"/>
                  </a:lnTo>
                  <a:lnTo>
                    <a:pt x="553" y="319"/>
                  </a:lnTo>
                  <a:lnTo>
                    <a:pt x="553" y="317"/>
                  </a:lnTo>
                  <a:lnTo>
                    <a:pt x="554" y="312"/>
                  </a:lnTo>
                  <a:lnTo>
                    <a:pt x="553" y="307"/>
                  </a:lnTo>
                  <a:lnTo>
                    <a:pt x="551" y="302"/>
                  </a:lnTo>
                  <a:lnTo>
                    <a:pt x="514" y="260"/>
                  </a:lnTo>
                  <a:lnTo>
                    <a:pt x="502" y="286"/>
                  </a:lnTo>
                  <a:lnTo>
                    <a:pt x="508" y="284"/>
                  </a:lnTo>
                  <a:lnTo>
                    <a:pt x="513" y="281"/>
                  </a:lnTo>
                  <a:lnTo>
                    <a:pt x="516" y="276"/>
                  </a:lnTo>
                  <a:lnTo>
                    <a:pt x="518" y="270"/>
                  </a:lnTo>
                  <a:lnTo>
                    <a:pt x="516" y="265"/>
                  </a:lnTo>
                  <a:lnTo>
                    <a:pt x="502" y="270"/>
                  </a:lnTo>
                  <a:lnTo>
                    <a:pt x="502" y="286"/>
                  </a:lnTo>
                  <a:lnTo>
                    <a:pt x="568" y="286"/>
                  </a:lnTo>
                  <a:lnTo>
                    <a:pt x="574" y="284"/>
                  </a:lnTo>
                  <a:lnTo>
                    <a:pt x="579" y="281"/>
                  </a:lnTo>
                  <a:lnTo>
                    <a:pt x="582" y="279"/>
                  </a:lnTo>
                  <a:lnTo>
                    <a:pt x="610" y="229"/>
                  </a:lnTo>
                  <a:lnTo>
                    <a:pt x="596" y="236"/>
                  </a:lnTo>
                  <a:lnTo>
                    <a:pt x="601" y="234"/>
                  </a:lnTo>
                  <a:lnTo>
                    <a:pt x="607" y="230"/>
                  </a:lnTo>
                  <a:lnTo>
                    <a:pt x="596" y="220"/>
                  </a:lnTo>
                  <a:lnTo>
                    <a:pt x="596" y="236"/>
                  </a:lnTo>
                  <a:lnTo>
                    <a:pt x="671" y="236"/>
                  </a:lnTo>
                  <a:lnTo>
                    <a:pt x="676" y="234"/>
                  </a:lnTo>
                  <a:lnTo>
                    <a:pt x="678" y="234"/>
                  </a:lnTo>
                  <a:lnTo>
                    <a:pt x="730" y="210"/>
                  </a:lnTo>
                  <a:lnTo>
                    <a:pt x="723" y="196"/>
                  </a:lnTo>
                  <a:lnTo>
                    <a:pt x="721" y="211"/>
                  </a:lnTo>
                  <a:lnTo>
                    <a:pt x="815" y="222"/>
                  </a:lnTo>
                  <a:lnTo>
                    <a:pt x="817" y="222"/>
                  </a:lnTo>
                  <a:lnTo>
                    <a:pt x="855" y="222"/>
                  </a:lnTo>
                  <a:lnTo>
                    <a:pt x="861" y="220"/>
                  </a:lnTo>
                  <a:lnTo>
                    <a:pt x="866" y="217"/>
                  </a:lnTo>
                  <a:lnTo>
                    <a:pt x="869" y="211"/>
                  </a:lnTo>
                  <a:lnTo>
                    <a:pt x="871" y="211"/>
                  </a:lnTo>
                  <a:lnTo>
                    <a:pt x="923" y="71"/>
                  </a:lnTo>
                  <a:lnTo>
                    <a:pt x="923" y="66"/>
                  </a:lnTo>
                  <a:lnTo>
                    <a:pt x="921" y="60"/>
                  </a:lnTo>
                  <a:lnTo>
                    <a:pt x="920" y="57"/>
                  </a:lnTo>
                  <a:lnTo>
                    <a:pt x="881" y="7"/>
                  </a:lnTo>
                  <a:lnTo>
                    <a:pt x="880" y="5"/>
                  </a:lnTo>
                  <a:lnTo>
                    <a:pt x="875" y="2"/>
                  </a:lnTo>
                  <a:lnTo>
                    <a:pt x="869" y="0"/>
                  </a:lnTo>
                  <a:lnTo>
                    <a:pt x="864" y="2"/>
                  </a:lnTo>
                  <a:lnTo>
                    <a:pt x="859" y="5"/>
                  </a:lnTo>
                  <a:lnTo>
                    <a:pt x="857" y="8"/>
                  </a:lnTo>
                  <a:lnTo>
                    <a:pt x="829" y="59"/>
                  </a:lnTo>
                  <a:lnTo>
                    <a:pt x="841" y="66"/>
                  </a:lnTo>
                  <a:lnTo>
                    <a:pt x="829" y="57"/>
                  </a:lnTo>
                  <a:lnTo>
                    <a:pt x="805" y="95"/>
                  </a:lnTo>
                  <a:lnTo>
                    <a:pt x="812" y="90"/>
                  </a:lnTo>
                  <a:lnTo>
                    <a:pt x="807" y="93"/>
                  </a:lnTo>
                  <a:lnTo>
                    <a:pt x="817" y="104"/>
                  </a:lnTo>
                  <a:lnTo>
                    <a:pt x="814" y="90"/>
                  </a:lnTo>
                  <a:lnTo>
                    <a:pt x="761" y="104"/>
                  </a:lnTo>
                  <a:lnTo>
                    <a:pt x="765" y="118"/>
                  </a:lnTo>
                  <a:lnTo>
                    <a:pt x="768" y="104"/>
                  </a:lnTo>
                  <a:lnTo>
                    <a:pt x="610" y="78"/>
                  </a:lnTo>
                  <a:lnTo>
                    <a:pt x="607" y="76"/>
                  </a:lnTo>
                  <a:lnTo>
                    <a:pt x="601" y="78"/>
                  </a:lnTo>
                  <a:lnTo>
                    <a:pt x="600" y="80"/>
                  </a:lnTo>
                  <a:lnTo>
                    <a:pt x="532" y="119"/>
                  </a:lnTo>
                  <a:lnTo>
                    <a:pt x="539" y="132"/>
                  </a:lnTo>
                  <a:lnTo>
                    <a:pt x="539" y="116"/>
                  </a:lnTo>
                  <a:lnTo>
                    <a:pt x="474" y="116"/>
                  </a:lnTo>
                  <a:lnTo>
                    <a:pt x="471" y="118"/>
                  </a:lnTo>
                  <a:lnTo>
                    <a:pt x="394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31" name="Freeform 501"/>
          <p:cNvSpPr>
            <a:spLocks/>
          </p:cNvSpPr>
          <p:nvPr/>
        </p:nvSpPr>
        <p:spPr bwMode="auto">
          <a:xfrm>
            <a:off x="7075363" y="4200825"/>
            <a:ext cx="990600" cy="687388"/>
          </a:xfrm>
          <a:custGeom>
            <a:avLst/>
            <a:gdLst>
              <a:gd name="T0" fmla="*/ 2147483647 w 1247"/>
              <a:gd name="T1" fmla="*/ 2147483647 h 868"/>
              <a:gd name="T2" fmla="*/ 2147483647 w 1247"/>
              <a:gd name="T3" fmla="*/ 2147483647 h 868"/>
              <a:gd name="T4" fmla="*/ 2147483647 w 1247"/>
              <a:gd name="T5" fmla="*/ 2147483647 h 868"/>
              <a:gd name="T6" fmla="*/ 2147483647 w 1247"/>
              <a:gd name="T7" fmla="*/ 2147483647 h 868"/>
              <a:gd name="T8" fmla="*/ 2147483647 w 1247"/>
              <a:gd name="T9" fmla="*/ 2147483647 h 868"/>
              <a:gd name="T10" fmla="*/ 2147483647 w 1247"/>
              <a:gd name="T11" fmla="*/ 2147483647 h 868"/>
              <a:gd name="T12" fmla="*/ 2147483647 w 1247"/>
              <a:gd name="T13" fmla="*/ 2147483647 h 868"/>
              <a:gd name="T14" fmla="*/ 2147483647 w 1247"/>
              <a:gd name="T15" fmla="*/ 2147483647 h 868"/>
              <a:gd name="T16" fmla="*/ 2147483647 w 1247"/>
              <a:gd name="T17" fmla="*/ 2147483647 h 868"/>
              <a:gd name="T18" fmla="*/ 2147483647 w 1247"/>
              <a:gd name="T19" fmla="*/ 2147483647 h 868"/>
              <a:gd name="T20" fmla="*/ 2147483647 w 1247"/>
              <a:gd name="T21" fmla="*/ 2147483647 h 868"/>
              <a:gd name="T22" fmla="*/ 2147483647 w 1247"/>
              <a:gd name="T23" fmla="*/ 2147483647 h 868"/>
              <a:gd name="T24" fmla="*/ 2147483647 w 1247"/>
              <a:gd name="T25" fmla="*/ 2147483647 h 868"/>
              <a:gd name="T26" fmla="*/ 2147483647 w 1247"/>
              <a:gd name="T27" fmla="*/ 2147483647 h 868"/>
              <a:gd name="T28" fmla="*/ 2147483647 w 1247"/>
              <a:gd name="T29" fmla="*/ 0 h 868"/>
              <a:gd name="T30" fmla="*/ 2147483647 w 1247"/>
              <a:gd name="T31" fmla="*/ 2147483647 h 868"/>
              <a:gd name="T32" fmla="*/ 2147483647 w 1247"/>
              <a:gd name="T33" fmla="*/ 2147483647 h 868"/>
              <a:gd name="T34" fmla="*/ 2147483647 w 1247"/>
              <a:gd name="T35" fmla="*/ 2147483647 h 868"/>
              <a:gd name="T36" fmla="*/ 2147483647 w 1247"/>
              <a:gd name="T37" fmla="*/ 2147483647 h 868"/>
              <a:gd name="T38" fmla="*/ 2147483647 w 1247"/>
              <a:gd name="T39" fmla="*/ 2147483647 h 868"/>
              <a:gd name="T40" fmla="*/ 2147483647 w 1247"/>
              <a:gd name="T41" fmla="*/ 2147483647 h 868"/>
              <a:gd name="T42" fmla="*/ 2147483647 w 1247"/>
              <a:gd name="T43" fmla="*/ 2147483647 h 868"/>
              <a:gd name="T44" fmla="*/ 2147483647 w 1247"/>
              <a:gd name="T45" fmla="*/ 2147483647 h 868"/>
              <a:gd name="T46" fmla="*/ 2147483647 w 1247"/>
              <a:gd name="T47" fmla="*/ 2147483647 h 868"/>
              <a:gd name="T48" fmla="*/ 2147483647 w 1247"/>
              <a:gd name="T49" fmla="*/ 2147483647 h 868"/>
              <a:gd name="T50" fmla="*/ 2147483647 w 1247"/>
              <a:gd name="T51" fmla="*/ 2147483647 h 868"/>
              <a:gd name="T52" fmla="*/ 0 w 1247"/>
              <a:gd name="T53" fmla="*/ 2147483647 h 868"/>
              <a:gd name="T54" fmla="*/ 2147483647 w 1247"/>
              <a:gd name="T55" fmla="*/ 2147483647 h 868"/>
              <a:gd name="T56" fmla="*/ 2147483647 w 1247"/>
              <a:gd name="T57" fmla="*/ 2147483647 h 868"/>
              <a:gd name="T58" fmla="*/ 2147483647 w 1247"/>
              <a:gd name="T59" fmla="*/ 2147483647 h 868"/>
              <a:gd name="T60" fmla="*/ 2147483647 w 1247"/>
              <a:gd name="T61" fmla="*/ 2147483647 h 868"/>
              <a:gd name="T62" fmla="*/ 2147483647 w 1247"/>
              <a:gd name="T63" fmla="*/ 2147483647 h 868"/>
              <a:gd name="T64" fmla="*/ 2147483647 w 1247"/>
              <a:gd name="T65" fmla="*/ 2147483647 h 868"/>
              <a:gd name="T66" fmla="*/ 2147483647 w 1247"/>
              <a:gd name="T67" fmla="*/ 2147483647 h 868"/>
              <a:gd name="T68" fmla="*/ 2147483647 w 1247"/>
              <a:gd name="T69" fmla="*/ 2147483647 h 868"/>
              <a:gd name="T70" fmla="*/ 2147483647 w 1247"/>
              <a:gd name="T71" fmla="*/ 2147483647 h 868"/>
              <a:gd name="T72" fmla="*/ 2147483647 w 1247"/>
              <a:gd name="T73" fmla="*/ 2147483647 h 868"/>
              <a:gd name="T74" fmla="*/ 2147483647 w 1247"/>
              <a:gd name="T75" fmla="*/ 2147483647 h 868"/>
              <a:gd name="T76" fmla="*/ 2147483647 w 1247"/>
              <a:gd name="T77" fmla="*/ 2147483647 h 868"/>
              <a:gd name="T78" fmla="*/ 2147483647 w 1247"/>
              <a:gd name="T79" fmla="*/ 2147483647 h 868"/>
              <a:gd name="T80" fmla="*/ 2147483647 w 1247"/>
              <a:gd name="T81" fmla="*/ 2147483647 h 868"/>
              <a:gd name="T82" fmla="*/ 2147483647 w 1247"/>
              <a:gd name="T83" fmla="*/ 2147483647 h 868"/>
              <a:gd name="T84" fmla="*/ 2147483647 w 1247"/>
              <a:gd name="T85" fmla="*/ 2147483647 h 868"/>
              <a:gd name="T86" fmla="*/ 2147483647 w 1247"/>
              <a:gd name="T87" fmla="*/ 2147483647 h 868"/>
              <a:gd name="T88" fmla="*/ 2147483647 w 1247"/>
              <a:gd name="T89" fmla="*/ 2147483647 h 868"/>
              <a:gd name="T90" fmla="*/ 2147483647 w 1247"/>
              <a:gd name="T91" fmla="*/ 2147483647 h 868"/>
              <a:gd name="T92" fmla="*/ 2147483647 w 1247"/>
              <a:gd name="T93" fmla="*/ 2147483647 h 868"/>
              <a:gd name="T94" fmla="*/ 2147483647 w 1247"/>
              <a:gd name="T95" fmla="*/ 2147483647 h 868"/>
              <a:gd name="T96" fmla="*/ 2147483647 w 1247"/>
              <a:gd name="T97" fmla="*/ 2147483647 h 868"/>
              <a:gd name="T98" fmla="*/ 2147483647 w 1247"/>
              <a:gd name="T99" fmla="*/ 2147483647 h 868"/>
              <a:gd name="T100" fmla="*/ 2147483647 w 1247"/>
              <a:gd name="T101" fmla="*/ 2147483647 h 868"/>
              <a:gd name="T102" fmla="*/ 2147483647 w 1247"/>
              <a:gd name="T103" fmla="*/ 2147483647 h 868"/>
              <a:gd name="T104" fmla="*/ 2147483647 w 1247"/>
              <a:gd name="T105" fmla="*/ 2147483647 h 868"/>
              <a:gd name="T106" fmla="*/ 2147483647 w 1247"/>
              <a:gd name="T107" fmla="*/ 2147483647 h 8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247"/>
              <a:gd name="T163" fmla="*/ 0 h 868"/>
              <a:gd name="T164" fmla="*/ 1247 w 1247"/>
              <a:gd name="T165" fmla="*/ 868 h 8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247" h="868">
                <a:moveTo>
                  <a:pt x="1233" y="441"/>
                </a:moveTo>
                <a:lnTo>
                  <a:pt x="1221" y="441"/>
                </a:lnTo>
                <a:lnTo>
                  <a:pt x="1181" y="453"/>
                </a:lnTo>
                <a:lnTo>
                  <a:pt x="1131" y="491"/>
                </a:lnTo>
                <a:lnTo>
                  <a:pt x="1089" y="479"/>
                </a:lnTo>
                <a:lnTo>
                  <a:pt x="1075" y="479"/>
                </a:lnTo>
                <a:lnTo>
                  <a:pt x="1037" y="427"/>
                </a:lnTo>
                <a:lnTo>
                  <a:pt x="1010" y="375"/>
                </a:lnTo>
                <a:lnTo>
                  <a:pt x="1010" y="283"/>
                </a:lnTo>
                <a:lnTo>
                  <a:pt x="984" y="219"/>
                </a:lnTo>
                <a:lnTo>
                  <a:pt x="880" y="103"/>
                </a:lnTo>
                <a:lnTo>
                  <a:pt x="838" y="42"/>
                </a:lnTo>
                <a:lnTo>
                  <a:pt x="800" y="14"/>
                </a:lnTo>
                <a:lnTo>
                  <a:pt x="772" y="14"/>
                </a:lnTo>
                <a:lnTo>
                  <a:pt x="734" y="0"/>
                </a:lnTo>
                <a:lnTo>
                  <a:pt x="668" y="52"/>
                </a:lnTo>
                <a:lnTo>
                  <a:pt x="588" y="78"/>
                </a:lnTo>
                <a:lnTo>
                  <a:pt x="565" y="117"/>
                </a:lnTo>
                <a:lnTo>
                  <a:pt x="513" y="78"/>
                </a:lnTo>
                <a:lnTo>
                  <a:pt x="447" y="103"/>
                </a:lnTo>
                <a:lnTo>
                  <a:pt x="339" y="103"/>
                </a:lnTo>
                <a:lnTo>
                  <a:pt x="287" y="117"/>
                </a:lnTo>
                <a:lnTo>
                  <a:pt x="264" y="157"/>
                </a:lnTo>
                <a:lnTo>
                  <a:pt x="223" y="169"/>
                </a:lnTo>
                <a:lnTo>
                  <a:pt x="155" y="297"/>
                </a:lnTo>
                <a:lnTo>
                  <a:pt x="103" y="427"/>
                </a:lnTo>
                <a:lnTo>
                  <a:pt x="0" y="479"/>
                </a:lnTo>
                <a:lnTo>
                  <a:pt x="52" y="505"/>
                </a:lnTo>
                <a:lnTo>
                  <a:pt x="80" y="557"/>
                </a:lnTo>
                <a:lnTo>
                  <a:pt x="116" y="620"/>
                </a:lnTo>
                <a:lnTo>
                  <a:pt x="170" y="646"/>
                </a:lnTo>
                <a:lnTo>
                  <a:pt x="184" y="699"/>
                </a:lnTo>
                <a:lnTo>
                  <a:pt x="223" y="724"/>
                </a:lnTo>
                <a:lnTo>
                  <a:pt x="264" y="738"/>
                </a:lnTo>
                <a:lnTo>
                  <a:pt x="316" y="710"/>
                </a:lnTo>
                <a:lnTo>
                  <a:pt x="316" y="760"/>
                </a:lnTo>
                <a:lnTo>
                  <a:pt x="367" y="816"/>
                </a:lnTo>
                <a:lnTo>
                  <a:pt x="381" y="854"/>
                </a:lnTo>
                <a:lnTo>
                  <a:pt x="447" y="868"/>
                </a:lnTo>
                <a:lnTo>
                  <a:pt x="523" y="868"/>
                </a:lnTo>
                <a:lnTo>
                  <a:pt x="630" y="854"/>
                </a:lnTo>
                <a:lnTo>
                  <a:pt x="750" y="854"/>
                </a:lnTo>
                <a:lnTo>
                  <a:pt x="788" y="838"/>
                </a:lnTo>
                <a:lnTo>
                  <a:pt x="866" y="760"/>
                </a:lnTo>
                <a:lnTo>
                  <a:pt x="932" y="738"/>
                </a:lnTo>
                <a:lnTo>
                  <a:pt x="1075" y="750"/>
                </a:lnTo>
                <a:lnTo>
                  <a:pt x="1131" y="774"/>
                </a:lnTo>
                <a:lnTo>
                  <a:pt x="1169" y="760"/>
                </a:lnTo>
                <a:lnTo>
                  <a:pt x="1169" y="738"/>
                </a:lnTo>
                <a:lnTo>
                  <a:pt x="1153" y="658"/>
                </a:lnTo>
                <a:lnTo>
                  <a:pt x="1181" y="594"/>
                </a:lnTo>
                <a:lnTo>
                  <a:pt x="1247" y="557"/>
                </a:lnTo>
                <a:lnTo>
                  <a:pt x="1247" y="491"/>
                </a:lnTo>
                <a:lnTo>
                  <a:pt x="1233" y="441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2" name="Freeform 502"/>
          <p:cNvSpPr>
            <a:spLocks/>
          </p:cNvSpPr>
          <p:nvPr/>
        </p:nvSpPr>
        <p:spPr bwMode="auto">
          <a:xfrm>
            <a:off x="6649913" y="4223050"/>
            <a:ext cx="654050" cy="430213"/>
          </a:xfrm>
          <a:custGeom>
            <a:avLst/>
            <a:gdLst>
              <a:gd name="T0" fmla="*/ 2147483647 w 825"/>
              <a:gd name="T1" fmla="*/ 2147483647 h 543"/>
              <a:gd name="T2" fmla="*/ 2147483647 w 825"/>
              <a:gd name="T3" fmla="*/ 2147483647 h 543"/>
              <a:gd name="T4" fmla="*/ 2147483647 w 825"/>
              <a:gd name="T5" fmla="*/ 2147483647 h 543"/>
              <a:gd name="T6" fmla="*/ 2147483647 w 825"/>
              <a:gd name="T7" fmla="*/ 2147483647 h 543"/>
              <a:gd name="T8" fmla="*/ 2147483647 w 825"/>
              <a:gd name="T9" fmla="*/ 2147483647 h 543"/>
              <a:gd name="T10" fmla="*/ 2147483647 w 825"/>
              <a:gd name="T11" fmla="*/ 2147483647 h 543"/>
              <a:gd name="T12" fmla="*/ 2147483647 w 825"/>
              <a:gd name="T13" fmla="*/ 2147483647 h 543"/>
              <a:gd name="T14" fmla="*/ 2147483647 w 825"/>
              <a:gd name="T15" fmla="*/ 2147483647 h 543"/>
              <a:gd name="T16" fmla="*/ 0 w 825"/>
              <a:gd name="T17" fmla="*/ 2147483647 h 543"/>
              <a:gd name="T18" fmla="*/ 2147483647 w 825"/>
              <a:gd name="T19" fmla="*/ 2147483647 h 543"/>
              <a:gd name="T20" fmla="*/ 2147483647 w 825"/>
              <a:gd name="T21" fmla="*/ 2147483647 h 543"/>
              <a:gd name="T22" fmla="*/ 2147483647 w 825"/>
              <a:gd name="T23" fmla="*/ 2147483647 h 543"/>
              <a:gd name="T24" fmla="*/ 2147483647 w 825"/>
              <a:gd name="T25" fmla="*/ 2147483647 h 543"/>
              <a:gd name="T26" fmla="*/ 2147483647 w 825"/>
              <a:gd name="T27" fmla="*/ 2147483647 h 543"/>
              <a:gd name="T28" fmla="*/ 2147483647 w 825"/>
              <a:gd name="T29" fmla="*/ 2147483647 h 543"/>
              <a:gd name="T30" fmla="*/ 2147483647 w 825"/>
              <a:gd name="T31" fmla="*/ 2147483647 h 543"/>
              <a:gd name="T32" fmla="*/ 2147483647 w 825"/>
              <a:gd name="T33" fmla="*/ 2147483647 h 543"/>
              <a:gd name="T34" fmla="*/ 2147483647 w 825"/>
              <a:gd name="T35" fmla="*/ 2147483647 h 543"/>
              <a:gd name="T36" fmla="*/ 2147483647 w 825"/>
              <a:gd name="T37" fmla="*/ 2147483647 h 543"/>
              <a:gd name="T38" fmla="*/ 2147483647 w 825"/>
              <a:gd name="T39" fmla="*/ 2147483647 h 543"/>
              <a:gd name="T40" fmla="*/ 2147483647 w 825"/>
              <a:gd name="T41" fmla="*/ 2147483647 h 543"/>
              <a:gd name="T42" fmla="*/ 2147483647 w 825"/>
              <a:gd name="T43" fmla="*/ 0 h 543"/>
              <a:gd name="T44" fmla="*/ 2147483647 w 825"/>
              <a:gd name="T45" fmla="*/ 2147483647 h 543"/>
              <a:gd name="T46" fmla="*/ 2147483647 w 825"/>
              <a:gd name="T47" fmla="*/ 2147483647 h 543"/>
              <a:gd name="T48" fmla="*/ 2147483647 w 825"/>
              <a:gd name="T49" fmla="*/ 2147483647 h 543"/>
              <a:gd name="T50" fmla="*/ 2147483647 w 825"/>
              <a:gd name="T51" fmla="*/ 2147483647 h 543"/>
              <a:gd name="T52" fmla="*/ 2147483647 w 825"/>
              <a:gd name="T53" fmla="*/ 2147483647 h 543"/>
              <a:gd name="T54" fmla="*/ 2147483647 w 825"/>
              <a:gd name="T55" fmla="*/ 2147483647 h 543"/>
              <a:gd name="T56" fmla="*/ 2147483647 w 825"/>
              <a:gd name="T57" fmla="*/ 2147483647 h 543"/>
              <a:gd name="T58" fmla="*/ 2147483647 w 825"/>
              <a:gd name="T59" fmla="*/ 2147483647 h 54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25"/>
              <a:gd name="T91" fmla="*/ 0 h 543"/>
              <a:gd name="T92" fmla="*/ 825 w 825"/>
              <a:gd name="T93" fmla="*/ 543 h 54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25" h="543">
                <a:moveTo>
                  <a:pt x="538" y="451"/>
                </a:moveTo>
                <a:lnTo>
                  <a:pt x="510" y="439"/>
                </a:lnTo>
                <a:lnTo>
                  <a:pt x="458" y="451"/>
                </a:lnTo>
                <a:lnTo>
                  <a:pt x="340" y="500"/>
                </a:lnTo>
                <a:lnTo>
                  <a:pt x="273" y="529"/>
                </a:lnTo>
                <a:lnTo>
                  <a:pt x="237" y="543"/>
                </a:lnTo>
                <a:lnTo>
                  <a:pt x="143" y="477"/>
                </a:lnTo>
                <a:lnTo>
                  <a:pt x="28" y="361"/>
                </a:lnTo>
                <a:lnTo>
                  <a:pt x="0" y="333"/>
                </a:lnTo>
                <a:lnTo>
                  <a:pt x="37" y="311"/>
                </a:lnTo>
                <a:lnTo>
                  <a:pt x="37" y="255"/>
                </a:lnTo>
                <a:lnTo>
                  <a:pt x="79" y="181"/>
                </a:lnTo>
                <a:lnTo>
                  <a:pt x="119" y="181"/>
                </a:lnTo>
                <a:lnTo>
                  <a:pt x="119" y="115"/>
                </a:lnTo>
                <a:lnTo>
                  <a:pt x="199" y="167"/>
                </a:lnTo>
                <a:lnTo>
                  <a:pt x="237" y="167"/>
                </a:lnTo>
                <a:lnTo>
                  <a:pt x="273" y="167"/>
                </a:lnTo>
                <a:lnTo>
                  <a:pt x="434" y="75"/>
                </a:lnTo>
                <a:lnTo>
                  <a:pt x="500" y="66"/>
                </a:lnTo>
                <a:lnTo>
                  <a:pt x="524" y="37"/>
                </a:lnTo>
                <a:lnTo>
                  <a:pt x="566" y="14"/>
                </a:lnTo>
                <a:lnTo>
                  <a:pt x="632" y="0"/>
                </a:lnTo>
                <a:lnTo>
                  <a:pt x="734" y="24"/>
                </a:lnTo>
                <a:lnTo>
                  <a:pt x="802" y="50"/>
                </a:lnTo>
                <a:lnTo>
                  <a:pt x="825" y="89"/>
                </a:lnTo>
                <a:lnTo>
                  <a:pt x="802" y="129"/>
                </a:lnTo>
                <a:lnTo>
                  <a:pt x="761" y="141"/>
                </a:lnTo>
                <a:lnTo>
                  <a:pt x="693" y="269"/>
                </a:lnTo>
                <a:lnTo>
                  <a:pt x="641" y="399"/>
                </a:lnTo>
                <a:lnTo>
                  <a:pt x="538" y="451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" name="Freeform 503"/>
          <p:cNvSpPr>
            <a:spLocks/>
          </p:cNvSpPr>
          <p:nvPr/>
        </p:nvSpPr>
        <p:spPr bwMode="auto">
          <a:xfrm>
            <a:off x="5814888" y="924225"/>
            <a:ext cx="1563688" cy="1927225"/>
          </a:xfrm>
          <a:custGeom>
            <a:avLst/>
            <a:gdLst>
              <a:gd name="T0" fmla="*/ 2147483647 w 1969"/>
              <a:gd name="T1" fmla="*/ 2147483647 h 2428"/>
              <a:gd name="T2" fmla="*/ 2147483647 w 1969"/>
              <a:gd name="T3" fmla="*/ 2147483647 h 2428"/>
              <a:gd name="T4" fmla="*/ 2147483647 w 1969"/>
              <a:gd name="T5" fmla="*/ 2147483647 h 2428"/>
              <a:gd name="T6" fmla="*/ 2147483647 w 1969"/>
              <a:gd name="T7" fmla="*/ 2147483647 h 2428"/>
              <a:gd name="T8" fmla="*/ 2147483647 w 1969"/>
              <a:gd name="T9" fmla="*/ 2147483647 h 2428"/>
              <a:gd name="T10" fmla="*/ 2147483647 w 1969"/>
              <a:gd name="T11" fmla="*/ 2147483647 h 2428"/>
              <a:gd name="T12" fmla="*/ 2147483647 w 1969"/>
              <a:gd name="T13" fmla="*/ 2147483647 h 2428"/>
              <a:gd name="T14" fmla="*/ 2147483647 w 1969"/>
              <a:gd name="T15" fmla="*/ 2147483647 h 2428"/>
              <a:gd name="T16" fmla="*/ 2147483647 w 1969"/>
              <a:gd name="T17" fmla="*/ 2147483647 h 2428"/>
              <a:gd name="T18" fmla="*/ 2147483647 w 1969"/>
              <a:gd name="T19" fmla="*/ 2147483647 h 2428"/>
              <a:gd name="T20" fmla="*/ 2147483647 w 1969"/>
              <a:gd name="T21" fmla="*/ 2147483647 h 2428"/>
              <a:gd name="T22" fmla="*/ 2147483647 w 1969"/>
              <a:gd name="T23" fmla="*/ 2147483647 h 2428"/>
              <a:gd name="T24" fmla="*/ 2147483647 w 1969"/>
              <a:gd name="T25" fmla="*/ 2147483647 h 2428"/>
              <a:gd name="T26" fmla="*/ 2147483647 w 1969"/>
              <a:gd name="T27" fmla="*/ 2147483647 h 2428"/>
              <a:gd name="T28" fmla="*/ 2147483647 w 1969"/>
              <a:gd name="T29" fmla="*/ 2147483647 h 2428"/>
              <a:gd name="T30" fmla="*/ 2147483647 w 1969"/>
              <a:gd name="T31" fmla="*/ 2147483647 h 2428"/>
              <a:gd name="T32" fmla="*/ 2147483647 w 1969"/>
              <a:gd name="T33" fmla="*/ 2147483647 h 2428"/>
              <a:gd name="T34" fmla="*/ 2147483647 w 1969"/>
              <a:gd name="T35" fmla="*/ 2147483647 h 2428"/>
              <a:gd name="T36" fmla="*/ 2147483647 w 1969"/>
              <a:gd name="T37" fmla="*/ 2147483647 h 2428"/>
              <a:gd name="T38" fmla="*/ 2147483647 w 1969"/>
              <a:gd name="T39" fmla="*/ 2147483647 h 2428"/>
              <a:gd name="T40" fmla="*/ 2147483647 w 1969"/>
              <a:gd name="T41" fmla="*/ 2147483647 h 2428"/>
              <a:gd name="T42" fmla="*/ 2147483647 w 1969"/>
              <a:gd name="T43" fmla="*/ 2147483647 h 2428"/>
              <a:gd name="T44" fmla="*/ 2147483647 w 1969"/>
              <a:gd name="T45" fmla="*/ 2147483647 h 2428"/>
              <a:gd name="T46" fmla="*/ 2147483647 w 1969"/>
              <a:gd name="T47" fmla="*/ 2147483647 h 2428"/>
              <a:gd name="T48" fmla="*/ 2147483647 w 1969"/>
              <a:gd name="T49" fmla="*/ 0 h 2428"/>
              <a:gd name="T50" fmla="*/ 2147483647 w 1969"/>
              <a:gd name="T51" fmla="*/ 2147483647 h 2428"/>
              <a:gd name="T52" fmla="*/ 2147483647 w 1969"/>
              <a:gd name="T53" fmla="*/ 2147483647 h 2428"/>
              <a:gd name="T54" fmla="*/ 2147483647 w 1969"/>
              <a:gd name="T55" fmla="*/ 2147483647 h 2428"/>
              <a:gd name="T56" fmla="*/ 2147483647 w 1969"/>
              <a:gd name="T57" fmla="*/ 2147483647 h 2428"/>
              <a:gd name="T58" fmla="*/ 2147483647 w 1969"/>
              <a:gd name="T59" fmla="*/ 2147483647 h 2428"/>
              <a:gd name="T60" fmla="*/ 2147483647 w 1969"/>
              <a:gd name="T61" fmla="*/ 2147483647 h 2428"/>
              <a:gd name="T62" fmla="*/ 2147483647 w 1969"/>
              <a:gd name="T63" fmla="*/ 2147483647 h 2428"/>
              <a:gd name="T64" fmla="*/ 2147483647 w 1969"/>
              <a:gd name="T65" fmla="*/ 2147483647 h 2428"/>
              <a:gd name="T66" fmla="*/ 2147483647 w 1969"/>
              <a:gd name="T67" fmla="*/ 2147483647 h 2428"/>
              <a:gd name="T68" fmla="*/ 2147483647 w 1969"/>
              <a:gd name="T69" fmla="*/ 2147483647 h 2428"/>
              <a:gd name="T70" fmla="*/ 2147483647 w 1969"/>
              <a:gd name="T71" fmla="*/ 2147483647 h 2428"/>
              <a:gd name="T72" fmla="*/ 2147483647 w 1969"/>
              <a:gd name="T73" fmla="*/ 2147483647 h 2428"/>
              <a:gd name="T74" fmla="*/ 2147483647 w 1969"/>
              <a:gd name="T75" fmla="*/ 2147483647 h 2428"/>
              <a:gd name="T76" fmla="*/ 0 w 1969"/>
              <a:gd name="T77" fmla="*/ 2147483647 h 2428"/>
              <a:gd name="T78" fmla="*/ 0 w 1969"/>
              <a:gd name="T79" fmla="*/ 2147483647 h 2428"/>
              <a:gd name="T80" fmla="*/ 2147483647 w 1969"/>
              <a:gd name="T81" fmla="*/ 2147483647 h 2428"/>
              <a:gd name="T82" fmla="*/ 2147483647 w 1969"/>
              <a:gd name="T83" fmla="*/ 2147483647 h 2428"/>
              <a:gd name="T84" fmla="*/ 2147483647 w 1969"/>
              <a:gd name="T85" fmla="*/ 2147483647 h 2428"/>
              <a:gd name="T86" fmla="*/ 2147483647 w 1969"/>
              <a:gd name="T87" fmla="*/ 2147483647 h 24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69"/>
              <a:gd name="T133" fmla="*/ 0 h 2428"/>
              <a:gd name="T134" fmla="*/ 1969 w 1969"/>
              <a:gd name="T135" fmla="*/ 2428 h 24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69" h="2428">
                <a:moveTo>
                  <a:pt x="551" y="2298"/>
                </a:moveTo>
                <a:lnTo>
                  <a:pt x="579" y="2284"/>
                </a:lnTo>
                <a:lnTo>
                  <a:pt x="589" y="2218"/>
                </a:lnTo>
                <a:lnTo>
                  <a:pt x="589" y="2154"/>
                </a:lnTo>
                <a:lnTo>
                  <a:pt x="631" y="2103"/>
                </a:lnTo>
                <a:lnTo>
                  <a:pt x="654" y="2089"/>
                </a:lnTo>
                <a:lnTo>
                  <a:pt x="669" y="1973"/>
                </a:lnTo>
                <a:lnTo>
                  <a:pt x="654" y="1909"/>
                </a:lnTo>
                <a:lnTo>
                  <a:pt x="696" y="1885"/>
                </a:lnTo>
                <a:lnTo>
                  <a:pt x="706" y="1821"/>
                </a:lnTo>
                <a:lnTo>
                  <a:pt x="654" y="1765"/>
                </a:lnTo>
                <a:lnTo>
                  <a:pt x="654" y="1703"/>
                </a:lnTo>
                <a:lnTo>
                  <a:pt x="654" y="1640"/>
                </a:lnTo>
                <a:lnTo>
                  <a:pt x="669" y="1521"/>
                </a:lnTo>
                <a:lnTo>
                  <a:pt x="654" y="1470"/>
                </a:lnTo>
                <a:lnTo>
                  <a:pt x="669" y="1418"/>
                </a:lnTo>
                <a:lnTo>
                  <a:pt x="706" y="1380"/>
                </a:lnTo>
                <a:lnTo>
                  <a:pt x="736" y="1366"/>
                </a:lnTo>
                <a:lnTo>
                  <a:pt x="774" y="1354"/>
                </a:lnTo>
                <a:lnTo>
                  <a:pt x="800" y="1354"/>
                </a:lnTo>
                <a:lnTo>
                  <a:pt x="838" y="1340"/>
                </a:lnTo>
                <a:lnTo>
                  <a:pt x="824" y="1278"/>
                </a:lnTo>
                <a:lnTo>
                  <a:pt x="816" y="1236"/>
                </a:lnTo>
                <a:lnTo>
                  <a:pt x="868" y="1148"/>
                </a:lnTo>
                <a:lnTo>
                  <a:pt x="880" y="978"/>
                </a:lnTo>
                <a:lnTo>
                  <a:pt x="918" y="969"/>
                </a:lnTo>
                <a:lnTo>
                  <a:pt x="932" y="917"/>
                </a:lnTo>
                <a:lnTo>
                  <a:pt x="984" y="839"/>
                </a:lnTo>
                <a:lnTo>
                  <a:pt x="1009" y="773"/>
                </a:lnTo>
                <a:lnTo>
                  <a:pt x="998" y="737"/>
                </a:lnTo>
                <a:lnTo>
                  <a:pt x="1036" y="645"/>
                </a:lnTo>
                <a:lnTo>
                  <a:pt x="1064" y="617"/>
                </a:lnTo>
                <a:lnTo>
                  <a:pt x="1129" y="617"/>
                </a:lnTo>
                <a:lnTo>
                  <a:pt x="1129" y="556"/>
                </a:lnTo>
                <a:lnTo>
                  <a:pt x="1155" y="529"/>
                </a:lnTo>
                <a:lnTo>
                  <a:pt x="1249" y="542"/>
                </a:lnTo>
                <a:lnTo>
                  <a:pt x="1271" y="529"/>
                </a:lnTo>
                <a:lnTo>
                  <a:pt x="1257" y="478"/>
                </a:lnTo>
                <a:lnTo>
                  <a:pt x="1271" y="426"/>
                </a:lnTo>
                <a:lnTo>
                  <a:pt x="1301" y="426"/>
                </a:lnTo>
                <a:lnTo>
                  <a:pt x="1313" y="414"/>
                </a:lnTo>
                <a:lnTo>
                  <a:pt x="1339" y="376"/>
                </a:lnTo>
                <a:lnTo>
                  <a:pt x="1365" y="385"/>
                </a:lnTo>
                <a:lnTo>
                  <a:pt x="1404" y="426"/>
                </a:lnTo>
                <a:lnTo>
                  <a:pt x="1417" y="464"/>
                </a:lnTo>
                <a:lnTo>
                  <a:pt x="1442" y="464"/>
                </a:lnTo>
                <a:lnTo>
                  <a:pt x="1484" y="478"/>
                </a:lnTo>
                <a:lnTo>
                  <a:pt x="1508" y="464"/>
                </a:lnTo>
                <a:lnTo>
                  <a:pt x="1536" y="437"/>
                </a:lnTo>
                <a:lnTo>
                  <a:pt x="1560" y="450"/>
                </a:lnTo>
                <a:lnTo>
                  <a:pt x="1602" y="450"/>
                </a:lnTo>
                <a:lnTo>
                  <a:pt x="1640" y="398"/>
                </a:lnTo>
                <a:lnTo>
                  <a:pt x="1640" y="336"/>
                </a:lnTo>
                <a:lnTo>
                  <a:pt x="1640" y="270"/>
                </a:lnTo>
                <a:lnTo>
                  <a:pt x="1652" y="232"/>
                </a:lnTo>
                <a:lnTo>
                  <a:pt x="1704" y="218"/>
                </a:lnTo>
                <a:lnTo>
                  <a:pt x="1743" y="182"/>
                </a:lnTo>
                <a:lnTo>
                  <a:pt x="1772" y="182"/>
                </a:lnTo>
                <a:lnTo>
                  <a:pt x="1811" y="206"/>
                </a:lnTo>
                <a:lnTo>
                  <a:pt x="1823" y="218"/>
                </a:lnTo>
                <a:lnTo>
                  <a:pt x="1852" y="232"/>
                </a:lnTo>
                <a:lnTo>
                  <a:pt x="1875" y="284"/>
                </a:lnTo>
                <a:lnTo>
                  <a:pt x="1852" y="310"/>
                </a:lnTo>
                <a:lnTo>
                  <a:pt x="1875" y="348"/>
                </a:lnTo>
                <a:lnTo>
                  <a:pt x="1889" y="310"/>
                </a:lnTo>
                <a:lnTo>
                  <a:pt x="1917" y="284"/>
                </a:lnTo>
                <a:lnTo>
                  <a:pt x="1927" y="246"/>
                </a:lnTo>
                <a:lnTo>
                  <a:pt x="1955" y="232"/>
                </a:lnTo>
                <a:lnTo>
                  <a:pt x="1969" y="196"/>
                </a:lnTo>
                <a:lnTo>
                  <a:pt x="1904" y="196"/>
                </a:lnTo>
                <a:lnTo>
                  <a:pt x="1811" y="154"/>
                </a:lnTo>
                <a:lnTo>
                  <a:pt x="1889" y="154"/>
                </a:lnTo>
                <a:lnTo>
                  <a:pt x="1955" y="79"/>
                </a:lnTo>
                <a:lnTo>
                  <a:pt x="1798" y="13"/>
                </a:lnTo>
                <a:lnTo>
                  <a:pt x="1720" y="0"/>
                </a:lnTo>
                <a:lnTo>
                  <a:pt x="1682" y="117"/>
                </a:lnTo>
                <a:lnTo>
                  <a:pt x="1640" y="38"/>
                </a:lnTo>
                <a:lnTo>
                  <a:pt x="1588" y="117"/>
                </a:lnTo>
                <a:lnTo>
                  <a:pt x="1588" y="0"/>
                </a:lnTo>
                <a:lnTo>
                  <a:pt x="1536" y="38"/>
                </a:lnTo>
                <a:lnTo>
                  <a:pt x="1508" y="104"/>
                </a:lnTo>
                <a:lnTo>
                  <a:pt x="1442" y="79"/>
                </a:lnTo>
                <a:lnTo>
                  <a:pt x="1376" y="130"/>
                </a:lnTo>
                <a:lnTo>
                  <a:pt x="1339" y="206"/>
                </a:lnTo>
                <a:lnTo>
                  <a:pt x="1249" y="246"/>
                </a:lnTo>
                <a:lnTo>
                  <a:pt x="1169" y="246"/>
                </a:lnTo>
                <a:lnTo>
                  <a:pt x="1117" y="336"/>
                </a:lnTo>
                <a:lnTo>
                  <a:pt x="1050" y="376"/>
                </a:lnTo>
                <a:lnTo>
                  <a:pt x="1050" y="437"/>
                </a:lnTo>
                <a:lnTo>
                  <a:pt x="1087" y="450"/>
                </a:lnTo>
                <a:lnTo>
                  <a:pt x="1023" y="515"/>
                </a:lnTo>
                <a:lnTo>
                  <a:pt x="1023" y="450"/>
                </a:lnTo>
                <a:lnTo>
                  <a:pt x="970" y="506"/>
                </a:lnTo>
                <a:lnTo>
                  <a:pt x="984" y="414"/>
                </a:lnTo>
                <a:lnTo>
                  <a:pt x="932" y="464"/>
                </a:lnTo>
                <a:lnTo>
                  <a:pt x="868" y="515"/>
                </a:lnTo>
                <a:lnTo>
                  <a:pt x="906" y="556"/>
                </a:lnTo>
                <a:lnTo>
                  <a:pt x="816" y="593"/>
                </a:lnTo>
                <a:lnTo>
                  <a:pt x="763" y="659"/>
                </a:lnTo>
                <a:lnTo>
                  <a:pt x="838" y="607"/>
                </a:lnTo>
                <a:lnTo>
                  <a:pt x="998" y="567"/>
                </a:lnTo>
                <a:lnTo>
                  <a:pt x="906" y="672"/>
                </a:lnTo>
                <a:lnTo>
                  <a:pt x="880" y="747"/>
                </a:lnTo>
                <a:lnTo>
                  <a:pt x="824" y="811"/>
                </a:lnTo>
                <a:lnTo>
                  <a:pt x="786" y="891"/>
                </a:lnTo>
                <a:lnTo>
                  <a:pt x="683" y="1136"/>
                </a:lnTo>
                <a:lnTo>
                  <a:pt x="616" y="1188"/>
                </a:lnTo>
                <a:lnTo>
                  <a:pt x="551" y="1288"/>
                </a:lnTo>
                <a:lnTo>
                  <a:pt x="447" y="1446"/>
                </a:lnTo>
                <a:lnTo>
                  <a:pt x="405" y="1396"/>
                </a:lnTo>
                <a:lnTo>
                  <a:pt x="367" y="1470"/>
                </a:lnTo>
                <a:lnTo>
                  <a:pt x="315" y="1521"/>
                </a:lnTo>
                <a:lnTo>
                  <a:pt x="235" y="1521"/>
                </a:lnTo>
                <a:lnTo>
                  <a:pt x="170" y="1599"/>
                </a:lnTo>
                <a:lnTo>
                  <a:pt x="28" y="1703"/>
                </a:lnTo>
                <a:lnTo>
                  <a:pt x="38" y="1765"/>
                </a:lnTo>
                <a:lnTo>
                  <a:pt x="0" y="1821"/>
                </a:lnTo>
                <a:lnTo>
                  <a:pt x="0" y="1973"/>
                </a:lnTo>
                <a:lnTo>
                  <a:pt x="38" y="2051"/>
                </a:lnTo>
                <a:lnTo>
                  <a:pt x="0" y="2117"/>
                </a:lnTo>
                <a:lnTo>
                  <a:pt x="0" y="2178"/>
                </a:lnTo>
                <a:lnTo>
                  <a:pt x="80" y="2169"/>
                </a:lnTo>
                <a:lnTo>
                  <a:pt x="28" y="2218"/>
                </a:lnTo>
                <a:lnTo>
                  <a:pt x="0" y="2298"/>
                </a:lnTo>
                <a:lnTo>
                  <a:pt x="38" y="2348"/>
                </a:lnTo>
                <a:lnTo>
                  <a:pt x="104" y="2400"/>
                </a:lnTo>
                <a:lnTo>
                  <a:pt x="198" y="2428"/>
                </a:lnTo>
                <a:lnTo>
                  <a:pt x="273" y="2388"/>
                </a:lnTo>
                <a:lnTo>
                  <a:pt x="405" y="2270"/>
                </a:lnTo>
                <a:lnTo>
                  <a:pt x="457" y="2270"/>
                </a:lnTo>
                <a:lnTo>
                  <a:pt x="485" y="2206"/>
                </a:lnTo>
                <a:lnTo>
                  <a:pt x="537" y="2258"/>
                </a:lnTo>
                <a:lnTo>
                  <a:pt x="537" y="2298"/>
                </a:lnTo>
                <a:lnTo>
                  <a:pt x="551" y="2298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34" name="Group 504"/>
          <p:cNvGrpSpPr>
            <a:grpSpLocks/>
          </p:cNvGrpSpPr>
          <p:nvPr/>
        </p:nvGrpSpPr>
        <p:grpSpPr bwMode="auto">
          <a:xfrm>
            <a:off x="5814888" y="924225"/>
            <a:ext cx="1563688" cy="1927225"/>
            <a:chOff x="2801" y="732"/>
            <a:chExt cx="985" cy="1214"/>
          </a:xfrm>
        </p:grpSpPr>
        <p:sp>
          <p:nvSpPr>
            <p:cNvPr id="135" name="Freeform 505"/>
            <p:cNvSpPr>
              <a:spLocks/>
            </p:cNvSpPr>
            <p:nvPr/>
          </p:nvSpPr>
          <p:spPr bwMode="auto">
            <a:xfrm>
              <a:off x="2801" y="732"/>
              <a:ext cx="985" cy="1214"/>
            </a:xfrm>
            <a:custGeom>
              <a:avLst/>
              <a:gdLst>
                <a:gd name="T0" fmla="*/ 1 w 1969"/>
                <a:gd name="T1" fmla="*/ 1 h 2428"/>
                <a:gd name="T2" fmla="*/ 1 w 1969"/>
                <a:gd name="T3" fmla="*/ 1 h 2428"/>
                <a:gd name="T4" fmla="*/ 1 w 1969"/>
                <a:gd name="T5" fmla="*/ 1 h 2428"/>
                <a:gd name="T6" fmla="*/ 1 w 1969"/>
                <a:gd name="T7" fmla="*/ 1 h 2428"/>
                <a:gd name="T8" fmla="*/ 1 w 1969"/>
                <a:gd name="T9" fmla="*/ 1 h 2428"/>
                <a:gd name="T10" fmla="*/ 1 w 1969"/>
                <a:gd name="T11" fmla="*/ 1 h 2428"/>
                <a:gd name="T12" fmla="*/ 1 w 1969"/>
                <a:gd name="T13" fmla="*/ 1 h 2428"/>
                <a:gd name="T14" fmla="*/ 1 w 1969"/>
                <a:gd name="T15" fmla="*/ 1 h 2428"/>
                <a:gd name="T16" fmla="*/ 1 w 1969"/>
                <a:gd name="T17" fmla="*/ 1 h 2428"/>
                <a:gd name="T18" fmla="*/ 1 w 1969"/>
                <a:gd name="T19" fmla="*/ 1 h 2428"/>
                <a:gd name="T20" fmla="*/ 1 w 1969"/>
                <a:gd name="T21" fmla="*/ 1 h 2428"/>
                <a:gd name="T22" fmla="*/ 1 w 1969"/>
                <a:gd name="T23" fmla="*/ 1 h 2428"/>
                <a:gd name="T24" fmla="*/ 1 w 1969"/>
                <a:gd name="T25" fmla="*/ 1 h 2428"/>
                <a:gd name="T26" fmla="*/ 1 w 1969"/>
                <a:gd name="T27" fmla="*/ 1 h 2428"/>
                <a:gd name="T28" fmla="*/ 1 w 1969"/>
                <a:gd name="T29" fmla="*/ 1 h 2428"/>
                <a:gd name="T30" fmla="*/ 1 w 1969"/>
                <a:gd name="T31" fmla="*/ 1 h 2428"/>
                <a:gd name="T32" fmla="*/ 1 w 1969"/>
                <a:gd name="T33" fmla="*/ 1 h 2428"/>
                <a:gd name="T34" fmla="*/ 1 w 1969"/>
                <a:gd name="T35" fmla="*/ 1 h 2428"/>
                <a:gd name="T36" fmla="*/ 1 w 1969"/>
                <a:gd name="T37" fmla="*/ 1 h 2428"/>
                <a:gd name="T38" fmla="*/ 1 w 1969"/>
                <a:gd name="T39" fmla="*/ 1 h 2428"/>
                <a:gd name="T40" fmla="*/ 1 w 1969"/>
                <a:gd name="T41" fmla="*/ 1 h 2428"/>
                <a:gd name="T42" fmla="*/ 1 w 1969"/>
                <a:gd name="T43" fmla="*/ 1 h 2428"/>
                <a:gd name="T44" fmla="*/ 1 w 1969"/>
                <a:gd name="T45" fmla="*/ 1 h 2428"/>
                <a:gd name="T46" fmla="*/ 1 w 1969"/>
                <a:gd name="T47" fmla="*/ 1 h 2428"/>
                <a:gd name="T48" fmla="*/ 1 w 1969"/>
                <a:gd name="T49" fmla="*/ 0 h 2428"/>
                <a:gd name="T50" fmla="*/ 1 w 1969"/>
                <a:gd name="T51" fmla="*/ 1 h 2428"/>
                <a:gd name="T52" fmla="*/ 1 w 1969"/>
                <a:gd name="T53" fmla="*/ 1 h 2428"/>
                <a:gd name="T54" fmla="*/ 1 w 1969"/>
                <a:gd name="T55" fmla="*/ 1 h 2428"/>
                <a:gd name="T56" fmla="*/ 1 w 1969"/>
                <a:gd name="T57" fmla="*/ 1 h 2428"/>
                <a:gd name="T58" fmla="*/ 1 w 1969"/>
                <a:gd name="T59" fmla="*/ 1 h 2428"/>
                <a:gd name="T60" fmla="*/ 1 w 1969"/>
                <a:gd name="T61" fmla="*/ 1 h 2428"/>
                <a:gd name="T62" fmla="*/ 1 w 1969"/>
                <a:gd name="T63" fmla="*/ 1 h 2428"/>
                <a:gd name="T64" fmla="*/ 1 w 1969"/>
                <a:gd name="T65" fmla="*/ 1 h 2428"/>
                <a:gd name="T66" fmla="*/ 1 w 1969"/>
                <a:gd name="T67" fmla="*/ 1 h 2428"/>
                <a:gd name="T68" fmla="*/ 1 w 1969"/>
                <a:gd name="T69" fmla="*/ 1 h 2428"/>
                <a:gd name="T70" fmla="*/ 1 w 1969"/>
                <a:gd name="T71" fmla="*/ 1 h 2428"/>
                <a:gd name="T72" fmla="*/ 1 w 1969"/>
                <a:gd name="T73" fmla="*/ 1 h 2428"/>
                <a:gd name="T74" fmla="*/ 1 w 1969"/>
                <a:gd name="T75" fmla="*/ 1 h 2428"/>
                <a:gd name="T76" fmla="*/ 0 w 1969"/>
                <a:gd name="T77" fmla="*/ 1 h 2428"/>
                <a:gd name="T78" fmla="*/ 0 w 1969"/>
                <a:gd name="T79" fmla="*/ 1 h 2428"/>
                <a:gd name="T80" fmla="*/ 1 w 1969"/>
                <a:gd name="T81" fmla="*/ 1 h 2428"/>
                <a:gd name="T82" fmla="*/ 1 w 1969"/>
                <a:gd name="T83" fmla="*/ 1 h 2428"/>
                <a:gd name="T84" fmla="*/ 1 w 1969"/>
                <a:gd name="T85" fmla="*/ 1 h 2428"/>
                <a:gd name="T86" fmla="*/ 1 w 1969"/>
                <a:gd name="T87" fmla="*/ 1 h 24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69"/>
                <a:gd name="T133" fmla="*/ 0 h 2428"/>
                <a:gd name="T134" fmla="*/ 1969 w 1969"/>
                <a:gd name="T135" fmla="*/ 2428 h 242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69" h="2428">
                  <a:moveTo>
                    <a:pt x="551" y="2298"/>
                  </a:moveTo>
                  <a:lnTo>
                    <a:pt x="579" y="2284"/>
                  </a:lnTo>
                  <a:lnTo>
                    <a:pt x="589" y="2218"/>
                  </a:lnTo>
                  <a:lnTo>
                    <a:pt x="589" y="2154"/>
                  </a:lnTo>
                  <a:lnTo>
                    <a:pt x="631" y="2103"/>
                  </a:lnTo>
                  <a:lnTo>
                    <a:pt x="654" y="2089"/>
                  </a:lnTo>
                  <a:lnTo>
                    <a:pt x="669" y="1973"/>
                  </a:lnTo>
                  <a:lnTo>
                    <a:pt x="654" y="1909"/>
                  </a:lnTo>
                  <a:lnTo>
                    <a:pt x="696" y="1885"/>
                  </a:lnTo>
                  <a:lnTo>
                    <a:pt x="706" y="1821"/>
                  </a:lnTo>
                  <a:lnTo>
                    <a:pt x="654" y="1765"/>
                  </a:lnTo>
                  <a:lnTo>
                    <a:pt x="654" y="1703"/>
                  </a:lnTo>
                  <a:lnTo>
                    <a:pt x="654" y="1640"/>
                  </a:lnTo>
                  <a:lnTo>
                    <a:pt x="669" y="1521"/>
                  </a:lnTo>
                  <a:lnTo>
                    <a:pt x="654" y="1470"/>
                  </a:lnTo>
                  <a:lnTo>
                    <a:pt x="669" y="1418"/>
                  </a:lnTo>
                  <a:lnTo>
                    <a:pt x="706" y="1380"/>
                  </a:lnTo>
                  <a:lnTo>
                    <a:pt x="736" y="1366"/>
                  </a:lnTo>
                  <a:lnTo>
                    <a:pt x="774" y="1354"/>
                  </a:lnTo>
                  <a:lnTo>
                    <a:pt x="800" y="1354"/>
                  </a:lnTo>
                  <a:lnTo>
                    <a:pt x="838" y="1340"/>
                  </a:lnTo>
                  <a:lnTo>
                    <a:pt x="824" y="1278"/>
                  </a:lnTo>
                  <a:lnTo>
                    <a:pt x="816" y="1236"/>
                  </a:lnTo>
                  <a:lnTo>
                    <a:pt x="868" y="1148"/>
                  </a:lnTo>
                  <a:lnTo>
                    <a:pt x="880" y="978"/>
                  </a:lnTo>
                  <a:lnTo>
                    <a:pt x="918" y="969"/>
                  </a:lnTo>
                  <a:lnTo>
                    <a:pt x="932" y="917"/>
                  </a:lnTo>
                  <a:lnTo>
                    <a:pt x="984" y="839"/>
                  </a:lnTo>
                  <a:lnTo>
                    <a:pt x="1009" y="773"/>
                  </a:lnTo>
                  <a:lnTo>
                    <a:pt x="998" y="737"/>
                  </a:lnTo>
                  <a:lnTo>
                    <a:pt x="1036" y="645"/>
                  </a:lnTo>
                  <a:lnTo>
                    <a:pt x="1064" y="617"/>
                  </a:lnTo>
                  <a:lnTo>
                    <a:pt x="1129" y="617"/>
                  </a:lnTo>
                  <a:lnTo>
                    <a:pt x="1129" y="556"/>
                  </a:lnTo>
                  <a:lnTo>
                    <a:pt x="1155" y="529"/>
                  </a:lnTo>
                  <a:lnTo>
                    <a:pt x="1249" y="542"/>
                  </a:lnTo>
                  <a:lnTo>
                    <a:pt x="1271" y="529"/>
                  </a:lnTo>
                  <a:lnTo>
                    <a:pt x="1257" y="478"/>
                  </a:lnTo>
                  <a:lnTo>
                    <a:pt x="1271" y="426"/>
                  </a:lnTo>
                  <a:lnTo>
                    <a:pt x="1301" y="426"/>
                  </a:lnTo>
                  <a:lnTo>
                    <a:pt x="1313" y="414"/>
                  </a:lnTo>
                  <a:lnTo>
                    <a:pt x="1339" y="376"/>
                  </a:lnTo>
                  <a:lnTo>
                    <a:pt x="1365" y="385"/>
                  </a:lnTo>
                  <a:lnTo>
                    <a:pt x="1404" y="426"/>
                  </a:lnTo>
                  <a:lnTo>
                    <a:pt x="1417" y="464"/>
                  </a:lnTo>
                  <a:lnTo>
                    <a:pt x="1442" y="464"/>
                  </a:lnTo>
                  <a:lnTo>
                    <a:pt x="1484" y="478"/>
                  </a:lnTo>
                  <a:lnTo>
                    <a:pt x="1508" y="464"/>
                  </a:lnTo>
                  <a:lnTo>
                    <a:pt x="1536" y="437"/>
                  </a:lnTo>
                  <a:lnTo>
                    <a:pt x="1560" y="450"/>
                  </a:lnTo>
                  <a:lnTo>
                    <a:pt x="1602" y="450"/>
                  </a:lnTo>
                  <a:lnTo>
                    <a:pt x="1640" y="398"/>
                  </a:lnTo>
                  <a:lnTo>
                    <a:pt x="1640" y="336"/>
                  </a:lnTo>
                  <a:lnTo>
                    <a:pt x="1640" y="270"/>
                  </a:lnTo>
                  <a:lnTo>
                    <a:pt x="1652" y="232"/>
                  </a:lnTo>
                  <a:lnTo>
                    <a:pt x="1704" y="218"/>
                  </a:lnTo>
                  <a:lnTo>
                    <a:pt x="1743" y="182"/>
                  </a:lnTo>
                  <a:lnTo>
                    <a:pt x="1772" y="182"/>
                  </a:lnTo>
                  <a:lnTo>
                    <a:pt x="1811" y="206"/>
                  </a:lnTo>
                  <a:lnTo>
                    <a:pt x="1823" y="218"/>
                  </a:lnTo>
                  <a:lnTo>
                    <a:pt x="1852" y="232"/>
                  </a:lnTo>
                  <a:lnTo>
                    <a:pt x="1875" y="284"/>
                  </a:lnTo>
                  <a:lnTo>
                    <a:pt x="1852" y="310"/>
                  </a:lnTo>
                  <a:lnTo>
                    <a:pt x="1875" y="348"/>
                  </a:lnTo>
                  <a:lnTo>
                    <a:pt x="1889" y="310"/>
                  </a:lnTo>
                  <a:lnTo>
                    <a:pt x="1917" y="284"/>
                  </a:lnTo>
                  <a:lnTo>
                    <a:pt x="1927" y="246"/>
                  </a:lnTo>
                  <a:lnTo>
                    <a:pt x="1955" y="232"/>
                  </a:lnTo>
                  <a:lnTo>
                    <a:pt x="1969" y="196"/>
                  </a:lnTo>
                  <a:lnTo>
                    <a:pt x="1904" y="196"/>
                  </a:lnTo>
                  <a:lnTo>
                    <a:pt x="1811" y="154"/>
                  </a:lnTo>
                  <a:lnTo>
                    <a:pt x="1889" y="154"/>
                  </a:lnTo>
                  <a:lnTo>
                    <a:pt x="1955" y="79"/>
                  </a:lnTo>
                  <a:lnTo>
                    <a:pt x="1798" y="13"/>
                  </a:lnTo>
                  <a:lnTo>
                    <a:pt x="1720" y="0"/>
                  </a:lnTo>
                  <a:lnTo>
                    <a:pt x="1682" y="117"/>
                  </a:lnTo>
                  <a:lnTo>
                    <a:pt x="1640" y="38"/>
                  </a:lnTo>
                  <a:lnTo>
                    <a:pt x="1588" y="117"/>
                  </a:lnTo>
                  <a:lnTo>
                    <a:pt x="1588" y="0"/>
                  </a:lnTo>
                  <a:lnTo>
                    <a:pt x="1536" y="38"/>
                  </a:lnTo>
                  <a:lnTo>
                    <a:pt x="1508" y="104"/>
                  </a:lnTo>
                  <a:lnTo>
                    <a:pt x="1442" y="79"/>
                  </a:lnTo>
                  <a:lnTo>
                    <a:pt x="1376" y="130"/>
                  </a:lnTo>
                  <a:lnTo>
                    <a:pt x="1339" y="206"/>
                  </a:lnTo>
                  <a:lnTo>
                    <a:pt x="1249" y="246"/>
                  </a:lnTo>
                  <a:lnTo>
                    <a:pt x="1169" y="246"/>
                  </a:lnTo>
                  <a:lnTo>
                    <a:pt x="1117" y="336"/>
                  </a:lnTo>
                  <a:lnTo>
                    <a:pt x="1050" y="376"/>
                  </a:lnTo>
                  <a:lnTo>
                    <a:pt x="1050" y="437"/>
                  </a:lnTo>
                  <a:lnTo>
                    <a:pt x="1087" y="450"/>
                  </a:lnTo>
                  <a:lnTo>
                    <a:pt x="1023" y="515"/>
                  </a:lnTo>
                  <a:lnTo>
                    <a:pt x="1023" y="450"/>
                  </a:lnTo>
                  <a:lnTo>
                    <a:pt x="970" y="506"/>
                  </a:lnTo>
                  <a:lnTo>
                    <a:pt x="984" y="414"/>
                  </a:lnTo>
                  <a:lnTo>
                    <a:pt x="932" y="464"/>
                  </a:lnTo>
                  <a:lnTo>
                    <a:pt x="868" y="515"/>
                  </a:lnTo>
                  <a:lnTo>
                    <a:pt x="906" y="556"/>
                  </a:lnTo>
                  <a:lnTo>
                    <a:pt x="816" y="593"/>
                  </a:lnTo>
                  <a:lnTo>
                    <a:pt x="763" y="659"/>
                  </a:lnTo>
                  <a:lnTo>
                    <a:pt x="838" y="607"/>
                  </a:lnTo>
                  <a:lnTo>
                    <a:pt x="998" y="567"/>
                  </a:lnTo>
                  <a:lnTo>
                    <a:pt x="906" y="672"/>
                  </a:lnTo>
                  <a:lnTo>
                    <a:pt x="880" y="747"/>
                  </a:lnTo>
                  <a:lnTo>
                    <a:pt x="824" y="811"/>
                  </a:lnTo>
                  <a:lnTo>
                    <a:pt x="786" y="891"/>
                  </a:lnTo>
                  <a:lnTo>
                    <a:pt x="683" y="1136"/>
                  </a:lnTo>
                  <a:lnTo>
                    <a:pt x="616" y="1188"/>
                  </a:lnTo>
                  <a:lnTo>
                    <a:pt x="551" y="1288"/>
                  </a:lnTo>
                  <a:lnTo>
                    <a:pt x="447" y="1446"/>
                  </a:lnTo>
                  <a:lnTo>
                    <a:pt x="405" y="1396"/>
                  </a:lnTo>
                  <a:lnTo>
                    <a:pt x="367" y="1470"/>
                  </a:lnTo>
                  <a:lnTo>
                    <a:pt x="315" y="1521"/>
                  </a:lnTo>
                  <a:lnTo>
                    <a:pt x="235" y="1521"/>
                  </a:lnTo>
                  <a:lnTo>
                    <a:pt x="170" y="1599"/>
                  </a:lnTo>
                  <a:lnTo>
                    <a:pt x="28" y="1703"/>
                  </a:lnTo>
                  <a:lnTo>
                    <a:pt x="38" y="1765"/>
                  </a:lnTo>
                  <a:lnTo>
                    <a:pt x="0" y="1821"/>
                  </a:lnTo>
                  <a:lnTo>
                    <a:pt x="0" y="1973"/>
                  </a:lnTo>
                  <a:lnTo>
                    <a:pt x="38" y="2051"/>
                  </a:lnTo>
                  <a:lnTo>
                    <a:pt x="0" y="2117"/>
                  </a:lnTo>
                  <a:lnTo>
                    <a:pt x="0" y="2178"/>
                  </a:lnTo>
                  <a:lnTo>
                    <a:pt x="80" y="2169"/>
                  </a:lnTo>
                  <a:lnTo>
                    <a:pt x="28" y="2218"/>
                  </a:lnTo>
                  <a:lnTo>
                    <a:pt x="0" y="2298"/>
                  </a:lnTo>
                  <a:lnTo>
                    <a:pt x="38" y="2348"/>
                  </a:lnTo>
                  <a:lnTo>
                    <a:pt x="104" y="2400"/>
                  </a:lnTo>
                  <a:lnTo>
                    <a:pt x="198" y="2428"/>
                  </a:lnTo>
                  <a:lnTo>
                    <a:pt x="273" y="2388"/>
                  </a:lnTo>
                  <a:lnTo>
                    <a:pt x="405" y="2270"/>
                  </a:lnTo>
                  <a:lnTo>
                    <a:pt x="457" y="2270"/>
                  </a:lnTo>
                  <a:lnTo>
                    <a:pt x="485" y="2206"/>
                  </a:lnTo>
                  <a:lnTo>
                    <a:pt x="537" y="2258"/>
                  </a:lnTo>
                  <a:lnTo>
                    <a:pt x="537" y="2298"/>
                  </a:lnTo>
                  <a:lnTo>
                    <a:pt x="551" y="2298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6" name="Freeform 506"/>
            <p:cNvSpPr>
              <a:spLocks/>
            </p:cNvSpPr>
            <p:nvPr/>
          </p:nvSpPr>
          <p:spPr bwMode="auto">
            <a:xfrm>
              <a:off x="2801" y="732"/>
              <a:ext cx="985" cy="1214"/>
            </a:xfrm>
            <a:custGeom>
              <a:avLst/>
              <a:gdLst>
                <a:gd name="T0" fmla="*/ 1 w 1969"/>
                <a:gd name="T1" fmla="*/ 1 h 2428"/>
                <a:gd name="T2" fmla="*/ 1 w 1969"/>
                <a:gd name="T3" fmla="*/ 1 h 2428"/>
                <a:gd name="T4" fmla="*/ 1 w 1969"/>
                <a:gd name="T5" fmla="*/ 1 h 2428"/>
                <a:gd name="T6" fmla="*/ 1 w 1969"/>
                <a:gd name="T7" fmla="*/ 1 h 2428"/>
                <a:gd name="T8" fmla="*/ 1 w 1969"/>
                <a:gd name="T9" fmla="*/ 1 h 2428"/>
                <a:gd name="T10" fmla="*/ 1 w 1969"/>
                <a:gd name="T11" fmla="*/ 1 h 2428"/>
                <a:gd name="T12" fmla="*/ 1 w 1969"/>
                <a:gd name="T13" fmla="*/ 1 h 2428"/>
                <a:gd name="T14" fmla="*/ 1 w 1969"/>
                <a:gd name="T15" fmla="*/ 1 h 2428"/>
                <a:gd name="T16" fmla="*/ 1 w 1969"/>
                <a:gd name="T17" fmla="*/ 1 h 2428"/>
                <a:gd name="T18" fmla="*/ 1 w 1969"/>
                <a:gd name="T19" fmla="*/ 1 h 2428"/>
                <a:gd name="T20" fmla="*/ 1 w 1969"/>
                <a:gd name="T21" fmla="*/ 1 h 2428"/>
                <a:gd name="T22" fmla="*/ 1 w 1969"/>
                <a:gd name="T23" fmla="*/ 1 h 2428"/>
                <a:gd name="T24" fmla="*/ 1 w 1969"/>
                <a:gd name="T25" fmla="*/ 1 h 2428"/>
                <a:gd name="T26" fmla="*/ 1 w 1969"/>
                <a:gd name="T27" fmla="*/ 1 h 2428"/>
                <a:gd name="T28" fmla="*/ 1 w 1969"/>
                <a:gd name="T29" fmla="*/ 1 h 2428"/>
                <a:gd name="T30" fmla="*/ 1 w 1969"/>
                <a:gd name="T31" fmla="*/ 1 h 2428"/>
                <a:gd name="T32" fmla="*/ 1 w 1969"/>
                <a:gd name="T33" fmla="*/ 1 h 2428"/>
                <a:gd name="T34" fmla="*/ 1 w 1969"/>
                <a:gd name="T35" fmla="*/ 1 h 2428"/>
                <a:gd name="T36" fmla="*/ 1 w 1969"/>
                <a:gd name="T37" fmla="*/ 1 h 2428"/>
                <a:gd name="T38" fmla="*/ 1 w 1969"/>
                <a:gd name="T39" fmla="*/ 1 h 2428"/>
                <a:gd name="T40" fmla="*/ 1 w 1969"/>
                <a:gd name="T41" fmla="*/ 1 h 2428"/>
                <a:gd name="T42" fmla="*/ 1 w 1969"/>
                <a:gd name="T43" fmla="*/ 1 h 2428"/>
                <a:gd name="T44" fmla="*/ 1 w 1969"/>
                <a:gd name="T45" fmla="*/ 1 h 2428"/>
                <a:gd name="T46" fmla="*/ 1 w 1969"/>
                <a:gd name="T47" fmla="*/ 1 h 2428"/>
                <a:gd name="T48" fmla="*/ 1 w 1969"/>
                <a:gd name="T49" fmla="*/ 0 h 2428"/>
                <a:gd name="T50" fmla="*/ 1 w 1969"/>
                <a:gd name="T51" fmla="*/ 1 h 2428"/>
                <a:gd name="T52" fmla="*/ 1 w 1969"/>
                <a:gd name="T53" fmla="*/ 1 h 2428"/>
                <a:gd name="T54" fmla="*/ 1 w 1969"/>
                <a:gd name="T55" fmla="*/ 1 h 2428"/>
                <a:gd name="T56" fmla="*/ 1 w 1969"/>
                <a:gd name="T57" fmla="*/ 1 h 2428"/>
                <a:gd name="T58" fmla="*/ 1 w 1969"/>
                <a:gd name="T59" fmla="*/ 1 h 2428"/>
                <a:gd name="T60" fmla="*/ 1 w 1969"/>
                <a:gd name="T61" fmla="*/ 1 h 2428"/>
                <a:gd name="T62" fmla="*/ 1 w 1969"/>
                <a:gd name="T63" fmla="*/ 1 h 2428"/>
                <a:gd name="T64" fmla="*/ 1 w 1969"/>
                <a:gd name="T65" fmla="*/ 1 h 2428"/>
                <a:gd name="T66" fmla="*/ 1 w 1969"/>
                <a:gd name="T67" fmla="*/ 1 h 2428"/>
                <a:gd name="T68" fmla="*/ 1 w 1969"/>
                <a:gd name="T69" fmla="*/ 1 h 2428"/>
                <a:gd name="T70" fmla="*/ 1 w 1969"/>
                <a:gd name="T71" fmla="*/ 1 h 2428"/>
                <a:gd name="T72" fmla="*/ 1 w 1969"/>
                <a:gd name="T73" fmla="*/ 1 h 2428"/>
                <a:gd name="T74" fmla="*/ 1 w 1969"/>
                <a:gd name="T75" fmla="*/ 1 h 2428"/>
                <a:gd name="T76" fmla="*/ 0 w 1969"/>
                <a:gd name="T77" fmla="*/ 1 h 2428"/>
                <a:gd name="T78" fmla="*/ 0 w 1969"/>
                <a:gd name="T79" fmla="*/ 1 h 2428"/>
                <a:gd name="T80" fmla="*/ 1 w 1969"/>
                <a:gd name="T81" fmla="*/ 1 h 2428"/>
                <a:gd name="T82" fmla="*/ 1 w 1969"/>
                <a:gd name="T83" fmla="*/ 1 h 2428"/>
                <a:gd name="T84" fmla="*/ 1 w 1969"/>
                <a:gd name="T85" fmla="*/ 1 h 2428"/>
                <a:gd name="T86" fmla="*/ 1 w 1969"/>
                <a:gd name="T87" fmla="*/ 1 h 24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69"/>
                <a:gd name="T133" fmla="*/ 0 h 2428"/>
                <a:gd name="T134" fmla="*/ 1969 w 1969"/>
                <a:gd name="T135" fmla="*/ 2428 h 242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69" h="2428">
                  <a:moveTo>
                    <a:pt x="551" y="2298"/>
                  </a:moveTo>
                  <a:lnTo>
                    <a:pt x="579" y="2284"/>
                  </a:lnTo>
                  <a:lnTo>
                    <a:pt x="589" y="2218"/>
                  </a:lnTo>
                  <a:lnTo>
                    <a:pt x="589" y="2154"/>
                  </a:lnTo>
                  <a:lnTo>
                    <a:pt x="631" y="2103"/>
                  </a:lnTo>
                  <a:lnTo>
                    <a:pt x="654" y="2089"/>
                  </a:lnTo>
                  <a:lnTo>
                    <a:pt x="669" y="1973"/>
                  </a:lnTo>
                  <a:lnTo>
                    <a:pt x="654" y="1909"/>
                  </a:lnTo>
                  <a:lnTo>
                    <a:pt x="696" y="1885"/>
                  </a:lnTo>
                  <a:lnTo>
                    <a:pt x="706" y="1821"/>
                  </a:lnTo>
                  <a:lnTo>
                    <a:pt x="654" y="1765"/>
                  </a:lnTo>
                  <a:lnTo>
                    <a:pt x="654" y="1703"/>
                  </a:lnTo>
                  <a:lnTo>
                    <a:pt x="654" y="1640"/>
                  </a:lnTo>
                  <a:lnTo>
                    <a:pt x="669" y="1521"/>
                  </a:lnTo>
                  <a:lnTo>
                    <a:pt x="654" y="1470"/>
                  </a:lnTo>
                  <a:lnTo>
                    <a:pt x="669" y="1418"/>
                  </a:lnTo>
                  <a:lnTo>
                    <a:pt x="706" y="1380"/>
                  </a:lnTo>
                  <a:lnTo>
                    <a:pt x="736" y="1366"/>
                  </a:lnTo>
                  <a:lnTo>
                    <a:pt x="774" y="1354"/>
                  </a:lnTo>
                  <a:lnTo>
                    <a:pt x="800" y="1354"/>
                  </a:lnTo>
                  <a:lnTo>
                    <a:pt x="838" y="1340"/>
                  </a:lnTo>
                  <a:lnTo>
                    <a:pt x="824" y="1278"/>
                  </a:lnTo>
                  <a:lnTo>
                    <a:pt x="816" y="1236"/>
                  </a:lnTo>
                  <a:lnTo>
                    <a:pt x="868" y="1148"/>
                  </a:lnTo>
                  <a:lnTo>
                    <a:pt x="880" y="978"/>
                  </a:lnTo>
                  <a:lnTo>
                    <a:pt x="918" y="969"/>
                  </a:lnTo>
                  <a:lnTo>
                    <a:pt x="932" y="917"/>
                  </a:lnTo>
                  <a:lnTo>
                    <a:pt x="984" y="839"/>
                  </a:lnTo>
                  <a:lnTo>
                    <a:pt x="1009" y="773"/>
                  </a:lnTo>
                  <a:lnTo>
                    <a:pt x="998" y="737"/>
                  </a:lnTo>
                  <a:lnTo>
                    <a:pt x="1036" y="645"/>
                  </a:lnTo>
                  <a:lnTo>
                    <a:pt x="1064" y="617"/>
                  </a:lnTo>
                  <a:lnTo>
                    <a:pt x="1129" y="617"/>
                  </a:lnTo>
                  <a:lnTo>
                    <a:pt x="1129" y="556"/>
                  </a:lnTo>
                  <a:lnTo>
                    <a:pt x="1155" y="529"/>
                  </a:lnTo>
                  <a:lnTo>
                    <a:pt x="1249" y="542"/>
                  </a:lnTo>
                  <a:lnTo>
                    <a:pt x="1271" y="529"/>
                  </a:lnTo>
                  <a:lnTo>
                    <a:pt x="1257" y="478"/>
                  </a:lnTo>
                  <a:lnTo>
                    <a:pt x="1271" y="426"/>
                  </a:lnTo>
                  <a:lnTo>
                    <a:pt x="1301" y="426"/>
                  </a:lnTo>
                  <a:lnTo>
                    <a:pt x="1313" y="414"/>
                  </a:lnTo>
                  <a:lnTo>
                    <a:pt x="1339" y="376"/>
                  </a:lnTo>
                  <a:lnTo>
                    <a:pt x="1365" y="385"/>
                  </a:lnTo>
                  <a:lnTo>
                    <a:pt x="1404" y="426"/>
                  </a:lnTo>
                  <a:lnTo>
                    <a:pt x="1417" y="464"/>
                  </a:lnTo>
                  <a:lnTo>
                    <a:pt x="1442" y="464"/>
                  </a:lnTo>
                  <a:lnTo>
                    <a:pt x="1484" y="478"/>
                  </a:lnTo>
                  <a:lnTo>
                    <a:pt x="1508" y="464"/>
                  </a:lnTo>
                  <a:lnTo>
                    <a:pt x="1536" y="437"/>
                  </a:lnTo>
                  <a:lnTo>
                    <a:pt x="1560" y="450"/>
                  </a:lnTo>
                  <a:lnTo>
                    <a:pt x="1602" y="450"/>
                  </a:lnTo>
                  <a:lnTo>
                    <a:pt x="1640" y="398"/>
                  </a:lnTo>
                  <a:lnTo>
                    <a:pt x="1640" y="336"/>
                  </a:lnTo>
                  <a:lnTo>
                    <a:pt x="1640" y="270"/>
                  </a:lnTo>
                  <a:lnTo>
                    <a:pt x="1652" y="232"/>
                  </a:lnTo>
                  <a:lnTo>
                    <a:pt x="1704" y="218"/>
                  </a:lnTo>
                  <a:lnTo>
                    <a:pt x="1743" y="182"/>
                  </a:lnTo>
                  <a:lnTo>
                    <a:pt x="1772" y="182"/>
                  </a:lnTo>
                  <a:lnTo>
                    <a:pt x="1811" y="206"/>
                  </a:lnTo>
                  <a:lnTo>
                    <a:pt x="1823" y="218"/>
                  </a:lnTo>
                  <a:lnTo>
                    <a:pt x="1852" y="232"/>
                  </a:lnTo>
                  <a:lnTo>
                    <a:pt x="1875" y="284"/>
                  </a:lnTo>
                  <a:lnTo>
                    <a:pt x="1852" y="310"/>
                  </a:lnTo>
                  <a:lnTo>
                    <a:pt x="1875" y="348"/>
                  </a:lnTo>
                  <a:lnTo>
                    <a:pt x="1889" y="310"/>
                  </a:lnTo>
                  <a:lnTo>
                    <a:pt x="1917" y="284"/>
                  </a:lnTo>
                  <a:lnTo>
                    <a:pt x="1927" y="246"/>
                  </a:lnTo>
                  <a:lnTo>
                    <a:pt x="1955" y="232"/>
                  </a:lnTo>
                  <a:lnTo>
                    <a:pt x="1969" y="196"/>
                  </a:lnTo>
                  <a:lnTo>
                    <a:pt x="1904" y="196"/>
                  </a:lnTo>
                  <a:lnTo>
                    <a:pt x="1811" y="154"/>
                  </a:lnTo>
                  <a:lnTo>
                    <a:pt x="1889" y="154"/>
                  </a:lnTo>
                  <a:lnTo>
                    <a:pt x="1955" y="79"/>
                  </a:lnTo>
                  <a:lnTo>
                    <a:pt x="1798" y="13"/>
                  </a:lnTo>
                  <a:lnTo>
                    <a:pt x="1720" y="0"/>
                  </a:lnTo>
                  <a:lnTo>
                    <a:pt x="1682" y="117"/>
                  </a:lnTo>
                  <a:lnTo>
                    <a:pt x="1640" y="38"/>
                  </a:lnTo>
                  <a:lnTo>
                    <a:pt x="1588" y="117"/>
                  </a:lnTo>
                  <a:lnTo>
                    <a:pt x="1588" y="0"/>
                  </a:lnTo>
                  <a:lnTo>
                    <a:pt x="1536" y="38"/>
                  </a:lnTo>
                  <a:lnTo>
                    <a:pt x="1508" y="104"/>
                  </a:lnTo>
                  <a:lnTo>
                    <a:pt x="1442" y="79"/>
                  </a:lnTo>
                  <a:lnTo>
                    <a:pt x="1376" y="130"/>
                  </a:lnTo>
                  <a:lnTo>
                    <a:pt x="1339" y="206"/>
                  </a:lnTo>
                  <a:lnTo>
                    <a:pt x="1249" y="246"/>
                  </a:lnTo>
                  <a:lnTo>
                    <a:pt x="1169" y="246"/>
                  </a:lnTo>
                  <a:lnTo>
                    <a:pt x="1117" y="336"/>
                  </a:lnTo>
                  <a:lnTo>
                    <a:pt x="1050" y="376"/>
                  </a:lnTo>
                  <a:lnTo>
                    <a:pt x="1050" y="437"/>
                  </a:lnTo>
                  <a:lnTo>
                    <a:pt x="1087" y="450"/>
                  </a:lnTo>
                  <a:lnTo>
                    <a:pt x="1023" y="515"/>
                  </a:lnTo>
                  <a:lnTo>
                    <a:pt x="1023" y="450"/>
                  </a:lnTo>
                  <a:lnTo>
                    <a:pt x="970" y="506"/>
                  </a:lnTo>
                  <a:lnTo>
                    <a:pt x="984" y="414"/>
                  </a:lnTo>
                  <a:lnTo>
                    <a:pt x="932" y="464"/>
                  </a:lnTo>
                  <a:lnTo>
                    <a:pt x="868" y="515"/>
                  </a:lnTo>
                  <a:lnTo>
                    <a:pt x="906" y="556"/>
                  </a:lnTo>
                  <a:lnTo>
                    <a:pt x="816" y="593"/>
                  </a:lnTo>
                  <a:lnTo>
                    <a:pt x="763" y="659"/>
                  </a:lnTo>
                  <a:lnTo>
                    <a:pt x="838" y="607"/>
                  </a:lnTo>
                  <a:lnTo>
                    <a:pt x="998" y="567"/>
                  </a:lnTo>
                  <a:lnTo>
                    <a:pt x="906" y="672"/>
                  </a:lnTo>
                  <a:lnTo>
                    <a:pt x="880" y="747"/>
                  </a:lnTo>
                  <a:lnTo>
                    <a:pt x="824" y="811"/>
                  </a:lnTo>
                  <a:lnTo>
                    <a:pt x="786" y="891"/>
                  </a:lnTo>
                  <a:lnTo>
                    <a:pt x="683" y="1136"/>
                  </a:lnTo>
                  <a:lnTo>
                    <a:pt x="616" y="1188"/>
                  </a:lnTo>
                  <a:lnTo>
                    <a:pt x="551" y="1288"/>
                  </a:lnTo>
                  <a:lnTo>
                    <a:pt x="447" y="1446"/>
                  </a:lnTo>
                  <a:lnTo>
                    <a:pt x="405" y="1396"/>
                  </a:lnTo>
                  <a:lnTo>
                    <a:pt x="367" y="1470"/>
                  </a:lnTo>
                  <a:lnTo>
                    <a:pt x="315" y="1521"/>
                  </a:lnTo>
                  <a:lnTo>
                    <a:pt x="235" y="1521"/>
                  </a:lnTo>
                  <a:lnTo>
                    <a:pt x="170" y="1599"/>
                  </a:lnTo>
                  <a:lnTo>
                    <a:pt x="28" y="1703"/>
                  </a:lnTo>
                  <a:lnTo>
                    <a:pt x="38" y="1765"/>
                  </a:lnTo>
                  <a:lnTo>
                    <a:pt x="0" y="1821"/>
                  </a:lnTo>
                  <a:lnTo>
                    <a:pt x="0" y="1973"/>
                  </a:lnTo>
                  <a:lnTo>
                    <a:pt x="38" y="2051"/>
                  </a:lnTo>
                  <a:lnTo>
                    <a:pt x="0" y="2117"/>
                  </a:lnTo>
                  <a:lnTo>
                    <a:pt x="0" y="2178"/>
                  </a:lnTo>
                  <a:lnTo>
                    <a:pt x="80" y="2169"/>
                  </a:lnTo>
                  <a:lnTo>
                    <a:pt x="28" y="2218"/>
                  </a:lnTo>
                  <a:lnTo>
                    <a:pt x="0" y="2298"/>
                  </a:lnTo>
                  <a:lnTo>
                    <a:pt x="38" y="2348"/>
                  </a:lnTo>
                  <a:lnTo>
                    <a:pt x="104" y="2400"/>
                  </a:lnTo>
                  <a:lnTo>
                    <a:pt x="198" y="2428"/>
                  </a:lnTo>
                  <a:lnTo>
                    <a:pt x="273" y="2388"/>
                  </a:lnTo>
                  <a:lnTo>
                    <a:pt x="405" y="2270"/>
                  </a:lnTo>
                  <a:lnTo>
                    <a:pt x="457" y="2270"/>
                  </a:lnTo>
                  <a:lnTo>
                    <a:pt x="485" y="2206"/>
                  </a:lnTo>
                  <a:lnTo>
                    <a:pt x="537" y="2258"/>
                  </a:lnTo>
                  <a:lnTo>
                    <a:pt x="537" y="2298"/>
                  </a:lnTo>
                  <a:lnTo>
                    <a:pt x="551" y="229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37" name="Freeform 507"/>
          <p:cNvSpPr>
            <a:spLocks/>
          </p:cNvSpPr>
          <p:nvPr/>
        </p:nvSpPr>
        <p:spPr bwMode="auto">
          <a:xfrm>
            <a:off x="6241926" y="1262363"/>
            <a:ext cx="844550" cy="1997075"/>
          </a:xfrm>
          <a:custGeom>
            <a:avLst/>
            <a:gdLst>
              <a:gd name="T0" fmla="*/ 2147483647 w 1065"/>
              <a:gd name="T1" fmla="*/ 2147483647 h 2517"/>
              <a:gd name="T2" fmla="*/ 2147483647 w 1065"/>
              <a:gd name="T3" fmla="*/ 2147483647 h 2517"/>
              <a:gd name="T4" fmla="*/ 2147483647 w 1065"/>
              <a:gd name="T5" fmla="*/ 2147483647 h 2517"/>
              <a:gd name="T6" fmla="*/ 2147483647 w 1065"/>
              <a:gd name="T7" fmla="*/ 2147483647 h 2517"/>
              <a:gd name="T8" fmla="*/ 2147483647 w 1065"/>
              <a:gd name="T9" fmla="*/ 2147483647 h 2517"/>
              <a:gd name="T10" fmla="*/ 2147483647 w 1065"/>
              <a:gd name="T11" fmla="*/ 0 h 2517"/>
              <a:gd name="T12" fmla="*/ 2147483647 w 1065"/>
              <a:gd name="T13" fmla="*/ 2147483647 h 2517"/>
              <a:gd name="T14" fmla="*/ 2147483647 w 1065"/>
              <a:gd name="T15" fmla="*/ 2147483647 h 2517"/>
              <a:gd name="T16" fmla="*/ 2147483647 w 1065"/>
              <a:gd name="T17" fmla="*/ 2147483647 h 2517"/>
              <a:gd name="T18" fmla="*/ 2147483647 w 1065"/>
              <a:gd name="T19" fmla="*/ 2147483647 h 2517"/>
              <a:gd name="T20" fmla="*/ 2147483647 w 1065"/>
              <a:gd name="T21" fmla="*/ 2147483647 h 2517"/>
              <a:gd name="T22" fmla="*/ 2147483647 w 1065"/>
              <a:gd name="T23" fmla="*/ 2147483647 h 2517"/>
              <a:gd name="T24" fmla="*/ 2147483647 w 1065"/>
              <a:gd name="T25" fmla="*/ 2147483647 h 2517"/>
              <a:gd name="T26" fmla="*/ 2147483647 w 1065"/>
              <a:gd name="T27" fmla="*/ 2147483647 h 2517"/>
              <a:gd name="T28" fmla="*/ 2147483647 w 1065"/>
              <a:gd name="T29" fmla="*/ 2147483647 h 2517"/>
              <a:gd name="T30" fmla="*/ 2147483647 w 1065"/>
              <a:gd name="T31" fmla="*/ 2147483647 h 2517"/>
              <a:gd name="T32" fmla="*/ 2147483647 w 1065"/>
              <a:gd name="T33" fmla="*/ 2147483647 h 2517"/>
              <a:gd name="T34" fmla="*/ 2147483647 w 1065"/>
              <a:gd name="T35" fmla="*/ 2147483647 h 2517"/>
              <a:gd name="T36" fmla="*/ 2147483647 w 1065"/>
              <a:gd name="T37" fmla="*/ 2147483647 h 2517"/>
              <a:gd name="T38" fmla="*/ 2147483647 w 1065"/>
              <a:gd name="T39" fmla="*/ 2147483647 h 2517"/>
              <a:gd name="T40" fmla="*/ 2147483647 w 1065"/>
              <a:gd name="T41" fmla="*/ 2147483647 h 2517"/>
              <a:gd name="T42" fmla="*/ 2147483647 w 1065"/>
              <a:gd name="T43" fmla="*/ 2147483647 h 2517"/>
              <a:gd name="T44" fmla="*/ 2147483647 w 1065"/>
              <a:gd name="T45" fmla="*/ 2147483647 h 2517"/>
              <a:gd name="T46" fmla="*/ 2147483647 w 1065"/>
              <a:gd name="T47" fmla="*/ 2147483647 h 2517"/>
              <a:gd name="T48" fmla="*/ 2147483647 w 1065"/>
              <a:gd name="T49" fmla="*/ 2147483647 h 2517"/>
              <a:gd name="T50" fmla="*/ 0 w 1065"/>
              <a:gd name="T51" fmla="*/ 2147483647 h 2517"/>
              <a:gd name="T52" fmla="*/ 2147483647 w 1065"/>
              <a:gd name="T53" fmla="*/ 2147483647 h 2517"/>
              <a:gd name="T54" fmla="*/ 2147483647 w 1065"/>
              <a:gd name="T55" fmla="*/ 2147483647 h 2517"/>
              <a:gd name="T56" fmla="*/ 2147483647 w 1065"/>
              <a:gd name="T57" fmla="*/ 2147483647 h 2517"/>
              <a:gd name="T58" fmla="*/ 2147483647 w 1065"/>
              <a:gd name="T59" fmla="*/ 2147483647 h 2517"/>
              <a:gd name="T60" fmla="*/ 2147483647 w 1065"/>
              <a:gd name="T61" fmla="*/ 2147483647 h 2517"/>
              <a:gd name="T62" fmla="*/ 2147483647 w 1065"/>
              <a:gd name="T63" fmla="*/ 2147483647 h 2517"/>
              <a:gd name="T64" fmla="*/ 2147483647 w 1065"/>
              <a:gd name="T65" fmla="*/ 2147483647 h 2517"/>
              <a:gd name="T66" fmla="*/ 2147483647 w 1065"/>
              <a:gd name="T67" fmla="*/ 2147483647 h 2517"/>
              <a:gd name="T68" fmla="*/ 2147483647 w 1065"/>
              <a:gd name="T69" fmla="*/ 2147483647 h 2517"/>
              <a:gd name="T70" fmla="*/ 2147483647 w 1065"/>
              <a:gd name="T71" fmla="*/ 2147483647 h 2517"/>
              <a:gd name="T72" fmla="*/ 2147483647 w 1065"/>
              <a:gd name="T73" fmla="*/ 2147483647 h 2517"/>
              <a:gd name="T74" fmla="*/ 2147483647 w 1065"/>
              <a:gd name="T75" fmla="*/ 2147483647 h 2517"/>
              <a:gd name="T76" fmla="*/ 2147483647 w 1065"/>
              <a:gd name="T77" fmla="*/ 2147483647 h 2517"/>
              <a:gd name="T78" fmla="*/ 2147483647 w 1065"/>
              <a:gd name="T79" fmla="*/ 2147483647 h 2517"/>
              <a:gd name="T80" fmla="*/ 2147483647 w 1065"/>
              <a:gd name="T81" fmla="*/ 2147483647 h 2517"/>
              <a:gd name="T82" fmla="*/ 2147483647 w 1065"/>
              <a:gd name="T83" fmla="*/ 2147483647 h 2517"/>
              <a:gd name="T84" fmla="*/ 2147483647 w 1065"/>
              <a:gd name="T85" fmla="*/ 2147483647 h 251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65"/>
              <a:gd name="T130" fmla="*/ 0 h 2517"/>
              <a:gd name="T131" fmla="*/ 1065 w 1065"/>
              <a:gd name="T132" fmla="*/ 2517 h 251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65" h="2517">
                <a:moveTo>
                  <a:pt x="1065" y="543"/>
                </a:moveTo>
                <a:lnTo>
                  <a:pt x="1051" y="529"/>
                </a:lnTo>
                <a:lnTo>
                  <a:pt x="1037" y="451"/>
                </a:lnTo>
                <a:lnTo>
                  <a:pt x="1037" y="399"/>
                </a:lnTo>
                <a:lnTo>
                  <a:pt x="1013" y="363"/>
                </a:lnTo>
                <a:lnTo>
                  <a:pt x="999" y="321"/>
                </a:lnTo>
                <a:lnTo>
                  <a:pt x="985" y="207"/>
                </a:lnTo>
                <a:lnTo>
                  <a:pt x="971" y="155"/>
                </a:lnTo>
                <a:lnTo>
                  <a:pt x="933" y="116"/>
                </a:lnTo>
                <a:lnTo>
                  <a:pt x="905" y="103"/>
                </a:lnTo>
                <a:lnTo>
                  <a:pt x="867" y="89"/>
                </a:lnTo>
                <a:lnTo>
                  <a:pt x="764" y="0"/>
                </a:lnTo>
                <a:lnTo>
                  <a:pt x="734" y="0"/>
                </a:lnTo>
                <a:lnTo>
                  <a:pt x="720" y="52"/>
                </a:lnTo>
                <a:lnTo>
                  <a:pt x="734" y="103"/>
                </a:lnTo>
                <a:lnTo>
                  <a:pt x="712" y="116"/>
                </a:lnTo>
                <a:lnTo>
                  <a:pt x="618" y="103"/>
                </a:lnTo>
                <a:lnTo>
                  <a:pt x="592" y="130"/>
                </a:lnTo>
                <a:lnTo>
                  <a:pt x="592" y="191"/>
                </a:lnTo>
                <a:lnTo>
                  <a:pt x="527" y="191"/>
                </a:lnTo>
                <a:lnTo>
                  <a:pt x="499" y="219"/>
                </a:lnTo>
                <a:lnTo>
                  <a:pt x="461" y="311"/>
                </a:lnTo>
                <a:lnTo>
                  <a:pt x="472" y="347"/>
                </a:lnTo>
                <a:lnTo>
                  <a:pt x="447" y="413"/>
                </a:lnTo>
                <a:lnTo>
                  <a:pt x="395" y="491"/>
                </a:lnTo>
                <a:lnTo>
                  <a:pt x="381" y="543"/>
                </a:lnTo>
                <a:lnTo>
                  <a:pt x="343" y="552"/>
                </a:lnTo>
                <a:lnTo>
                  <a:pt x="331" y="722"/>
                </a:lnTo>
                <a:lnTo>
                  <a:pt x="279" y="810"/>
                </a:lnTo>
                <a:lnTo>
                  <a:pt x="287" y="852"/>
                </a:lnTo>
                <a:lnTo>
                  <a:pt x="301" y="914"/>
                </a:lnTo>
                <a:lnTo>
                  <a:pt x="263" y="928"/>
                </a:lnTo>
                <a:lnTo>
                  <a:pt x="237" y="928"/>
                </a:lnTo>
                <a:lnTo>
                  <a:pt x="199" y="940"/>
                </a:lnTo>
                <a:lnTo>
                  <a:pt x="169" y="954"/>
                </a:lnTo>
                <a:lnTo>
                  <a:pt x="132" y="992"/>
                </a:lnTo>
                <a:lnTo>
                  <a:pt x="117" y="1044"/>
                </a:lnTo>
                <a:lnTo>
                  <a:pt x="132" y="1095"/>
                </a:lnTo>
                <a:lnTo>
                  <a:pt x="117" y="1214"/>
                </a:lnTo>
                <a:lnTo>
                  <a:pt x="117" y="1277"/>
                </a:lnTo>
                <a:lnTo>
                  <a:pt x="117" y="1339"/>
                </a:lnTo>
                <a:lnTo>
                  <a:pt x="169" y="1395"/>
                </a:lnTo>
                <a:lnTo>
                  <a:pt x="159" y="1459"/>
                </a:lnTo>
                <a:lnTo>
                  <a:pt x="117" y="1483"/>
                </a:lnTo>
                <a:lnTo>
                  <a:pt x="132" y="1547"/>
                </a:lnTo>
                <a:lnTo>
                  <a:pt x="117" y="1663"/>
                </a:lnTo>
                <a:lnTo>
                  <a:pt x="94" y="1677"/>
                </a:lnTo>
                <a:lnTo>
                  <a:pt x="52" y="1728"/>
                </a:lnTo>
                <a:lnTo>
                  <a:pt x="52" y="1792"/>
                </a:lnTo>
                <a:lnTo>
                  <a:pt x="42" y="1858"/>
                </a:lnTo>
                <a:lnTo>
                  <a:pt x="14" y="1872"/>
                </a:lnTo>
                <a:lnTo>
                  <a:pt x="0" y="1872"/>
                </a:lnTo>
                <a:lnTo>
                  <a:pt x="14" y="1932"/>
                </a:lnTo>
                <a:lnTo>
                  <a:pt x="105" y="2232"/>
                </a:lnTo>
                <a:lnTo>
                  <a:pt x="159" y="2307"/>
                </a:lnTo>
                <a:lnTo>
                  <a:pt x="132" y="2373"/>
                </a:lnTo>
                <a:lnTo>
                  <a:pt x="159" y="2451"/>
                </a:lnTo>
                <a:lnTo>
                  <a:pt x="159" y="2517"/>
                </a:lnTo>
                <a:lnTo>
                  <a:pt x="287" y="2517"/>
                </a:lnTo>
                <a:lnTo>
                  <a:pt x="287" y="2451"/>
                </a:lnTo>
                <a:lnTo>
                  <a:pt x="343" y="2373"/>
                </a:lnTo>
                <a:lnTo>
                  <a:pt x="472" y="2373"/>
                </a:lnTo>
                <a:lnTo>
                  <a:pt x="513" y="2271"/>
                </a:lnTo>
                <a:lnTo>
                  <a:pt x="541" y="2090"/>
                </a:lnTo>
                <a:lnTo>
                  <a:pt x="541" y="1988"/>
                </a:lnTo>
                <a:lnTo>
                  <a:pt x="550" y="1932"/>
                </a:lnTo>
                <a:lnTo>
                  <a:pt x="618" y="1872"/>
                </a:lnTo>
                <a:lnTo>
                  <a:pt x="682" y="1821"/>
                </a:lnTo>
                <a:lnTo>
                  <a:pt x="656" y="1792"/>
                </a:lnTo>
                <a:lnTo>
                  <a:pt x="712" y="1743"/>
                </a:lnTo>
                <a:lnTo>
                  <a:pt x="734" y="1691"/>
                </a:lnTo>
                <a:lnTo>
                  <a:pt x="712" y="1639"/>
                </a:lnTo>
                <a:lnTo>
                  <a:pt x="580" y="1521"/>
                </a:lnTo>
                <a:lnTo>
                  <a:pt x="566" y="1447"/>
                </a:lnTo>
                <a:lnTo>
                  <a:pt x="580" y="1265"/>
                </a:lnTo>
                <a:lnTo>
                  <a:pt x="656" y="1122"/>
                </a:lnTo>
                <a:lnTo>
                  <a:pt x="776" y="1006"/>
                </a:lnTo>
                <a:lnTo>
                  <a:pt x="839" y="954"/>
                </a:lnTo>
                <a:lnTo>
                  <a:pt x="867" y="890"/>
                </a:lnTo>
                <a:lnTo>
                  <a:pt x="905" y="826"/>
                </a:lnTo>
                <a:lnTo>
                  <a:pt x="853" y="788"/>
                </a:lnTo>
                <a:lnTo>
                  <a:pt x="894" y="722"/>
                </a:lnTo>
                <a:lnTo>
                  <a:pt x="880" y="673"/>
                </a:lnTo>
                <a:lnTo>
                  <a:pt x="919" y="644"/>
                </a:lnTo>
                <a:lnTo>
                  <a:pt x="947" y="579"/>
                </a:lnTo>
                <a:lnTo>
                  <a:pt x="1013" y="579"/>
                </a:lnTo>
                <a:lnTo>
                  <a:pt x="1065" y="543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38" name="Group 508"/>
          <p:cNvGrpSpPr>
            <a:grpSpLocks/>
          </p:cNvGrpSpPr>
          <p:nvPr/>
        </p:nvGrpSpPr>
        <p:grpSpPr bwMode="auto">
          <a:xfrm>
            <a:off x="6241926" y="1262363"/>
            <a:ext cx="844550" cy="1997075"/>
            <a:chOff x="3070" y="945"/>
            <a:chExt cx="532" cy="1258"/>
          </a:xfrm>
        </p:grpSpPr>
        <p:sp>
          <p:nvSpPr>
            <p:cNvPr id="139" name="Freeform 509"/>
            <p:cNvSpPr>
              <a:spLocks/>
            </p:cNvSpPr>
            <p:nvPr/>
          </p:nvSpPr>
          <p:spPr bwMode="auto">
            <a:xfrm>
              <a:off x="3070" y="945"/>
              <a:ext cx="532" cy="1258"/>
            </a:xfrm>
            <a:custGeom>
              <a:avLst/>
              <a:gdLst>
                <a:gd name="T0" fmla="*/ 0 w 1065"/>
                <a:gd name="T1" fmla="*/ 0 h 2517"/>
                <a:gd name="T2" fmla="*/ 0 w 1065"/>
                <a:gd name="T3" fmla="*/ 0 h 2517"/>
                <a:gd name="T4" fmla="*/ 0 w 1065"/>
                <a:gd name="T5" fmla="*/ 0 h 2517"/>
                <a:gd name="T6" fmla="*/ 0 w 1065"/>
                <a:gd name="T7" fmla="*/ 0 h 2517"/>
                <a:gd name="T8" fmla="*/ 0 w 1065"/>
                <a:gd name="T9" fmla="*/ 0 h 2517"/>
                <a:gd name="T10" fmla="*/ 0 w 1065"/>
                <a:gd name="T11" fmla="*/ 0 h 2517"/>
                <a:gd name="T12" fmla="*/ 0 w 1065"/>
                <a:gd name="T13" fmla="*/ 0 h 2517"/>
                <a:gd name="T14" fmla="*/ 0 w 1065"/>
                <a:gd name="T15" fmla="*/ 0 h 2517"/>
                <a:gd name="T16" fmla="*/ 0 w 1065"/>
                <a:gd name="T17" fmla="*/ 0 h 2517"/>
                <a:gd name="T18" fmla="*/ 0 w 1065"/>
                <a:gd name="T19" fmla="*/ 0 h 2517"/>
                <a:gd name="T20" fmla="*/ 0 w 1065"/>
                <a:gd name="T21" fmla="*/ 0 h 2517"/>
                <a:gd name="T22" fmla="*/ 0 w 1065"/>
                <a:gd name="T23" fmla="*/ 0 h 2517"/>
                <a:gd name="T24" fmla="*/ 0 w 1065"/>
                <a:gd name="T25" fmla="*/ 0 h 2517"/>
                <a:gd name="T26" fmla="*/ 0 w 1065"/>
                <a:gd name="T27" fmla="*/ 0 h 2517"/>
                <a:gd name="T28" fmla="*/ 0 w 1065"/>
                <a:gd name="T29" fmla="*/ 0 h 2517"/>
                <a:gd name="T30" fmla="*/ 0 w 1065"/>
                <a:gd name="T31" fmla="*/ 0 h 2517"/>
                <a:gd name="T32" fmla="*/ 0 w 1065"/>
                <a:gd name="T33" fmla="*/ 0 h 2517"/>
                <a:gd name="T34" fmla="*/ 0 w 1065"/>
                <a:gd name="T35" fmla="*/ 0 h 2517"/>
                <a:gd name="T36" fmla="*/ 0 w 1065"/>
                <a:gd name="T37" fmla="*/ 0 h 2517"/>
                <a:gd name="T38" fmla="*/ 0 w 1065"/>
                <a:gd name="T39" fmla="*/ 0 h 2517"/>
                <a:gd name="T40" fmla="*/ 0 w 1065"/>
                <a:gd name="T41" fmla="*/ 0 h 2517"/>
                <a:gd name="T42" fmla="*/ 0 w 1065"/>
                <a:gd name="T43" fmla="*/ 0 h 2517"/>
                <a:gd name="T44" fmla="*/ 0 w 1065"/>
                <a:gd name="T45" fmla="*/ 0 h 2517"/>
                <a:gd name="T46" fmla="*/ 0 w 1065"/>
                <a:gd name="T47" fmla="*/ 0 h 2517"/>
                <a:gd name="T48" fmla="*/ 0 w 1065"/>
                <a:gd name="T49" fmla="*/ 0 h 2517"/>
                <a:gd name="T50" fmla="*/ 0 w 1065"/>
                <a:gd name="T51" fmla="*/ 0 h 2517"/>
                <a:gd name="T52" fmla="*/ 0 w 1065"/>
                <a:gd name="T53" fmla="*/ 0 h 2517"/>
                <a:gd name="T54" fmla="*/ 0 w 1065"/>
                <a:gd name="T55" fmla="*/ 0 h 2517"/>
                <a:gd name="T56" fmla="*/ 0 w 1065"/>
                <a:gd name="T57" fmla="*/ 0 h 2517"/>
                <a:gd name="T58" fmla="*/ 0 w 1065"/>
                <a:gd name="T59" fmla="*/ 0 h 2517"/>
                <a:gd name="T60" fmla="*/ 0 w 1065"/>
                <a:gd name="T61" fmla="*/ 0 h 2517"/>
                <a:gd name="T62" fmla="*/ 0 w 1065"/>
                <a:gd name="T63" fmla="*/ 0 h 2517"/>
                <a:gd name="T64" fmla="*/ 0 w 1065"/>
                <a:gd name="T65" fmla="*/ 0 h 2517"/>
                <a:gd name="T66" fmla="*/ 0 w 1065"/>
                <a:gd name="T67" fmla="*/ 0 h 2517"/>
                <a:gd name="T68" fmla="*/ 0 w 1065"/>
                <a:gd name="T69" fmla="*/ 0 h 2517"/>
                <a:gd name="T70" fmla="*/ 0 w 1065"/>
                <a:gd name="T71" fmla="*/ 0 h 2517"/>
                <a:gd name="T72" fmla="*/ 0 w 1065"/>
                <a:gd name="T73" fmla="*/ 0 h 2517"/>
                <a:gd name="T74" fmla="*/ 0 w 1065"/>
                <a:gd name="T75" fmla="*/ 0 h 2517"/>
                <a:gd name="T76" fmla="*/ 0 w 1065"/>
                <a:gd name="T77" fmla="*/ 0 h 2517"/>
                <a:gd name="T78" fmla="*/ 0 w 1065"/>
                <a:gd name="T79" fmla="*/ 0 h 2517"/>
                <a:gd name="T80" fmla="*/ 0 w 1065"/>
                <a:gd name="T81" fmla="*/ 0 h 2517"/>
                <a:gd name="T82" fmla="*/ 0 w 1065"/>
                <a:gd name="T83" fmla="*/ 0 h 2517"/>
                <a:gd name="T84" fmla="*/ 0 w 1065"/>
                <a:gd name="T85" fmla="*/ 0 h 25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5"/>
                <a:gd name="T130" fmla="*/ 0 h 2517"/>
                <a:gd name="T131" fmla="*/ 1065 w 1065"/>
                <a:gd name="T132" fmla="*/ 2517 h 25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5" h="2517">
                  <a:moveTo>
                    <a:pt x="1065" y="543"/>
                  </a:moveTo>
                  <a:lnTo>
                    <a:pt x="1051" y="529"/>
                  </a:lnTo>
                  <a:lnTo>
                    <a:pt x="1037" y="451"/>
                  </a:lnTo>
                  <a:lnTo>
                    <a:pt x="1037" y="399"/>
                  </a:lnTo>
                  <a:lnTo>
                    <a:pt x="1013" y="363"/>
                  </a:lnTo>
                  <a:lnTo>
                    <a:pt x="999" y="321"/>
                  </a:lnTo>
                  <a:lnTo>
                    <a:pt x="985" y="207"/>
                  </a:lnTo>
                  <a:lnTo>
                    <a:pt x="971" y="155"/>
                  </a:lnTo>
                  <a:lnTo>
                    <a:pt x="933" y="116"/>
                  </a:lnTo>
                  <a:lnTo>
                    <a:pt x="905" y="103"/>
                  </a:lnTo>
                  <a:lnTo>
                    <a:pt x="867" y="89"/>
                  </a:lnTo>
                  <a:lnTo>
                    <a:pt x="764" y="0"/>
                  </a:lnTo>
                  <a:lnTo>
                    <a:pt x="734" y="0"/>
                  </a:lnTo>
                  <a:lnTo>
                    <a:pt x="720" y="52"/>
                  </a:lnTo>
                  <a:lnTo>
                    <a:pt x="734" y="103"/>
                  </a:lnTo>
                  <a:lnTo>
                    <a:pt x="712" y="116"/>
                  </a:lnTo>
                  <a:lnTo>
                    <a:pt x="618" y="103"/>
                  </a:lnTo>
                  <a:lnTo>
                    <a:pt x="592" y="130"/>
                  </a:lnTo>
                  <a:lnTo>
                    <a:pt x="592" y="191"/>
                  </a:lnTo>
                  <a:lnTo>
                    <a:pt x="527" y="191"/>
                  </a:lnTo>
                  <a:lnTo>
                    <a:pt x="499" y="219"/>
                  </a:lnTo>
                  <a:lnTo>
                    <a:pt x="461" y="311"/>
                  </a:lnTo>
                  <a:lnTo>
                    <a:pt x="472" y="347"/>
                  </a:lnTo>
                  <a:lnTo>
                    <a:pt x="447" y="413"/>
                  </a:lnTo>
                  <a:lnTo>
                    <a:pt x="395" y="491"/>
                  </a:lnTo>
                  <a:lnTo>
                    <a:pt x="381" y="543"/>
                  </a:lnTo>
                  <a:lnTo>
                    <a:pt x="343" y="552"/>
                  </a:lnTo>
                  <a:lnTo>
                    <a:pt x="331" y="722"/>
                  </a:lnTo>
                  <a:lnTo>
                    <a:pt x="279" y="810"/>
                  </a:lnTo>
                  <a:lnTo>
                    <a:pt x="287" y="852"/>
                  </a:lnTo>
                  <a:lnTo>
                    <a:pt x="301" y="914"/>
                  </a:lnTo>
                  <a:lnTo>
                    <a:pt x="263" y="928"/>
                  </a:lnTo>
                  <a:lnTo>
                    <a:pt x="237" y="928"/>
                  </a:lnTo>
                  <a:lnTo>
                    <a:pt x="199" y="940"/>
                  </a:lnTo>
                  <a:lnTo>
                    <a:pt x="169" y="954"/>
                  </a:lnTo>
                  <a:lnTo>
                    <a:pt x="132" y="992"/>
                  </a:lnTo>
                  <a:lnTo>
                    <a:pt x="117" y="1044"/>
                  </a:lnTo>
                  <a:lnTo>
                    <a:pt x="132" y="1095"/>
                  </a:lnTo>
                  <a:lnTo>
                    <a:pt x="117" y="1214"/>
                  </a:lnTo>
                  <a:lnTo>
                    <a:pt x="117" y="1277"/>
                  </a:lnTo>
                  <a:lnTo>
                    <a:pt x="117" y="1339"/>
                  </a:lnTo>
                  <a:lnTo>
                    <a:pt x="169" y="1395"/>
                  </a:lnTo>
                  <a:lnTo>
                    <a:pt x="159" y="1459"/>
                  </a:lnTo>
                  <a:lnTo>
                    <a:pt x="117" y="1483"/>
                  </a:lnTo>
                  <a:lnTo>
                    <a:pt x="132" y="1547"/>
                  </a:lnTo>
                  <a:lnTo>
                    <a:pt x="117" y="1663"/>
                  </a:lnTo>
                  <a:lnTo>
                    <a:pt x="94" y="1677"/>
                  </a:lnTo>
                  <a:lnTo>
                    <a:pt x="52" y="1728"/>
                  </a:lnTo>
                  <a:lnTo>
                    <a:pt x="52" y="1792"/>
                  </a:lnTo>
                  <a:lnTo>
                    <a:pt x="42" y="1858"/>
                  </a:lnTo>
                  <a:lnTo>
                    <a:pt x="14" y="1872"/>
                  </a:lnTo>
                  <a:lnTo>
                    <a:pt x="0" y="1872"/>
                  </a:lnTo>
                  <a:lnTo>
                    <a:pt x="14" y="1932"/>
                  </a:lnTo>
                  <a:lnTo>
                    <a:pt x="105" y="2232"/>
                  </a:lnTo>
                  <a:lnTo>
                    <a:pt x="159" y="2307"/>
                  </a:lnTo>
                  <a:lnTo>
                    <a:pt x="132" y="2373"/>
                  </a:lnTo>
                  <a:lnTo>
                    <a:pt x="159" y="2451"/>
                  </a:lnTo>
                  <a:lnTo>
                    <a:pt x="159" y="2517"/>
                  </a:lnTo>
                  <a:lnTo>
                    <a:pt x="287" y="2517"/>
                  </a:lnTo>
                  <a:lnTo>
                    <a:pt x="287" y="2451"/>
                  </a:lnTo>
                  <a:lnTo>
                    <a:pt x="343" y="2373"/>
                  </a:lnTo>
                  <a:lnTo>
                    <a:pt x="472" y="2373"/>
                  </a:lnTo>
                  <a:lnTo>
                    <a:pt x="513" y="2271"/>
                  </a:lnTo>
                  <a:lnTo>
                    <a:pt x="541" y="2090"/>
                  </a:lnTo>
                  <a:lnTo>
                    <a:pt x="541" y="1988"/>
                  </a:lnTo>
                  <a:lnTo>
                    <a:pt x="550" y="1932"/>
                  </a:lnTo>
                  <a:lnTo>
                    <a:pt x="618" y="1872"/>
                  </a:lnTo>
                  <a:lnTo>
                    <a:pt x="682" y="1821"/>
                  </a:lnTo>
                  <a:lnTo>
                    <a:pt x="656" y="1792"/>
                  </a:lnTo>
                  <a:lnTo>
                    <a:pt x="712" y="1743"/>
                  </a:lnTo>
                  <a:lnTo>
                    <a:pt x="734" y="1691"/>
                  </a:lnTo>
                  <a:lnTo>
                    <a:pt x="712" y="1639"/>
                  </a:lnTo>
                  <a:lnTo>
                    <a:pt x="580" y="1521"/>
                  </a:lnTo>
                  <a:lnTo>
                    <a:pt x="566" y="1447"/>
                  </a:lnTo>
                  <a:lnTo>
                    <a:pt x="580" y="1265"/>
                  </a:lnTo>
                  <a:lnTo>
                    <a:pt x="656" y="1122"/>
                  </a:lnTo>
                  <a:lnTo>
                    <a:pt x="776" y="1006"/>
                  </a:lnTo>
                  <a:lnTo>
                    <a:pt x="839" y="954"/>
                  </a:lnTo>
                  <a:lnTo>
                    <a:pt x="867" y="890"/>
                  </a:lnTo>
                  <a:lnTo>
                    <a:pt x="905" y="826"/>
                  </a:lnTo>
                  <a:lnTo>
                    <a:pt x="853" y="788"/>
                  </a:lnTo>
                  <a:lnTo>
                    <a:pt x="894" y="722"/>
                  </a:lnTo>
                  <a:lnTo>
                    <a:pt x="880" y="673"/>
                  </a:lnTo>
                  <a:lnTo>
                    <a:pt x="919" y="644"/>
                  </a:lnTo>
                  <a:lnTo>
                    <a:pt x="947" y="579"/>
                  </a:lnTo>
                  <a:lnTo>
                    <a:pt x="1013" y="579"/>
                  </a:lnTo>
                  <a:lnTo>
                    <a:pt x="1065" y="543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0" name="Freeform 510"/>
            <p:cNvSpPr>
              <a:spLocks/>
            </p:cNvSpPr>
            <p:nvPr/>
          </p:nvSpPr>
          <p:spPr bwMode="auto">
            <a:xfrm>
              <a:off x="3070" y="945"/>
              <a:ext cx="532" cy="1258"/>
            </a:xfrm>
            <a:custGeom>
              <a:avLst/>
              <a:gdLst>
                <a:gd name="T0" fmla="*/ 0 w 1065"/>
                <a:gd name="T1" fmla="*/ 0 h 2517"/>
                <a:gd name="T2" fmla="*/ 0 w 1065"/>
                <a:gd name="T3" fmla="*/ 0 h 2517"/>
                <a:gd name="T4" fmla="*/ 0 w 1065"/>
                <a:gd name="T5" fmla="*/ 0 h 2517"/>
                <a:gd name="T6" fmla="*/ 0 w 1065"/>
                <a:gd name="T7" fmla="*/ 0 h 2517"/>
                <a:gd name="T8" fmla="*/ 0 w 1065"/>
                <a:gd name="T9" fmla="*/ 0 h 2517"/>
                <a:gd name="T10" fmla="*/ 0 w 1065"/>
                <a:gd name="T11" fmla="*/ 0 h 2517"/>
                <a:gd name="T12" fmla="*/ 0 w 1065"/>
                <a:gd name="T13" fmla="*/ 0 h 2517"/>
                <a:gd name="T14" fmla="*/ 0 w 1065"/>
                <a:gd name="T15" fmla="*/ 0 h 2517"/>
                <a:gd name="T16" fmla="*/ 0 w 1065"/>
                <a:gd name="T17" fmla="*/ 0 h 2517"/>
                <a:gd name="T18" fmla="*/ 0 w 1065"/>
                <a:gd name="T19" fmla="*/ 0 h 2517"/>
                <a:gd name="T20" fmla="*/ 0 w 1065"/>
                <a:gd name="T21" fmla="*/ 0 h 2517"/>
                <a:gd name="T22" fmla="*/ 0 w 1065"/>
                <a:gd name="T23" fmla="*/ 0 h 2517"/>
                <a:gd name="T24" fmla="*/ 0 w 1065"/>
                <a:gd name="T25" fmla="*/ 0 h 2517"/>
                <a:gd name="T26" fmla="*/ 0 w 1065"/>
                <a:gd name="T27" fmla="*/ 0 h 2517"/>
                <a:gd name="T28" fmla="*/ 0 w 1065"/>
                <a:gd name="T29" fmla="*/ 0 h 2517"/>
                <a:gd name="T30" fmla="*/ 0 w 1065"/>
                <a:gd name="T31" fmla="*/ 0 h 2517"/>
                <a:gd name="T32" fmla="*/ 0 w 1065"/>
                <a:gd name="T33" fmla="*/ 0 h 2517"/>
                <a:gd name="T34" fmla="*/ 0 w 1065"/>
                <a:gd name="T35" fmla="*/ 0 h 2517"/>
                <a:gd name="T36" fmla="*/ 0 w 1065"/>
                <a:gd name="T37" fmla="*/ 0 h 2517"/>
                <a:gd name="T38" fmla="*/ 0 w 1065"/>
                <a:gd name="T39" fmla="*/ 0 h 2517"/>
                <a:gd name="T40" fmla="*/ 0 w 1065"/>
                <a:gd name="T41" fmla="*/ 0 h 2517"/>
                <a:gd name="T42" fmla="*/ 0 w 1065"/>
                <a:gd name="T43" fmla="*/ 0 h 2517"/>
                <a:gd name="T44" fmla="*/ 0 w 1065"/>
                <a:gd name="T45" fmla="*/ 0 h 2517"/>
                <a:gd name="T46" fmla="*/ 0 w 1065"/>
                <a:gd name="T47" fmla="*/ 0 h 2517"/>
                <a:gd name="T48" fmla="*/ 0 w 1065"/>
                <a:gd name="T49" fmla="*/ 0 h 2517"/>
                <a:gd name="T50" fmla="*/ 0 w 1065"/>
                <a:gd name="T51" fmla="*/ 0 h 2517"/>
                <a:gd name="T52" fmla="*/ 0 w 1065"/>
                <a:gd name="T53" fmla="*/ 0 h 2517"/>
                <a:gd name="T54" fmla="*/ 0 w 1065"/>
                <a:gd name="T55" fmla="*/ 0 h 2517"/>
                <a:gd name="T56" fmla="*/ 0 w 1065"/>
                <a:gd name="T57" fmla="*/ 0 h 2517"/>
                <a:gd name="T58" fmla="*/ 0 w 1065"/>
                <a:gd name="T59" fmla="*/ 0 h 2517"/>
                <a:gd name="T60" fmla="*/ 0 w 1065"/>
                <a:gd name="T61" fmla="*/ 0 h 2517"/>
                <a:gd name="T62" fmla="*/ 0 w 1065"/>
                <a:gd name="T63" fmla="*/ 0 h 2517"/>
                <a:gd name="T64" fmla="*/ 0 w 1065"/>
                <a:gd name="T65" fmla="*/ 0 h 2517"/>
                <a:gd name="T66" fmla="*/ 0 w 1065"/>
                <a:gd name="T67" fmla="*/ 0 h 2517"/>
                <a:gd name="T68" fmla="*/ 0 w 1065"/>
                <a:gd name="T69" fmla="*/ 0 h 2517"/>
                <a:gd name="T70" fmla="*/ 0 w 1065"/>
                <a:gd name="T71" fmla="*/ 0 h 2517"/>
                <a:gd name="T72" fmla="*/ 0 w 1065"/>
                <a:gd name="T73" fmla="*/ 0 h 2517"/>
                <a:gd name="T74" fmla="*/ 0 w 1065"/>
                <a:gd name="T75" fmla="*/ 0 h 2517"/>
                <a:gd name="T76" fmla="*/ 0 w 1065"/>
                <a:gd name="T77" fmla="*/ 0 h 2517"/>
                <a:gd name="T78" fmla="*/ 0 w 1065"/>
                <a:gd name="T79" fmla="*/ 0 h 2517"/>
                <a:gd name="T80" fmla="*/ 0 w 1065"/>
                <a:gd name="T81" fmla="*/ 0 h 2517"/>
                <a:gd name="T82" fmla="*/ 0 w 1065"/>
                <a:gd name="T83" fmla="*/ 0 h 2517"/>
                <a:gd name="T84" fmla="*/ 0 w 1065"/>
                <a:gd name="T85" fmla="*/ 0 h 25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5"/>
                <a:gd name="T130" fmla="*/ 0 h 2517"/>
                <a:gd name="T131" fmla="*/ 1065 w 1065"/>
                <a:gd name="T132" fmla="*/ 2517 h 25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5" h="2517">
                  <a:moveTo>
                    <a:pt x="1065" y="543"/>
                  </a:moveTo>
                  <a:lnTo>
                    <a:pt x="1051" y="529"/>
                  </a:lnTo>
                  <a:lnTo>
                    <a:pt x="1037" y="451"/>
                  </a:lnTo>
                  <a:lnTo>
                    <a:pt x="1037" y="399"/>
                  </a:lnTo>
                  <a:lnTo>
                    <a:pt x="1013" y="363"/>
                  </a:lnTo>
                  <a:lnTo>
                    <a:pt x="999" y="321"/>
                  </a:lnTo>
                  <a:lnTo>
                    <a:pt x="985" y="207"/>
                  </a:lnTo>
                  <a:lnTo>
                    <a:pt x="971" y="155"/>
                  </a:lnTo>
                  <a:lnTo>
                    <a:pt x="933" y="116"/>
                  </a:lnTo>
                  <a:lnTo>
                    <a:pt x="905" y="103"/>
                  </a:lnTo>
                  <a:lnTo>
                    <a:pt x="867" y="89"/>
                  </a:lnTo>
                  <a:lnTo>
                    <a:pt x="764" y="0"/>
                  </a:lnTo>
                  <a:lnTo>
                    <a:pt x="734" y="0"/>
                  </a:lnTo>
                  <a:lnTo>
                    <a:pt x="720" y="52"/>
                  </a:lnTo>
                  <a:lnTo>
                    <a:pt x="734" y="103"/>
                  </a:lnTo>
                  <a:lnTo>
                    <a:pt x="712" y="116"/>
                  </a:lnTo>
                  <a:lnTo>
                    <a:pt x="618" y="103"/>
                  </a:lnTo>
                  <a:lnTo>
                    <a:pt x="592" y="130"/>
                  </a:lnTo>
                  <a:lnTo>
                    <a:pt x="592" y="191"/>
                  </a:lnTo>
                  <a:lnTo>
                    <a:pt x="527" y="191"/>
                  </a:lnTo>
                  <a:lnTo>
                    <a:pt x="499" y="219"/>
                  </a:lnTo>
                  <a:lnTo>
                    <a:pt x="461" y="311"/>
                  </a:lnTo>
                  <a:lnTo>
                    <a:pt x="472" y="347"/>
                  </a:lnTo>
                  <a:lnTo>
                    <a:pt x="447" y="413"/>
                  </a:lnTo>
                  <a:lnTo>
                    <a:pt x="395" y="491"/>
                  </a:lnTo>
                  <a:lnTo>
                    <a:pt x="381" y="543"/>
                  </a:lnTo>
                  <a:lnTo>
                    <a:pt x="343" y="552"/>
                  </a:lnTo>
                  <a:lnTo>
                    <a:pt x="331" y="722"/>
                  </a:lnTo>
                  <a:lnTo>
                    <a:pt x="279" y="810"/>
                  </a:lnTo>
                  <a:lnTo>
                    <a:pt x="287" y="852"/>
                  </a:lnTo>
                  <a:lnTo>
                    <a:pt x="301" y="914"/>
                  </a:lnTo>
                  <a:lnTo>
                    <a:pt x="263" y="928"/>
                  </a:lnTo>
                  <a:lnTo>
                    <a:pt x="237" y="928"/>
                  </a:lnTo>
                  <a:lnTo>
                    <a:pt x="199" y="940"/>
                  </a:lnTo>
                  <a:lnTo>
                    <a:pt x="169" y="954"/>
                  </a:lnTo>
                  <a:lnTo>
                    <a:pt x="132" y="992"/>
                  </a:lnTo>
                  <a:lnTo>
                    <a:pt x="117" y="1044"/>
                  </a:lnTo>
                  <a:lnTo>
                    <a:pt x="132" y="1095"/>
                  </a:lnTo>
                  <a:lnTo>
                    <a:pt x="117" y="1214"/>
                  </a:lnTo>
                  <a:lnTo>
                    <a:pt x="117" y="1277"/>
                  </a:lnTo>
                  <a:lnTo>
                    <a:pt x="117" y="1339"/>
                  </a:lnTo>
                  <a:lnTo>
                    <a:pt x="169" y="1395"/>
                  </a:lnTo>
                  <a:lnTo>
                    <a:pt x="159" y="1459"/>
                  </a:lnTo>
                  <a:lnTo>
                    <a:pt x="117" y="1483"/>
                  </a:lnTo>
                  <a:lnTo>
                    <a:pt x="132" y="1547"/>
                  </a:lnTo>
                  <a:lnTo>
                    <a:pt x="117" y="1663"/>
                  </a:lnTo>
                  <a:lnTo>
                    <a:pt x="94" y="1677"/>
                  </a:lnTo>
                  <a:lnTo>
                    <a:pt x="52" y="1728"/>
                  </a:lnTo>
                  <a:lnTo>
                    <a:pt x="52" y="1792"/>
                  </a:lnTo>
                  <a:lnTo>
                    <a:pt x="42" y="1858"/>
                  </a:lnTo>
                  <a:lnTo>
                    <a:pt x="14" y="1872"/>
                  </a:lnTo>
                  <a:lnTo>
                    <a:pt x="0" y="1872"/>
                  </a:lnTo>
                  <a:lnTo>
                    <a:pt x="14" y="1932"/>
                  </a:lnTo>
                  <a:lnTo>
                    <a:pt x="105" y="2232"/>
                  </a:lnTo>
                  <a:lnTo>
                    <a:pt x="159" y="2307"/>
                  </a:lnTo>
                  <a:lnTo>
                    <a:pt x="132" y="2373"/>
                  </a:lnTo>
                  <a:lnTo>
                    <a:pt x="159" y="2451"/>
                  </a:lnTo>
                  <a:lnTo>
                    <a:pt x="159" y="2517"/>
                  </a:lnTo>
                  <a:lnTo>
                    <a:pt x="287" y="2517"/>
                  </a:lnTo>
                  <a:lnTo>
                    <a:pt x="287" y="2451"/>
                  </a:lnTo>
                  <a:lnTo>
                    <a:pt x="343" y="2373"/>
                  </a:lnTo>
                  <a:lnTo>
                    <a:pt x="472" y="2373"/>
                  </a:lnTo>
                  <a:lnTo>
                    <a:pt x="513" y="2271"/>
                  </a:lnTo>
                  <a:lnTo>
                    <a:pt x="541" y="2090"/>
                  </a:lnTo>
                  <a:lnTo>
                    <a:pt x="541" y="1988"/>
                  </a:lnTo>
                  <a:lnTo>
                    <a:pt x="550" y="1932"/>
                  </a:lnTo>
                  <a:lnTo>
                    <a:pt x="618" y="1872"/>
                  </a:lnTo>
                  <a:lnTo>
                    <a:pt x="682" y="1821"/>
                  </a:lnTo>
                  <a:lnTo>
                    <a:pt x="656" y="1792"/>
                  </a:lnTo>
                  <a:lnTo>
                    <a:pt x="712" y="1743"/>
                  </a:lnTo>
                  <a:lnTo>
                    <a:pt x="734" y="1691"/>
                  </a:lnTo>
                  <a:lnTo>
                    <a:pt x="712" y="1639"/>
                  </a:lnTo>
                  <a:lnTo>
                    <a:pt x="580" y="1521"/>
                  </a:lnTo>
                  <a:lnTo>
                    <a:pt x="566" y="1447"/>
                  </a:lnTo>
                  <a:lnTo>
                    <a:pt x="580" y="1265"/>
                  </a:lnTo>
                  <a:lnTo>
                    <a:pt x="656" y="1122"/>
                  </a:lnTo>
                  <a:lnTo>
                    <a:pt x="776" y="1006"/>
                  </a:lnTo>
                  <a:lnTo>
                    <a:pt x="839" y="954"/>
                  </a:lnTo>
                  <a:lnTo>
                    <a:pt x="867" y="890"/>
                  </a:lnTo>
                  <a:lnTo>
                    <a:pt x="905" y="826"/>
                  </a:lnTo>
                  <a:lnTo>
                    <a:pt x="853" y="788"/>
                  </a:lnTo>
                  <a:lnTo>
                    <a:pt x="894" y="722"/>
                  </a:lnTo>
                  <a:lnTo>
                    <a:pt x="880" y="673"/>
                  </a:lnTo>
                  <a:lnTo>
                    <a:pt x="919" y="644"/>
                  </a:lnTo>
                  <a:lnTo>
                    <a:pt x="947" y="579"/>
                  </a:lnTo>
                  <a:lnTo>
                    <a:pt x="1013" y="579"/>
                  </a:lnTo>
                  <a:lnTo>
                    <a:pt x="1065" y="54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41" name="Freeform 511"/>
          <p:cNvSpPr>
            <a:spLocks/>
          </p:cNvSpPr>
          <p:nvPr/>
        </p:nvSpPr>
        <p:spPr bwMode="auto">
          <a:xfrm>
            <a:off x="6848351" y="1068688"/>
            <a:ext cx="788987" cy="1484312"/>
          </a:xfrm>
          <a:custGeom>
            <a:avLst/>
            <a:gdLst>
              <a:gd name="T0" fmla="*/ 2147483647 w 993"/>
              <a:gd name="T1" fmla="*/ 2147483647 h 1869"/>
              <a:gd name="T2" fmla="*/ 2147483647 w 993"/>
              <a:gd name="T3" fmla="*/ 2147483647 h 1869"/>
              <a:gd name="T4" fmla="*/ 2147483647 w 993"/>
              <a:gd name="T5" fmla="*/ 2147483647 h 1869"/>
              <a:gd name="T6" fmla="*/ 2147483647 w 993"/>
              <a:gd name="T7" fmla="*/ 2147483647 h 1869"/>
              <a:gd name="T8" fmla="*/ 2147483647 w 993"/>
              <a:gd name="T9" fmla="*/ 2147483647 h 1869"/>
              <a:gd name="T10" fmla="*/ 2147483647 w 993"/>
              <a:gd name="T11" fmla="*/ 2147483647 h 1869"/>
              <a:gd name="T12" fmla="*/ 2147483647 w 993"/>
              <a:gd name="T13" fmla="*/ 2147483647 h 1869"/>
              <a:gd name="T14" fmla="*/ 2147483647 w 993"/>
              <a:gd name="T15" fmla="*/ 2147483647 h 1869"/>
              <a:gd name="T16" fmla="*/ 2147483647 w 993"/>
              <a:gd name="T17" fmla="*/ 2147483647 h 1869"/>
              <a:gd name="T18" fmla="*/ 2147483647 w 993"/>
              <a:gd name="T19" fmla="*/ 2147483647 h 1869"/>
              <a:gd name="T20" fmla="*/ 2147483647 w 993"/>
              <a:gd name="T21" fmla="*/ 2147483647 h 1869"/>
              <a:gd name="T22" fmla="*/ 2147483647 w 993"/>
              <a:gd name="T23" fmla="*/ 2147483647 h 1869"/>
              <a:gd name="T24" fmla="*/ 2147483647 w 993"/>
              <a:gd name="T25" fmla="*/ 2147483647 h 1869"/>
              <a:gd name="T26" fmla="*/ 2147483647 w 993"/>
              <a:gd name="T27" fmla="*/ 2147483647 h 1869"/>
              <a:gd name="T28" fmla="*/ 2147483647 w 993"/>
              <a:gd name="T29" fmla="*/ 2147483647 h 1869"/>
              <a:gd name="T30" fmla="*/ 2147483647 w 993"/>
              <a:gd name="T31" fmla="*/ 2147483647 h 1869"/>
              <a:gd name="T32" fmla="*/ 2147483647 w 993"/>
              <a:gd name="T33" fmla="*/ 2147483647 h 1869"/>
              <a:gd name="T34" fmla="*/ 2147483647 w 993"/>
              <a:gd name="T35" fmla="*/ 0 h 1869"/>
              <a:gd name="T36" fmla="*/ 2147483647 w 993"/>
              <a:gd name="T37" fmla="*/ 2147483647 h 1869"/>
              <a:gd name="T38" fmla="*/ 2147483647 w 993"/>
              <a:gd name="T39" fmla="*/ 2147483647 h 1869"/>
              <a:gd name="T40" fmla="*/ 2147483647 w 993"/>
              <a:gd name="T41" fmla="*/ 2147483647 h 1869"/>
              <a:gd name="T42" fmla="*/ 2147483647 w 993"/>
              <a:gd name="T43" fmla="*/ 2147483647 h 1869"/>
              <a:gd name="T44" fmla="*/ 2147483647 w 993"/>
              <a:gd name="T45" fmla="*/ 2147483647 h 1869"/>
              <a:gd name="T46" fmla="*/ 2147483647 w 993"/>
              <a:gd name="T47" fmla="*/ 2147483647 h 1869"/>
              <a:gd name="T48" fmla="*/ 2147483647 w 993"/>
              <a:gd name="T49" fmla="*/ 2147483647 h 1869"/>
              <a:gd name="T50" fmla="*/ 2147483647 w 993"/>
              <a:gd name="T51" fmla="*/ 2147483647 h 1869"/>
              <a:gd name="T52" fmla="*/ 0 w 993"/>
              <a:gd name="T53" fmla="*/ 2147483647 h 1869"/>
              <a:gd name="T54" fmla="*/ 2147483647 w 993"/>
              <a:gd name="T55" fmla="*/ 2147483647 h 1869"/>
              <a:gd name="T56" fmla="*/ 2147483647 w 993"/>
              <a:gd name="T57" fmla="*/ 2147483647 h 1869"/>
              <a:gd name="T58" fmla="*/ 2147483647 w 993"/>
              <a:gd name="T59" fmla="*/ 2147483647 h 1869"/>
              <a:gd name="T60" fmla="*/ 2147483647 w 993"/>
              <a:gd name="T61" fmla="*/ 2147483647 h 1869"/>
              <a:gd name="T62" fmla="*/ 2147483647 w 993"/>
              <a:gd name="T63" fmla="*/ 2147483647 h 1869"/>
              <a:gd name="T64" fmla="*/ 2147483647 w 993"/>
              <a:gd name="T65" fmla="*/ 2147483647 h 1869"/>
              <a:gd name="T66" fmla="*/ 2147483647 w 993"/>
              <a:gd name="T67" fmla="*/ 2147483647 h 1869"/>
              <a:gd name="T68" fmla="*/ 2147483647 w 993"/>
              <a:gd name="T69" fmla="*/ 2147483647 h 1869"/>
              <a:gd name="T70" fmla="*/ 2147483647 w 993"/>
              <a:gd name="T71" fmla="*/ 2147483647 h 1869"/>
              <a:gd name="T72" fmla="*/ 2147483647 w 993"/>
              <a:gd name="T73" fmla="*/ 2147483647 h 1869"/>
              <a:gd name="T74" fmla="*/ 2147483647 w 993"/>
              <a:gd name="T75" fmla="*/ 2147483647 h 1869"/>
              <a:gd name="T76" fmla="*/ 2147483647 w 993"/>
              <a:gd name="T77" fmla="*/ 2147483647 h 1869"/>
              <a:gd name="T78" fmla="*/ 2147483647 w 993"/>
              <a:gd name="T79" fmla="*/ 2147483647 h 1869"/>
              <a:gd name="T80" fmla="*/ 2147483647 w 993"/>
              <a:gd name="T81" fmla="*/ 2147483647 h 186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93"/>
              <a:gd name="T124" fmla="*/ 0 h 1869"/>
              <a:gd name="T125" fmla="*/ 993 w 993"/>
              <a:gd name="T126" fmla="*/ 1869 h 186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93" h="1869">
                <a:moveTo>
                  <a:pt x="758" y="1713"/>
                </a:moveTo>
                <a:lnTo>
                  <a:pt x="784" y="1691"/>
                </a:lnTo>
                <a:lnTo>
                  <a:pt x="890" y="1521"/>
                </a:lnTo>
                <a:lnTo>
                  <a:pt x="943" y="1431"/>
                </a:lnTo>
                <a:lnTo>
                  <a:pt x="984" y="1328"/>
                </a:lnTo>
                <a:lnTo>
                  <a:pt x="993" y="1264"/>
                </a:lnTo>
                <a:lnTo>
                  <a:pt x="984" y="1198"/>
                </a:lnTo>
                <a:lnTo>
                  <a:pt x="955" y="1184"/>
                </a:lnTo>
                <a:lnTo>
                  <a:pt x="932" y="1158"/>
                </a:lnTo>
                <a:lnTo>
                  <a:pt x="890" y="1148"/>
                </a:lnTo>
                <a:lnTo>
                  <a:pt x="864" y="1106"/>
                </a:lnTo>
                <a:lnTo>
                  <a:pt x="875" y="1054"/>
                </a:lnTo>
                <a:lnTo>
                  <a:pt x="864" y="992"/>
                </a:lnTo>
                <a:lnTo>
                  <a:pt x="823" y="966"/>
                </a:lnTo>
                <a:lnTo>
                  <a:pt x="810" y="917"/>
                </a:lnTo>
                <a:lnTo>
                  <a:pt x="772" y="876"/>
                </a:lnTo>
                <a:lnTo>
                  <a:pt x="758" y="823"/>
                </a:lnTo>
                <a:lnTo>
                  <a:pt x="758" y="709"/>
                </a:lnTo>
                <a:lnTo>
                  <a:pt x="734" y="669"/>
                </a:lnTo>
                <a:lnTo>
                  <a:pt x="706" y="643"/>
                </a:lnTo>
                <a:lnTo>
                  <a:pt x="682" y="591"/>
                </a:lnTo>
                <a:lnTo>
                  <a:pt x="668" y="529"/>
                </a:lnTo>
                <a:lnTo>
                  <a:pt x="682" y="463"/>
                </a:lnTo>
                <a:lnTo>
                  <a:pt x="682" y="385"/>
                </a:lnTo>
                <a:lnTo>
                  <a:pt x="640" y="347"/>
                </a:lnTo>
                <a:lnTo>
                  <a:pt x="616" y="324"/>
                </a:lnTo>
                <a:lnTo>
                  <a:pt x="563" y="310"/>
                </a:lnTo>
                <a:lnTo>
                  <a:pt x="551" y="244"/>
                </a:lnTo>
                <a:lnTo>
                  <a:pt x="551" y="194"/>
                </a:lnTo>
                <a:lnTo>
                  <a:pt x="574" y="166"/>
                </a:lnTo>
                <a:lnTo>
                  <a:pt x="551" y="128"/>
                </a:lnTo>
                <a:lnTo>
                  <a:pt x="574" y="102"/>
                </a:lnTo>
                <a:lnTo>
                  <a:pt x="551" y="50"/>
                </a:lnTo>
                <a:lnTo>
                  <a:pt x="522" y="36"/>
                </a:lnTo>
                <a:lnTo>
                  <a:pt x="510" y="24"/>
                </a:lnTo>
                <a:lnTo>
                  <a:pt x="471" y="0"/>
                </a:lnTo>
                <a:lnTo>
                  <a:pt x="442" y="0"/>
                </a:lnTo>
                <a:lnTo>
                  <a:pt x="403" y="36"/>
                </a:lnTo>
                <a:lnTo>
                  <a:pt x="351" y="50"/>
                </a:lnTo>
                <a:lnTo>
                  <a:pt x="339" y="88"/>
                </a:lnTo>
                <a:lnTo>
                  <a:pt x="339" y="154"/>
                </a:lnTo>
                <a:lnTo>
                  <a:pt x="339" y="216"/>
                </a:lnTo>
                <a:lnTo>
                  <a:pt x="301" y="268"/>
                </a:lnTo>
                <a:lnTo>
                  <a:pt x="259" y="268"/>
                </a:lnTo>
                <a:lnTo>
                  <a:pt x="235" y="255"/>
                </a:lnTo>
                <a:lnTo>
                  <a:pt x="207" y="282"/>
                </a:lnTo>
                <a:lnTo>
                  <a:pt x="183" y="296"/>
                </a:lnTo>
                <a:lnTo>
                  <a:pt x="141" y="282"/>
                </a:lnTo>
                <a:lnTo>
                  <a:pt x="116" y="282"/>
                </a:lnTo>
                <a:lnTo>
                  <a:pt x="103" y="244"/>
                </a:lnTo>
                <a:lnTo>
                  <a:pt x="64" y="203"/>
                </a:lnTo>
                <a:lnTo>
                  <a:pt x="38" y="194"/>
                </a:lnTo>
                <a:lnTo>
                  <a:pt x="12" y="232"/>
                </a:lnTo>
                <a:lnTo>
                  <a:pt x="0" y="244"/>
                </a:lnTo>
                <a:lnTo>
                  <a:pt x="103" y="333"/>
                </a:lnTo>
                <a:lnTo>
                  <a:pt x="141" y="347"/>
                </a:lnTo>
                <a:lnTo>
                  <a:pt x="169" y="360"/>
                </a:lnTo>
                <a:lnTo>
                  <a:pt x="207" y="399"/>
                </a:lnTo>
                <a:lnTo>
                  <a:pt x="221" y="451"/>
                </a:lnTo>
                <a:lnTo>
                  <a:pt x="235" y="565"/>
                </a:lnTo>
                <a:lnTo>
                  <a:pt x="249" y="607"/>
                </a:lnTo>
                <a:lnTo>
                  <a:pt x="273" y="643"/>
                </a:lnTo>
                <a:lnTo>
                  <a:pt x="273" y="695"/>
                </a:lnTo>
                <a:lnTo>
                  <a:pt x="287" y="773"/>
                </a:lnTo>
                <a:lnTo>
                  <a:pt x="301" y="787"/>
                </a:lnTo>
                <a:lnTo>
                  <a:pt x="339" y="796"/>
                </a:lnTo>
                <a:lnTo>
                  <a:pt x="419" y="851"/>
                </a:lnTo>
                <a:lnTo>
                  <a:pt x="431" y="940"/>
                </a:lnTo>
                <a:lnTo>
                  <a:pt x="381" y="976"/>
                </a:lnTo>
                <a:lnTo>
                  <a:pt x="351" y="1084"/>
                </a:lnTo>
                <a:lnTo>
                  <a:pt x="235" y="1264"/>
                </a:lnTo>
                <a:lnTo>
                  <a:pt x="169" y="1339"/>
                </a:lnTo>
                <a:lnTo>
                  <a:pt x="141" y="1444"/>
                </a:lnTo>
                <a:lnTo>
                  <a:pt x="155" y="1533"/>
                </a:lnTo>
                <a:lnTo>
                  <a:pt x="196" y="1611"/>
                </a:lnTo>
                <a:lnTo>
                  <a:pt x="183" y="1713"/>
                </a:lnTo>
                <a:lnTo>
                  <a:pt x="183" y="1765"/>
                </a:lnTo>
                <a:lnTo>
                  <a:pt x="259" y="1805"/>
                </a:lnTo>
                <a:lnTo>
                  <a:pt x="315" y="1843"/>
                </a:lnTo>
                <a:lnTo>
                  <a:pt x="390" y="1869"/>
                </a:lnTo>
                <a:lnTo>
                  <a:pt x="483" y="1843"/>
                </a:lnTo>
                <a:lnTo>
                  <a:pt x="720" y="1713"/>
                </a:lnTo>
                <a:lnTo>
                  <a:pt x="758" y="1713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42" name="Group 512"/>
          <p:cNvGrpSpPr>
            <a:grpSpLocks/>
          </p:cNvGrpSpPr>
          <p:nvPr/>
        </p:nvGrpSpPr>
        <p:grpSpPr bwMode="auto">
          <a:xfrm>
            <a:off x="6848351" y="1068688"/>
            <a:ext cx="788987" cy="1484312"/>
            <a:chOff x="3452" y="823"/>
            <a:chExt cx="497" cy="935"/>
          </a:xfrm>
        </p:grpSpPr>
        <p:sp>
          <p:nvSpPr>
            <p:cNvPr id="143" name="Freeform 513"/>
            <p:cNvSpPr>
              <a:spLocks/>
            </p:cNvSpPr>
            <p:nvPr/>
          </p:nvSpPr>
          <p:spPr bwMode="auto">
            <a:xfrm>
              <a:off x="3452" y="823"/>
              <a:ext cx="497" cy="935"/>
            </a:xfrm>
            <a:custGeom>
              <a:avLst/>
              <a:gdLst>
                <a:gd name="T0" fmla="*/ 1 w 993"/>
                <a:gd name="T1" fmla="*/ 1 h 1869"/>
                <a:gd name="T2" fmla="*/ 1 w 993"/>
                <a:gd name="T3" fmla="*/ 1 h 1869"/>
                <a:gd name="T4" fmla="*/ 1 w 993"/>
                <a:gd name="T5" fmla="*/ 1 h 1869"/>
                <a:gd name="T6" fmla="*/ 1 w 993"/>
                <a:gd name="T7" fmla="*/ 1 h 1869"/>
                <a:gd name="T8" fmla="*/ 1 w 993"/>
                <a:gd name="T9" fmla="*/ 1 h 1869"/>
                <a:gd name="T10" fmla="*/ 1 w 993"/>
                <a:gd name="T11" fmla="*/ 1 h 1869"/>
                <a:gd name="T12" fmla="*/ 1 w 993"/>
                <a:gd name="T13" fmla="*/ 1 h 1869"/>
                <a:gd name="T14" fmla="*/ 1 w 993"/>
                <a:gd name="T15" fmla="*/ 1 h 1869"/>
                <a:gd name="T16" fmla="*/ 1 w 993"/>
                <a:gd name="T17" fmla="*/ 1 h 1869"/>
                <a:gd name="T18" fmla="*/ 1 w 993"/>
                <a:gd name="T19" fmla="*/ 1 h 1869"/>
                <a:gd name="T20" fmla="*/ 1 w 993"/>
                <a:gd name="T21" fmla="*/ 1 h 1869"/>
                <a:gd name="T22" fmla="*/ 1 w 993"/>
                <a:gd name="T23" fmla="*/ 1 h 1869"/>
                <a:gd name="T24" fmla="*/ 1 w 993"/>
                <a:gd name="T25" fmla="*/ 1 h 1869"/>
                <a:gd name="T26" fmla="*/ 1 w 993"/>
                <a:gd name="T27" fmla="*/ 1 h 1869"/>
                <a:gd name="T28" fmla="*/ 1 w 993"/>
                <a:gd name="T29" fmla="*/ 1 h 1869"/>
                <a:gd name="T30" fmla="*/ 1 w 993"/>
                <a:gd name="T31" fmla="*/ 1 h 1869"/>
                <a:gd name="T32" fmla="*/ 1 w 993"/>
                <a:gd name="T33" fmla="*/ 1 h 1869"/>
                <a:gd name="T34" fmla="*/ 1 w 993"/>
                <a:gd name="T35" fmla="*/ 0 h 1869"/>
                <a:gd name="T36" fmla="*/ 1 w 993"/>
                <a:gd name="T37" fmla="*/ 1 h 1869"/>
                <a:gd name="T38" fmla="*/ 1 w 993"/>
                <a:gd name="T39" fmla="*/ 1 h 1869"/>
                <a:gd name="T40" fmla="*/ 1 w 993"/>
                <a:gd name="T41" fmla="*/ 1 h 1869"/>
                <a:gd name="T42" fmla="*/ 1 w 993"/>
                <a:gd name="T43" fmla="*/ 1 h 1869"/>
                <a:gd name="T44" fmla="*/ 1 w 993"/>
                <a:gd name="T45" fmla="*/ 1 h 1869"/>
                <a:gd name="T46" fmla="*/ 1 w 993"/>
                <a:gd name="T47" fmla="*/ 1 h 1869"/>
                <a:gd name="T48" fmla="*/ 1 w 993"/>
                <a:gd name="T49" fmla="*/ 1 h 1869"/>
                <a:gd name="T50" fmla="*/ 1 w 993"/>
                <a:gd name="T51" fmla="*/ 1 h 1869"/>
                <a:gd name="T52" fmla="*/ 0 w 993"/>
                <a:gd name="T53" fmla="*/ 1 h 1869"/>
                <a:gd name="T54" fmla="*/ 1 w 993"/>
                <a:gd name="T55" fmla="*/ 1 h 1869"/>
                <a:gd name="T56" fmla="*/ 1 w 993"/>
                <a:gd name="T57" fmla="*/ 1 h 1869"/>
                <a:gd name="T58" fmla="*/ 1 w 993"/>
                <a:gd name="T59" fmla="*/ 1 h 1869"/>
                <a:gd name="T60" fmla="*/ 1 w 993"/>
                <a:gd name="T61" fmla="*/ 1 h 1869"/>
                <a:gd name="T62" fmla="*/ 1 w 993"/>
                <a:gd name="T63" fmla="*/ 1 h 1869"/>
                <a:gd name="T64" fmla="*/ 1 w 993"/>
                <a:gd name="T65" fmla="*/ 1 h 1869"/>
                <a:gd name="T66" fmla="*/ 1 w 993"/>
                <a:gd name="T67" fmla="*/ 1 h 1869"/>
                <a:gd name="T68" fmla="*/ 1 w 993"/>
                <a:gd name="T69" fmla="*/ 1 h 1869"/>
                <a:gd name="T70" fmla="*/ 1 w 993"/>
                <a:gd name="T71" fmla="*/ 1 h 1869"/>
                <a:gd name="T72" fmla="*/ 1 w 993"/>
                <a:gd name="T73" fmla="*/ 1 h 1869"/>
                <a:gd name="T74" fmla="*/ 1 w 993"/>
                <a:gd name="T75" fmla="*/ 1 h 1869"/>
                <a:gd name="T76" fmla="*/ 1 w 993"/>
                <a:gd name="T77" fmla="*/ 1 h 1869"/>
                <a:gd name="T78" fmla="*/ 1 w 993"/>
                <a:gd name="T79" fmla="*/ 1 h 1869"/>
                <a:gd name="T80" fmla="*/ 1 w 993"/>
                <a:gd name="T81" fmla="*/ 1 h 18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3"/>
                <a:gd name="T124" fmla="*/ 0 h 1869"/>
                <a:gd name="T125" fmla="*/ 993 w 993"/>
                <a:gd name="T126" fmla="*/ 1869 h 18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3" h="1869">
                  <a:moveTo>
                    <a:pt x="758" y="1713"/>
                  </a:moveTo>
                  <a:lnTo>
                    <a:pt x="784" y="1691"/>
                  </a:lnTo>
                  <a:lnTo>
                    <a:pt x="890" y="1521"/>
                  </a:lnTo>
                  <a:lnTo>
                    <a:pt x="943" y="1431"/>
                  </a:lnTo>
                  <a:lnTo>
                    <a:pt x="984" y="1328"/>
                  </a:lnTo>
                  <a:lnTo>
                    <a:pt x="993" y="1264"/>
                  </a:lnTo>
                  <a:lnTo>
                    <a:pt x="984" y="1198"/>
                  </a:lnTo>
                  <a:lnTo>
                    <a:pt x="955" y="1184"/>
                  </a:lnTo>
                  <a:lnTo>
                    <a:pt x="932" y="1158"/>
                  </a:lnTo>
                  <a:lnTo>
                    <a:pt x="890" y="1148"/>
                  </a:lnTo>
                  <a:lnTo>
                    <a:pt x="864" y="1106"/>
                  </a:lnTo>
                  <a:lnTo>
                    <a:pt x="875" y="1054"/>
                  </a:lnTo>
                  <a:lnTo>
                    <a:pt x="864" y="992"/>
                  </a:lnTo>
                  <a:lnTo>
                    <a:pt x="823" y="966"/>
                  </a:lnTo>
                  <a:lnTo>
                    <a:pt x="810" y="917"/>
                  </a:lnTo>
                  <a:lnTo>
                    <a:pt x="772" y="876"/>
                  </a:lnTo>
                  <a:lnTo>
                    <a:pt x="758" y="823"/>
                  </a:lnTo>
                  <a:lnTo>
                    <a:pt x="758" y="709"/>
                  </a:lnTo>
                  <a:lnTo>
                    <a:pt x="734" y="669"/>
                  </a:lnTo>
                  <a:lnTo>
                    <a:pt x="706" y="643"/>
                  </a:lnTo>
                  <a:lnTo>
                    <a:pt x="682" y="591"/>
                  </a:lnTo>
                  <a:lnTo>
                    <a:pt x="668" y="529"/>
                  </a:lnTo>
                  <a:lnTo>
                    <a:pt x="682" y="463"/>
                  </a:lnTo>
                  <a:lnTo>
                    <a:pt x="682" y="385"/>
                  </a:lnTo>
                  <a:lnTo>
                    <a:pt x="640" y="347"/>
                  </a:lnTo>
                  <a:lnTo>
                    <a:pt x="616" y="324"/>
                  </a:lnTo>
                  <a:lnTo>
                    <a:pt x="563" y="310"/>
                  </a:lnTo>
                  <a:lnTo>
                    <a:pt x="551" y="244"/>
                  </a:lnTo>
                  <a:lnTo>
                    <a:pt x="551" y="194"/>
                  </a:lnTo>
                  <a:lnTo>
                    <a:pt x="574" y="166"/>
                  </a:lnTo>
                  <a:lnTo>
                    <a:pt x="551" y="128"/>
                  </a:lnTo>
                  <a:lnTo>
                    <a:pt x="574" y="102"/>
                  </a:lnTo>
                  <a:lnTo>
                    <a:pt x="551" y="50"/>
                  </a:lnTo>
                  <a:lnTo>
                    <a:pt x="522" y="36"/>
                  </a:lnTo>
                  <a:lnTo>
                    <a:pt x="510" y="24"/>
                  </a:lnTo>
                  <a:lnTo>
                    <a:pt x="471" y="0"/>
                  </a:lnTo>
                  <a:lnTo>
                    <a:pt x="442" y="0"/>
                  </a:lnTo>
                  <a:lnTo>
                    <a:pt x="403" y="36"/>
                  </a:lnTo>
                  <a:lnTo>
                    <a:pt x="351" y="50"/>
                  </a:lnTo>
                  <a:lnTo>
                    <a:pt x="339" y="88"/>
                  </a:lnTo>
                  <a:lnTo>
                    <a:pt x="339" y="154"/>
                  </a:lnTo>
                  <a:lnTo>
                    <a:pt x="339" y="216"/>
                  </a:lnTo>
                  <a:lnTo>
                    <a:pt x="301" y="268"/>
                  </a:lnTo>
                  <a:lnTo>
                    <a:pt x="259" y="268"/>
                  </a:lnTo>
                  <a:lnTo>
                    <a:pt x="235" y="255"/>
                  </a:lnTo>
                  <a:lnTo>
                    <a:pt x="207" y="282"/>
                  </a:lnTo>
                  <a:lnTo>
                    <a:pt x="183" y="296"/>
                  </a:lnTo>
                  <a:lnTo>
                    <a:pt x="141" y="282"/>
                  </a:lnTo>
                  <a:lnTo>
                    <a:pt x="116" y="282"/>
                  </a:lnTo>
                  <a:lnTo>
                    <a:pt x="103" y="244"/>
                  </a:lnTo>
                  <a:lnTo>
                    <a:pt x="64" y="203"/>
                  </a:lnTo>
                  <a:lnTo>
                    <a:pt x="38" y="194"/>
                  </a:lnTo>
                  <a:lnTo>
                    <a:pt x="12" y="232"/>
                  </a:lnTo>
                  <a:lnTo>
                    <a:pt x="0" y="244"/>
                  </a:lnTo>
                  <a:lnTo>
                    <a:pt x="103" y="333"/>
                  </a:lnTo>
                  <a:lnTo>
                    <a:pt x="141" y="347"/>
                  </a:lnTo>
                  <a:lnTo>
                    <a:pt x="169" y="360"/>
                  </a:lnTo>
                  <a:lnTo>
                    <a:pt x="207" y="399"/>
                  </a:lnTo>
                  <a:lnTo>
                    <a:pt x="221" y="451"/>
                  </a:lnTo>
                  <a:lnTo>
                    <a:pt x="235" y="565"/>
                  </a:lnTo>
                  <a:lnTo>
                    <a:pt x="249" y="607"/>
                  </a:lnTo>
                  <a:lnTo>
                    <a:pt x="273" y="643"/>
                  </a:lnTo>
                  <a:lnTo>
                    <a:pt x="273" y="695"/>
                  </a:lnTo>
                  <a:lnTo>
                    <a:pt x="287" y="773"/>
                  </a:lnTo>
                  <a:lnTo>
                    <a:pt x="301" y="787"/>
                  </a:lnTo>
                  <a:lnTo>
                    <a:pt x="339" y="796"/>
                  </a:lnTo>
                  <a:lnTo>
                    <a:pt x="419" y="851"/>
                  </a:lnTo>
                  <a:lnTo>
                    <a:pt x="431" y="940"/>
                  </a:lnTo>
                  <a:lnTo>
                    <a:pt x="381" y="976"/>
                  </a:lnTo>
                  <a:lnTo>
                    <a:pt x="351" y="1084"/>
                  </a:lnTo>
                  <a:lnTo>
                    <a:pt x="235" y="1264"/>
                  </a:lnTo>
                  <a:lnTo>
                    <a:pt x="169" y="1339"/>
                  </a:lnTo>
                  <a:lnTo>
                    <a:pt x="141" y="1444"/>
                  </a:lnTo>
                  <a:lnTo>
                    <a:pt x="155" y="1533"/>
                  </a:lnTo>
                  <a:lnTo>
                    <a:pt x="196" y="1611"/>
                  </a:lnTo>
                  <a:lnTo>
                    <a:pt x="183" y="1713"/>
                  </a:lnTo>
                  <a:lnTo>
                    <a:pt x="183" y="1765"/>
                  </a:lnTo>
                  <a:lnTo>
                    <a:pt x="259" y="1805"/>
                  </a:lnTo>
                  <a:lnTo>
                    <a:pt x="315" y="1843"/>
                  </a:lnTo>
                  <a:lnTo>
                    <a:pt x="390" y="1869"/>
                  </a:lnTo>
                  <a:lnTo>
                    <a:pt x="483" y="1843"/>
                  </a:lnTo>
                  <a:lnTo>
                    <a:pt x="720" y="1713"/>
                  </a:lnTo>
                  <a:lnTo>
                    <a:pt x="758" y="1713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4" name="Freeform 514"/>
            <p:cNvSpPr>
              <a:spLocks/>
            </p:cNvSpPr>
            <p:nvPr/>
          </p:nvSpPr>
          <p:spPr bwMode="auto">
            <a:xfrm>
              <a:off x="3452" y="823"/>
              <a:ext cx="497" cy="935"/>
            </a:xfrm>
            <a:custGeom>
              <a:avLst/>
              <a:gdLst>
                <a:gd name="T0" fmla="*/ 1 w 993"/>
                <a:gd name="T1" fmla="*/ 1 h 1869"/>
                <a:gd name="T2" fmla="*/ 1 w 993"/>
                <a:gd name="T3" fmla="*/ 1 h 1869"/>
                <a:gd name="T4" fmla="*/ 1 w 993"/>
                <a:gd name="T5" fmla="*/ 1 h 1869"/>
                <a:gd name="T6" fmla="*/ 1 w 993"/>
                <a:gd name="T7" fmla="*/ 1 h 1869"/>
                <a:gd name="T8" fmla="*/ 1 w 993"/>
                <a:gd name="T9" fmla="*/ 1 h 1869"/>
                <a:gd name="T10" fmla="*/ 1 w 993"/>
                <a:gd name="T11" fmla="*/ 1 h 1869"/>
                <a:gd name="T12" fmla="*/ 1 w 993"/>
                <a:gd name="T13" fmla="*/ 1 h 1869"/>
                <a:gd name="T14" fmla="*/ 1 w 993"/>
                <a:gd name="T15" fmla="*/ 1 h 1869"/>
                <a:gd name="T16" fmla="*/ 1 w 993"/>
                <a:gd name="T17" fmla="*/ 1 h 1869"/>
                <a:gd name="T18" fmla="*/ 1 w 993"/>
                <a:gd name="T19" fmla="*/ 1 h 1869"/>
                <a:gd name="T20" fmla="*/ 1 w 993"/>
                <a:gd name="T21" fmla="*/ 1 h 1869"/>
                <a:gd name="T22" fmla="*/ 1 w 993"/>
                <a:gd name="T23" fmla="*/ 1 h 1869"/>
                <a:gd name="T24" fmla="*/ 1 w 993"/>
                <a:gd name="T25" fmla="*/ 1 h 1869"/>
                <a:gd name="T26" fmla="*/ 1 w 993"/>
                <a:gd name="T27" fmla="*/ 1 h 1869"/>
                <a:gd name="T28" fmla="*/ 1 w 993"/>
                <a:gd name="T29" fmla="*/ 1 h 1869"/>
                <a:gd name="T30" fmla="*/ 1 w 993"/>
                <a:gd name="T31" fmla="*/ 1 h 1869"/>
                <a:gd name="T32" fmla="*/ 1 w 993"/>
                <a:gd name="T33" fmla="*/ 1 h 1869"/>
                <a:gd name="T34" fmla="*/ 1 w 993"/>
                <a:gd name="T35" fmla="*/ 0 h 1869"/>
                <a:gd name="T36" fmla="*/ 1 w 993"/>
                <a:gd name="T37" fmla="*/ 1 h 1869"/>
                <a:gd name="T38" fmla="*/ 1 w 993"/>
                <a:gd name="T39" fmla="*/ 1 h 1869"/>
                <a:gd name="T40" fmla="*/ 1 w 993"/>
                <a:gd name="T41" fmla="*/ 1 h 1869"/>
                <a:gd name="T42" fmla="*/ 1 w 993"/>
                <a:gd name="T43" fmla="*/ 1 h 1869"/>
                <a:gd name="T44" fmla="*/ 1 w 993"/>
                <a:gd name="T45" fmla="*/ 1 h 1869"/>
                <a:gd name="T46" fmla="*/ 1 w 993"/>
                <a:gd name="T47" fmla="*/ 1 h 1869"/>
                <a:gd name="T48" fmla="*/ 1 w 993"/>
                <a:gd name="T49" fmla="*/ 1 h 1869"/>
                <a:gd name="T50" fmla="*/ 1 w 993"/>
                <a:gd name="T51" fmla="*/ 1 h 1869"/>
                <a:gd name="T52" fmla="*/ 0 w 993"/>
                <a:gd name="T53" fmla="*/ 1 h 1869"/>
                <a:gd name="T54" fmla="*/ 1 w 993"/>
                <a:gd name="T55" fmla="*/ 1 h 1869"/>
                <a:gd name="T56" fmla="*/ 1 w 993"/>
                <a:gd name="T57" fmla="*/ 1 h 1869"/>
                <a:gd name="T58" fmla="*/ 1 w 993"/>
                <a:gd name="T59" fmla="*/ 1 h 1869"/>
                <a:gd name="T60" fmla="*/ 1 w 993"/>
                <a:gd name="T61" fmla="*/ 1 h 1869"/>
                <a:gd name="T62" fmla="*/ 1 w 993"/>
                <a:gd name="T63" fmla="*/ 1 h 1869"/>
                <a:gd name="T64" fmla="*/ 1 w 993"/>
                <a:gd name="T65" fmla="*/ 1 h 1869"/>
                <a:gd name="T66" fmla="*/ 1 w 993"/>
                <a:gd name="T67" fmla="*/ 1 h 1869"/>
                <a:gd name="T68" fmla="*/ 1 w 993"/>
                <a:gd name="T69" fmla="*/ 1 h 1869"/>
                <a:gd name="T70" fmla="*/ 1 w 993"/>
                <a:gd name="T71" fmla="*/ 1 h 1869"/>
                <a:gd name="T72" fmla="*/ 1 w 993"/>
                <a:gd name="T73" fmla="*/ 1 h 1869"/>
                <a:gd name="T74" fmla="*/ 1 w 993"/>
                <a:gd name="T75" fmla="*/ 1 h 1869"/>
                <a:gd name="T76" fmla="*/ 1 w 993"/>
                <a:gd name="T77" fmla="*/ 1 h 1869"/>
                <a:gd name="T78" fmla="*/ 1 w 993"/>
                <a:gd name="T79" fmla="*/ 1 h 1869"/>
                <a:gd name="T80" fmla="*/ 1 w 993"/>
                <a:gd name="T81" fmla="*/ 1 h 18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93"/>
                <a:gd name="T124" fmla="*/ 0 h 1869"/>
                <a:gd name="T125" fmla="*/ 993 w 993"/>
                <a:gd name="T126" fmla="*/ 1869 h 18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93" h="1869">
                  <a:moveTo>
                    <a:pt x="758" y="1713"/>
                  </a:moveTo>
                  <a:lnTo>
                    <a:pt x="784" y="1691"/>
                  </a:lnTo>
                  <a:lnTo>
                    <a:pt x="890" y="1521"/>
                  </a:lnTo>
                  <a:lnTo>
                    <a:pt x="943" y="1431"/>
                  </a:lnTo>
                  <a:lnTo>
                    <a:pt x="984" y="1328"/>
                  </a:lnTo>
                  <a:lnTo>
                    <a:pt x="993" y="1264"/>
                  </a:lnTo>
                  <a:lnTo>
                    <a:pt x="984" y="1198"/>
                  </a:lnTo>
                  <a:lnTo>
                    <a:pt x="955" y="1184"/>
                  </a:lnTo>
                  <a:lnTo>
                    <a:pt x="932" y="1158"/>
                  </a:lnTo>
                  <a:lnTo>
                    <a:pt x="890" y="1148"/>
                  </a:lnTo>
                  <a:lnTo>
                    <a:pt x="864" y="1106"/>
                  </a:lnTo>
                  <a:lnTo>
                    <a:pt x="875" y="1054"/>
                  </a:lnTo>
                  <a:lnTo>
                    <a:pt x="864" y="992"/>
                  </a:lnTo>
                  <a:lnTo>
                    <a:pt x="823" y="966"/>
                  </a:lnTo>
                  <a:lnTo>
                    <a:pt x="810" y="917"/>
                  </a:lnTo>
                  <a:lnTo>
                    <a:pt x="772" y="876"/>
                  </a:lnTo>
                  <a:lnTo>
                    <a:pt x="758" y="823"/>
                  </a:lnTo>
                  <a:lnTo>
                    <a:pt x="758" y="709"/>
                  </a:lnTo>
                  <a:lnTo>
                    <a:pt x="734" y="669"/>
                  </a:lnTo>
                  <a:lnTo>
                    <a:pt x="706" y="643"/>
                  </a:lnTo>
                  <a:lnTo>
                    <a:pt x="682" y="591"/>
                  </a:lnTo>
                  <a:lnTo>
                    <a:pt x="668" y="529"/>
                  </a:lnTo>
                  <a:lnTo>
                    <a:pt x="682" y="463"/>
                  </a:lnTo>
                  <a:lnTo>
                    <a:pt x="682" y="385"/>
                  </a:lnTo>
                  <a:lnTo>
                    <a:pt x="640" y="347"/>
                  </a:lnTo>
                  <a:lnTo>
                    <a:pt x="616" y="324"/>
                  </a:lnTo>
                  <a:lnTo>
                    <a:pt x="563" y="310"/>
                  </a:lnTo>
                  <a:lnTo>
                    <a:pt x="551" y="244"/>
                  </a:lnTo>
                  <a:lnTo>
                    <a:pt x="551" y="194"/>
                  </a:lnTo>
                  <a:lnTo>
                    <a:pt x="574" y="166"/>
                  </a:lnTo>
                  <a:lnTo>
                    <a:pt x="551" y="128"/>
                  </a:lnTo>
                  <a:lnTo>
                    <a:pt x="574" y="102"/>
                  </a:lnTo>
                  <a:lnTo>
                    <a:pt x="551" y="50"/>
                  </a:lnTo>
                  <a:lnTo>
                    <a:pt x="522" y="36"/>
                  </a:lnTo>
                  <a:lnTo>
                    <a:pt x="510" y="24"/>
                  </a:lnTo>
                  <a:lnTo>
                    <a:pt x="471" y="0"/>
                  </a:lnTo>
                  <a:lnTo>
                    <a:pt x="442" y="0"/>
                  </a:lnTo>
                  <a:lnTo>
                    <a:pt x="403" y="36"/>
                  </a:lnTo>
                  <a:lnTo>
                    <a:pt x="351" y="50"/>
                  </a:lnTo>
                  <a:lnTo>
                    <a:pt x="339" y="88"/>
                  </a:lnTo>
                  <a:lnTo>
                    <a:pt x="339" y="154"/>
                  </a:lnTo>
                  <a:lnTo>
                    <a:pt x="339" y="216"/>
                  </a:lnTo>
                  <a:lnTo>
                    <a:pt x="301" y="268"/>
                  </a:lnTo>
                  <a:lnTo>
                    <a:pt x="259" y="268"/>
                  </a:lnTo>
                  <a:lnTo>
                    <a:pt x="235" y="255"/>
                  </a:lnTo>
                  <a:lnTo>
                    <a:pt x="207" y="282"/>
                  </a:lnTo>
                  <a:lnTo>
                    <a:pt x="183" y="296"/>
                  </a:lnTo>
                  <a:lnTo>
                    <a:pt x="141" y="282"/>
                  </a:lnTo>
                  <a:lnTo>
                    <a:pt x="116" y="282"/>
                  </a:lnTo>
                  <a:lnTo>
                    <a:pt x="103" y="244"/>
                  </a:lnTo>
                  <a:lnTo>
                    <a:pt x="64" y="203"/>
                  </a:lnTo>
                  <a:lnTo>
                    <a:pt x="38" y="194"/>
                  </a:lnTo>
                  <a:lnTo>
                    <a:pt x="12" y="232"/>
                  </a:lnTo>
                  <a:lnTo>
                    <a:pt x="0" y="244"/>
                  </a:lnTo>
                  <a:lnTo>
                    <a:pt x="103" y="333"/>
                  </a:lnTo>
                  <a:lnTo>
                    <a:pt x="141" y="347"/>
                  </a:lnTo>
                  <a:lnTo>
                    <a:pt x="169" y="360"/>
                  </a:lnTo>
                  <a:lnTo>
                    <a:pt x="207" y="399"/>
                  </a:lnTo>
                  <a:lnTo>
                    <a:pt x="221" y="451"/>
                  </a:lnTo>
                  <a:lnTo>
                    <a:pt x="235" y="565"/>
                  </a:lnTo>
                  <a:lnTo>
                    <a:pt x="249" y="607"/>
                  </a:lnTo>
                  <a:lnTo>
                    <a:pt x="273" y="643"/>
                  </a:lnTo>
                  <a:lnTo>
                    <a:pt x="273" y="695"/>
                  </a:lnTo>
                  <a:lnTo>
                    <a:pt x="287" y="773"/>
                  </a:lnTo>
                  <a:lnTo>
                    <a:pt x="301" y="787"/>
                  </a:lnTo>
                  <a:lnTo>
                    <a:pt x="339" y="796"/>
                  </a:lnTo>
                  <a:lnTo>
                    <a:pt x="419" y="851"/>
                  </a:lnTo>
                  <a:lnTo>
                    <a:pt x="431" y="940"/>
                  </a:lnTo>
                  <a:lnTo>
                    <a:pt x="381" y="976"/>
                  </a:lnTo>
                  <a:lnTo>
                    <a:pt x="351" y="1084"/>
                  </a:lnTo>
                  <a:lnTo>
                    <a:pt x="235" y="1264"/>
                  </a:lnTo>
                  <a:lnTo>
                    <a:pt x="169" y="1339"/>
                  </a:lnTo>
                  <a:lnTo>
                    <a:pt x="141" y="1444"/>
                  </a:lnTo>
                  <a:lnTo>
                    <a:pt x="155" y="1533"/>
                  </a:lnTo>
                  <a:lnTo>
                    <a:pt x="196" y="1611"/>
                  </a:lnTo>
                  <a:lnTo>
                    <a:pt x="183" y="1713"/>
                  </a:lnTo>
                  <a:lnTo>
                    <a:pt x="183" y="1765"/>
                  </a:lnTo>
                  <a:lnTo>
                    <a:pt x="259" y="1805"/>
                  </a:lnTo>
                  <a:lnTo>
                    <a:pt x="315" y="1843"/>
                  </a:lnTo>
                  <a:lnTo>
                    <a:pt x="390" y="1869"/>
                  </a:lnTo>
                  <a:lnTo>
                    <a:pt x="483" y="1843"/>
                  </a:lnTo>
                  <a:lnTo>
                    <a:pt x="720" y="1713"/>
                  </a:lnTo>
                  <a:lnTo>
                    <a:pt x="758" y="17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45" name="Freeform 515"/>
          <p:cNvSpPr>
            <a:spLocks/>
          </p:cNvSpPr>
          <p:nvPr/>
        </p:nvSpPr>
        <p:spPr bwMode="auto">
          <a:xfrm>
            <a:off x="6929313" y="3248325"/>
            <a:ext cx="269875" cy="144463"/>
          </a:xfrm>
          <a:custGeom>
            <a:avLst/>
            <a:gdLst>
              <a:gd name="T0" fmla="*/ 2147483647 w 339"/>
              <a:gd name="T1" fmla="*/ 0 h 180"/>
              <a:gd name="T2" fmla="*/ 2147483647 w 339"/>
              <a:gd name="T3" fmla="*/ 2147483647 h 180"/>
              <a:gd name="T4" fmla="*/ 2147483647 w 339"/>
              <a:gd name="T5" fmla="*/ 2147483647 h 180"/>
              <a:gd name="T6" fmla="*/ 0 w 339"/>
              <a:gd name="T7" fmla="*/ 2147483647 h 180"/>
              <a:gd name="T8" fmla="*/ 2147483647 w 339"/>
              <a:gd name="T9" fmla="*/ 2147483647 h 180"/>
              <a:gd name="T10" fmla="*/ 2147483647 w 339"/>
              <a:gd name="T11" fmla="*/ 2147483647 h 180"/>
              <a:gd name="T12" fmla="*/ 2147483647 w 339"/>
              <a:gd name="T13" fmla="*/ 2147483647 h 180"/>
              <a:gd name="T14" fmla="*/ 2147483647 w 339"/>
              <a:gd name="T15" fmla="*/ 2147483647 h 180"/>
              <a:gd name="T16" fmla="*/ 2147483647 w 339"/>
              <a:gd name="T17" fmla="*/ 2147483647 h 180"/>
              <a:gd name="T18" fmla="*/ 2147483647 w 339"/>
              <a:gd name="T19" fmla="*/ 2147483647 h 180"/>
              <a:gd name="T20" fmla="*/ 2147483647 w 339"/>
              <a:gd name="T21" fmla="*/ 2147483647 h 180"/>
              <a:gd name="T22" fmla="*/ 2147483647 w 339"/>
              <a:gd name="T23" fmla="*/ 2147483647 h 180"/>
              <a:gd name="T24" fmla="*/ 2147483647 w 339"/>
              <a:gd name="T25" fmla="*/ 2147483647 h 180"/>
              <a:gd name="T26" fmla="*/ 2147483647 w 339"/>
              <a:gd name="T27" fmla="*/ 2147483647 h 180"/>
              <a:gd name="T28" fmla="*/ 2147483647 w 339"/>
              <a:gd name="T29" fmla="*/ 2147483647 h 180"/>
              <a:gd name="T30" fmla="*/ 2147483647 w 339"/>
              <a:gd name="T31" fmla="*/ 0 h 180"/>
              <a:gd name="T32" fmla="*/ 2147483647 w 339"/>
              <a:gd name="T33" fmla="*/ 0 h 1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9"/>
              <a:gd name="T52" fmla="*/ 0 h 180"/>
              <a:gd name="T53" fmla="*/ 339 w 339"/>
              <a:gd name="T54" fmla="*/ 180 h 1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9" h="180">
                <a:moveTo>
                  <a:pt x="118" y="0"/>
                </a:moveTo>
                <a:lnTo>
                  <a:pt x="118" y="26"/>
                </a:lnTo>
                <a:lnTo>
                  <a:pt x="38" y="78"/>
                </a:lnTo>
                <a:lnTo>
                  <a:pt x="0" y="166"/>
                </a:lnTo>
                <a:lnTo>
                  <a:pt x="146" y="180"/>
                </a:lnTo>
                <a:lnTo>
                  <a:pt x="248" y="166"/>
                </a:lnTo>
                <a:lnTo>
                  <a:pt x="339" y="144"/>
                </a:lnTo>
                <a:lnTo>
                  <a:pt x="328" y="128"/>
                </a:lnTo>
                <a:lnTo>
                  <a:pt x="328" y="101"/>
                </a:lnTo>
                <a:lnTo>
                  <a:pt x="339" y="78"/>
                </a:lnTo>
                <a:lnTo>
                  <a:pt x="316" y="26"/>
                </a:lnTo>
                <a:lnTo>
                  <a:pt x="300" y="26"/>
                </a:lnTo>
                <a:lnTo>
                  <a:pt x="264" y="26"/>
                </a:lnTo>
                <a:lnTo>
                  <a:pt x="236" y="26"/>
                </a:lnTo>
                <a:lnTo>
                  <a:pt x="198" y="14"/>
                </a:lnTo>
                <a:lnTo>
                  <a:pt x="184" y="0"/>
                </a:lnTo>
                <a:lnTo>
                  <a:pt x="118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46" name="Group 516"/>
          <p:cNvGrpSpPr>
            <a:grpSpLocks/>
          </p:cNvGrpSpPr>
          <p:nvPr/>
        </p:nvGrpSpPr>
        <p:grpSpPr bwMode="auto">
          <a:xfrm>
            <a:off x="6929313" y="3248325"/>
            <a:ext cx="269875" cy="144463"/>
            <a:chOff x="3503" y="2196"/>
            <a:chExt cx="170" cy="91"/>
          </a:xfrm>
        </p:grpSpPr>
        <p:sp>
          <p:nvSpPr>
            <p:cNvPr id="147" name="Freeform 517"/>
            <p:cNvSpPr>
              <a:spLocks/>
            </p:cNvSpPr>
            <p:nvPr/>
          </p:nvSpPr>
          <p:spPr bwMode="auto">
            <a:xfrm>
              <a:off x="3503" y="2196"/>
              <a:ext cx="170" cy="91"/>
            </a:xfrm>
            <a:custGeom>
              <a:avLst/>
              <a:gdLst>
                <a:gd name="T0" fmla="*/ 1 w 339"/>
                <a:gd name="T1" fmla="*/ 0 h 180"/>
                <a:gd name="T2" fmla="*/ 1 w 339"/>
                <a:gd name="T3" fmla="*/ 1 h 180"/>
                <a:gd name="T4" fmla="*/ 1 w 339"/>
                <a:gd name="T5" fmla="*/ 1 h 180"/>
                <a:gd name="T6" fmla="*/ 0 w 339"/>
                <a:gd name="T7" fmla="*/ 1 h 180"/>
                <a:gd name="T8" fmla="*/ 1 w 339"/>
                <a:gd name="T9" fmla="*/ 1 h 180"/>
                <a:gd name="T10" fmla="*/ 1 w 339"/>
                <a:gd name="T11" fmla="*/ 1 h 180"/>
                <a:gd name="T12" fmla="*/ 1 w 339"/>
                <a:gd name="T13" fmla="*/ 1 h 180"/>
                <a:gd name="T14" fmla="*/ 1 w 339"/>
                <a:gd name="T15" fmla="*/ 1 h 180"/>
                <a:gd name="T16" fmla="*/ 1 w 339"/>
                <a:gd name="T17" fmla="*/ 1 h 180"/>
                <a:gd name="T18" fmla="*/ 1 w 339"/>
                <a:gd name="T19" fmla="*/ 1 h 180"/>
                <a:gd name="T20" fmla="*/ 1 w 339"/>
                <a:gd name="T21" fmla="*/ 1 h 180"/>
                <a:gd name="T22" fmla="*/ 1 w 339"/>
                <a:gd name="T23" fmla="*/ 1 h 180"/>
                <a:gd name="T24" fmla="*/ 1 w 339"/>
                <a:gd name="T25" fmla="*/ 1 h 180"/>
                <a:gd name="T26" fmla="*/ 1 w 339"/>
                <a:gd name="T27" fmla="*/ 1 h 180"/>
                <a:gd name="T28" fmla="*/ 1 w 339"/>
                <a:gd name="T29" fmla="*/ 1 h 180"/>
                <a:gd name="T30" fmla="*/ 1 w 339"/>
                <a:gd name="T31" fmla="*/ 0 h 180"/>
                <a:gd name="T32" fmla="*/ 1 w 339"/>
                <a:gd name="T33" fmla="*/ 0 h 1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"/>
                <a:gd name="T52" fmla="*/ 0 h 180"/>
                <a:gd name="T53" fmla="*/ 339 w 339"/>
                <a:gd name="T54" fmla="*/ 180 h 1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" h="180">
                  <a:moveTo>
                    <a:pt x="118" y="0"/>
                  </a:moveTo>
                  <a:lnTo>
                    <a:pt x="118" y="26"/>
                  </a:lnTo>
                  <a:lnTo>
                    <a:pt x="38" y="78"/>
                  </a:lnTo>
                  <a:lnTo>
                    <a:pt x="0" y="166"/>
                  </a:lnTo>
                  <a:lnTo>
                    <a:pt x="146" y="180"/>
                  </a:lnTo>
                  <a:lnTo>
                    <a:pt x="248" y="166"/>
                  </a:lnTo>
                  <a:lnTo>
                    <a:pt x="339" y="144"/>
                  </a:lnTo>
                  <a:lnTo>
                    <a:pt x="328" y="128"/>
                  </a:lnTo>
                  <a:lnTo>
                    <a:pt x="328" y="101"/>
                  </a:lnTo>
                  <a:lnTo>
                    <a:pt x="339" y="78"/>
                  </a:lnTo>
                  <a:lnTo>
                    <a:pt x="316" y="26"/>
                  </a:lnTo>
                  <a:lnTo>
                    <a:pt x="300" y="26"/>
                  </a:lnTo>
                  <a:lnTo>
                    <a:pt x="264" y="26"/>
                  </a:lnTo>
                  <a:lnTo>
                    <a:pt x="236" y="26"/>
                  </a:lnTo>
                  <a:lnTo>
                    <a:pt x="198" y="14"/>
                  </a:lnTo>
                  <a:lnTo>
                    <a:pt x="184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8" name="Freeform 518"/>
            <p:cNvSpPr>
              <a:spLocks/>
            </p:cNvSpPr>
            <p:nvPr/>
          </p:nvSpPr>
          <p:spPr bwMode="auto">
            <a:xfrm>
              <a:off x="3503" y="2196"/>
              <a:ext cx="170" cy="91"/>
            </a:xfrm>
            <a:custGeom>
              <a:avLst/>
              <a:gdLst>
                <a:gd name="T0" fmla="*/ 1 w 339"/>
                <a:gd name="T1" fmla="*/ 0 h 180"/>
                <a:gd name="T2" fmla="*/ 1 w 339"/>
                <a:gd name="T3" fmla="*/ 1 h 180"/>
                <a:gd name="T4" fmla="*/ 1 w 339"/>
                <a:gd name="T5" fmla="*/ 1 h 180"/>
                <a:gd name="T6" fmla="*/ 0 w 339"/>
                <a:gd name="T7" fmla="*/ 1 h 180"/>
                <a:gd name="T8" fmla="*/ 1 w 339"/>
                <a:gd name="T9" fmla="*/ 1 h 180"/>
                <a:gd name="T10" fmla="*/ 1 w 339"/>
                <a:gd name="T11" fmla="*/ 1 h 180"/>
                <a:gd name="T12" fmla="*/ 1 w 339"/>
                <a:gd name="T13" fmla="*/ 1 h 180"/>
                <a:gd name="T14" fmla="*/ 1 w 339"/>
                <a:gd name="T15" fmla="*/ 1 h 180"/>
                <a:gd name="T16" fmla="*/ 1 w 339"/>
                <a:gd name="T17" fmla="*/ 1 h 180"/>
                <a:gd name="T18" fmla="*/ 1 w 339"/>
                <a:gd name="T19" fmla="*/ 1 h 180"/>
                <a:gd name="T20" fmla="*/ 1 w 339"/>
                <a:gd name="T21" fmla="*/ 1 h 180"/>
                <a:gd name="T22" fmla="*/ 1 w 339"/>
                <a:gd name="T23" fmla="*/ 1 h 180"/>
                <a:gd name="T24" fmla="*/ 1 w 339"/>
                <a:gd name="T25" fmla="*/ 1 h 180"/>
                <a:gd name="T26" fmla="*/ 1 w 339"/>
                <a:gd name="T27" fmla="*/ 1 h 180"/>
                <a:gd name="T28" fmla="*/ 1 w 339"/>
                <a:gd name="T29" fmla="*/ 1 h 180"/>
                <a:gd name="T30" fmla="*/ 1 w 339"/>
                <a:gd name="T31" fmla="*/ 0 h 180"/>
                <a:gd name="T32" fmla="*/ 1 w 339"/>
                <a:gd name="T33" fmla="*/ 0 h 1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9"/>
                <a:gd name="T52" fmla="*/ 0 h 180"/>
                <a:gd name="T53" fmla="*/ 339 w 339"/>
                <a:gd name="T54" fmla="*/ 180 h 1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9" h="180">
                  <a:moveTo>
                    <a:pt x="118" y="0"/>
                  </a:moveTo>
                  <a:lnTo>
                    <a:pt x="118" y="26"/>
                  </a:lnTo>
                  <a:lnTo>
                    <a:pt x="38" y="78"/>
                  </a:lnTo>
                  <a:lnTo>
                    <a:pt x="0" y="166"/>
                  </a:lnTo>
                  <a:lnTo>
                    <a:pt x="146" y="180"/>
                  </a:lnTo>
                  <a:lnTo>
                    <a:pt x="248" y="166"/>
                  </a:lnTo>
                  <a:lnTo>
                    <a:pt x="339" y="144"/>
                  </a:lnTo>
                  <a:lnTo>
                    <a:pt x="328" y="128"/>
                  </a:lnTo>
                  <a:lnTo>
                    <a:pt x="328" y="101"/>
                  </a:lnTo>
                  <a:lnTo>
                    <a:pt x="339" y="78"/>
                  </a:lnTo>
                  <a:lnTo>
                    <a:pt x="316" y="26"/>
                  </a:lnTo>
                  <a:lnTo>
                    <a:pt x="300" y="26"/>
                  </a:lnTo>
                  <a:lnTo>
                    <a:pt x="264" y="26"/>
                  </a:lnTo>
                  <a:lnTo>
                    <a:pt x="236" y="26"/>
                  </a:lnTo>
                  <a:lnTo>
                    <a:pt x="198" y="14"/>
                  </a:lnTo>
                  <a:lnTo>
                    <a:pt x="184" y="0"/>
                  </a:lnTo>
                  <a:lnTo>
                    <a:pt x="11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49" name="Freeform 519"/>
          <p:cNvSpPr>
            <a:spLocks/>
          </p:cNvSpPr>
          <p:nvPr/>
        </p:nvSpPr>
        <p:spPr bwMode="auto">
          <a:xfrm>
            <a:off x="7022976" y="2840338"/>
            <a:ext cx="606425" cy="325437"/>
          </a:xfrm>
          <a:custGeom>
            <a:avLst/>
            <a:gdLst>
              <a:gd name="T0" fmla="*/ 2147483647 w 763"/>
              <a:gd name="T1" fmla="*/ 2147483647 h 411"/>
              <a:gd name="T2" fmla="*/ 2147483647 w 763"/>
              <a:gd name="T3" fmla="*/ 2147483647 h 411"/>
              <a:gd name="T4" fmla="*/ 2147483647 w 763"/>
              <a:gd name="T5" fmla="*/ 2147483647 h 411"/>
              <a:gd name="T6" fmla="*/ 2147483647 w 763"/>
              <a:gd name="T7" fmla="*/ 2147483647 h 411"/>
              <a:gd name="T8" fmla="*/ 2147483647 w 763"/>
              <a:gd name="T9" fmla="*/ 2147483647 h 411"/>
              <a:gd name="T10" fmla="*/ 2147483647 w 763"/>
              <a:gd name="T11" fmla="*/ 2147483647 h 411"/>
              <a:gd name="T12" fmla="*/ 2147483647 w 763"/>
              <a:gd name="T13" fmla="*/ 2147483647 h 411"/>
              <a:gd name="T14" fmla="*/ 2147483647 w 763"/>
              <a:gd name="T15" fmla="*/ 2147483647 h 411"/>
              <a:gd name="T16" fmla="*/ 2147483647 w 763"/>
              <a:gd name="T17" fmla="*/ 2147483647 h 411"/>
              <a:gd name="T18" fmla="*/ 2147483647 w 763"/>
              <a:gd name="T19" fmla="*/ 2147483647 h 411"/>
              <a:gd name="T20" fmla="*/ 2147483647 w 763"/>
              <a:gd name="T21" fmla="*/ 2147483647 h 411"/>
              <a:gd name="T22" fmla="*/ 2147483647 w 763"/>
              <a:gd name="T23" fmla="*/ 2147483647 h 411"/>
              <a:gd name="T24" fmla="*/ 2147483647 w 763"/>
              <a:gd name="T25" fmla="*/ 2147483647 h 411"/>
              <a:gd name="T26" fmla="*/ 2147483647 w 763"/>
              <a:gd name="T27" fmla="*/ 2147483647 h 411"/>
              <a:gd name="T28" fmla="*/ 2147483647 w 763"/>
              <a:gd name="T29" fmla="*/ 2147483647 h 411"/>
              <a:gd name="T30" fmla="*/ 2147483647 w 763"/>
              <a:gd name="T31" fmla="*/ 2147483647 h 411"/>
              <a:gd name="T32" fmla="*/ 2147483647 w 763"/>
              <a:gd name="T33" fmla="*/ 2147483647 h 411"/>
              <a:gd name="T34" fmla="*/ 2147483647 w 763"/>
              <a:gd name="T35" fmla="*/ 2147483647 h 411"/>
              <a:gd name="T36" fmla="*/ 2147483647 w 763"/>
              <a:gd name="T37" fmla="*/ 2147483647 h 411"/>
              <a:gd name="T38" fmla="*/ 2147483647 w 763"/>
              <a:gd name="T39" fmla="*/ 2147483647 h 411"/>
              <a:gd name="T40" fmla="*/ 2147483647 w 763"/>
              <a:gd name="T41" fmla="*/ 2147483647 h 411"/>
              <a:gd name="T42" fmla="*/ 2147483647 w 763"/>
              <a:gd name="T43" fmla="*/ 2147483647 h 411"/>
              <a:gd name="T44" fmla="*/ 2147483647 w 763"/>
              <a:gd name="T45" fmla="*/ 0 h 411"/>
              <a:gd name="T46" fmla="*/ 2147483647 w 763"/>
              <a:gd name="T47" fmla="*/ 0 h 411"/>
              <a:gd name="T48" fmla="*/ 2147483647 w 763"/>
              <a:gd name="T49" fmla="*/ 2147483647 h 411"/>
              <a:gd name="T50" fmla="*/ 2147483647 w 763"/>
              <a:gd name="T51" fmla="*/ 2147483647 h 411"/>
              <a:gd name="T52" fmla="*/ 2147483647 w 763"/>
              <a:gd name="T53" fmla="*/ 2147483647 h 411"/>
              <a:gd name="T54" fmla="*/ 2147483647 w 763"/>
              <a:gd name="T55" fmla="*/ 2147483647 h 411"/>
              <a:gd name="T56" fmla="*/ 2147483647 w 763"/>
              <a:gd name="T57" fmla="*/ 2147483647 h 411"/>
              <a:gd name="T58" fmla="*/ 2147483647 w 763"/>
              <a:gd name="T59" fmla="*/ 2147483647 h 411"/>
              <a:gd name="T60" fmla="*/ 2147483647 w 763"/>
              <a:gd name="T61" fmla="*/ 2147483647 h 411"/>
              <a:gd name="T62" fmla="*/ 2147483647 w 763"/>
              <a:gd name="T63" fmla="*/ 2147483647 h 411"/>
              <a:gd name="T64" fmla="*/ 2147483647 w 763"/>
              <a:gd name="T65" fmla="*/ 2147483647 h 411"/>
              <a:gd name="T66" fmla="*/ 2147483647 w 763"/>
              <a:gd name="T67" fmla="*/ 2147483647 h 411"/>
              <a:gd name="T68" fmla="*/ 0 w 763"/>
              <a:gd name="T69" fmla="*/ 2147483647 h 411"/>
              <a:gd name="T70" fmla="*/ 0 w 763"/>
              <a:gd name="T71" fmla="*/ 2147483647 h 411"/>
              <a:gd name="T72" fmla="*/ 2147483647 w 763"/>
              <a:gd name="T73" fmla="*/ 2147483647 h 411"/>
              <a:gd name="T74" fmla="*/ 2147483647 w 763"/>
              <a:gd name="T75" fmla="*/ 2147483647 h 411"/>
              <a:gd name="T76" fmla="*/ 2147483647 w 763"/>
              <a:gd name="T77" fmla="*/ 2147483647 h 411"/>
              <a:gd name="T78" fmla="*/ 2147483647 w 763"/>
              <a:gd name="T79" fmla="*/ 2147483647 h 411"/>
              <a:gd name="T80" fmla="*/ 2147483647 w 763"/>
              <a:gd name="T81" fmla="*/ 2147483647 h 411"/>
              <a:gd name="T82" fmla="*/ 2147483647 w 763"/>
              <a:gd name="T83" fmla="*/ 2147483647 h 411"/>
              <a:gd name="T84" fmla="*/ 2147483647 w 763"/>
              <a:gd name="T85" fmla="*/ 2147483647 h 411"/>
              <a:gd name="T86" fmla="*/ 2147483647 w 763"/>
              <a:gd name="T87" fmla="*/ 2147483647 h 411"/>
              <a:gd name="T88" fmla="*/ 2147483647 w 763"/>
              <a:gd name="T89" fmla="*/ 2147483647 h 411"/>
              <a:gd name="T90" fmla="*/ 2147483647 w 763"/>
              <a:gd name="T91" fmla="*/ 2147483647 h 411"/>
              <a:gd name="T92" fmla="*/ 2147483647 w 763"/>
              <a:gd name="T93" fmla="*/ 2147483647 h 411"/>
              <a:gd name="T94" fmla="*/ 2147483647 w 763"/>
              <a:gd name="T95" fmla="*/ 2147483647 h 411"/>
              <a:gd name="T96" fmla="*/ 2147483647 w 763"/>
              <a:gd name="T97" fmla="*/ 2147483647 h 411"/>
              <a:gd name="T98" fmla="*/ 2147483647 w 763"/>
              <a:gd name="T99" fmla="*/ 2147483647 h 411"/>
              <a:gd name="T100" fmla="*/ 2147483647 w 763"/>
              <a:gd name="T101" fmla="*/ 2147483647 h 411"/>
              <a:gd name="T102" fmla="*/ 2147483647 w 763"/>
              <a:gd name="T103" fmla="*/ 2147483647 h 411"/>
              <a:gd name="T104" fmla="*/ 2147483647 w 763"/>
              <a:gd name="T105" fmla="*/ 2147483647 h 41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63"/>
              <a:gd name="T160" fmla="*/ 0 h 411"/>
              <a:gd name="T161" fmla="*/ 763 w 763"/>
              <a:gd name="T162" fmla="*/ 411 h 41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63" h="411">
                <a:moveTo>
                  <a:pt x="617" y="411"/>
                </a:moveTo>
                <a:lnTo>
                  <a:pt x="631" y="411"/>
                </a:lnTo>
                <a:lnTo>
                  <a:pt x="643" y="371"/>
                </a:lnTo>
                <a:lnTo>
                  <a:pt x="683" y="371"/>
                </a:lnTo>
                <a:lnTo>
                  <a:pt x="696" y="371"/>
                </a:lnTo>
                <a:lnTo>
                  <a:pt x="711" y="333"/>
                </a:lnTo>
                <a:lnTo>
                  <a:pt x="722" y="310"/>
                </a:lnTo>
                <a:lnTo>
                  <a:pt x="763" y="283"/>
                </a:lnTo>
                <a:lnTo>
                  <a:pt x="748" y="244"/>
                </a:lnTo>
                <a:lnTo>
                  <a:pt x="734" y="218"/>
                </a:lnTo>
                <a:lnTo>
                  <a:pt x="696" y="180"/>
                </a:lnTo>
                <a:lnTo>
                  <a:pt x="696" y="166"/>
                </a:lnTo>
                <a:lnTo>
                  <a:pt x="669" y="166"/>
                </a:lnTo>
                <a:lnTo>
                  <a:pt x="669" y="102"/>
                </a:lnTo>
                <a:lnTo>
                  <a:pt x="669" y="88"/>
                </a:lnTo>
                <a:lnTo>
                  <a:pt x="643" y="74"/>
                </a:lnTo>
                <a:lnTo>
                  <a:pt x="631" y="52"/>
                </a:lnTo>
                <a:lnTo>
                  <a:pt x="589" y="52"/>
                </a:lnTo>
                <a:lnTo>
                  <a:pt x="537" y="64"/>
                </a:lnTo>
                <a:lnTo>
                  <a:pt x="499" y="36"/>
                </a:lnTo>
                <a:lnTo>
                  <a:pt x="485" y="22"/>
                </a:lnTo>
                <a:lnTo>
                  <a:pt x="447" y="14"/>
                </a:lnTo>
                <a:lnTo>
                  <a:pt x="433" y="0"/>
                </a:lnTo>
                <a:lnTo>
                  <a:pt x="395" y="0"/>
                </a:lnTo>
                <a:lnTo>
                  <a:pt x="353" y="14"/>
                </a:lnTo>
                <a:lnTo>
                  <a:pt x="330" y="36"/>
                </a:lnTo>
                <a:lnTo>
                  <a:pt x="315" y="36"/>
                </a:lnTo>
                <a:lnTo>
                  <a:pt x="315" y="126"/>
                </a:lnTo>
                <a:lnTo>
                  <a:pt x="276" y="180"/>
                </a:lnTo>
                <a:lnTo>
                  <a:pt x="210" y="166"/>
                </a:lnTo>
                <a:lnTo>
                  <a:pt x="169" y="114"/>
                </a:lnTo>
                <a:lnTo>
                  <a:pt x="118" y="74"/>
                </a:lnTo>
                <a:lnTo>
                  <a:pt x="52" y="102"/>
                </a:lnTo>
                <a:lnTo>
                  <a:pt x="28" y="189"/>
                </a:lnTo>
                <a:lnTo>
                  <a:pt x="0" y="255"/>
                </a:lnTo>
                <a:lnTo>
                  <a:pt x="0" y="361"/>
                </a:lnTo>
                <a:lnTo>
                  <a:pt x="14" y="399"/>
                </a:lnTo>
                <a:lnTo>
                  <a:pt x="28" y="399"/>
                </a:lnTo>
                <a:lnTo>
                  <a:pt x="52" y="371"/>
                </a:lnTo>
                <a:lnTo>
                  <a:pt x="118" y="333"/>
                </a:lnTo>
                <a:lnTo>
                  <a:pt x="169" y="319"/>
                </a:lnTo>
                <a:lnTo>
                  <a:pt x="182" y="333"/>
                </a:lnTo>
                <a:lnTo>
                  <a:pt x="210" y="319"/>
                </a:lnTo>
                <a:lnTo>
                  <a:pt x="276" y="319"/>
                </a:lnTo>
                <a:lnTo>
                  <a:pt x="342" y="333"/>
                </a:lnTo>
                <a:lnTo>
                  <a:pt x="367" y="319"/>
                </a:lnTo>
                <a:lnTo>
                  <a:pt x="395" y="296"/>
                </a:lnTo>
                <a:lnTo>
                  <a:pt x="405" y="296"/>
                </a:lnTo>
                <a:lnTo>
                  <a:pt x="433" y="333"/>
                </a:lnTo>
                <a:lnTo>
                  <a:pt x="485" y="333"/>
                </a:lnTo>
                <a:lnTo>
                  <a:pt x="537" y="361"/>
                </a:lnTo>
                <a:lnTo>
                  <a:pt x="579" y="399"/>
                </a:lnTo>
                <a:lnTo>
                  <a:pt x="617" y="411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50" name="Group 520"/>
          <p:cNvGrpSpPr>
            <a:grpSpLocks/>
          </p:cNvGrpSpPr>
          <p:nvPr/>
        </p:nvGrpSpPr>
        <p:grpSpPr bwMode="auto">
          <a:xfrm>
            <a:off x="7022976" y="2840338"/>
            <a:ext cx="606425" cy="325437"/>
            <a:chOff x="3562" y="1939"/>
            <a:chExt cx="382" cy="205"/>
          </a:xfrm>
        </p:grpSpPr>
        <p:sp>
          <p:nvSpPr>
            <p:cNvPr id="151" name="Freeform 521"/>
            <p:cNvSpPr>
              <a:spLocks/>
            </p:cNvSpPr>
            <p:nvPr/>
          </p:nvSpPr>
          <p:spPr bwMode="auto">
            <a:xfrm>
              <a:off x="3562" y="1939"/>
              <a:ext cx="382" cy="205"/>
            </a:xfrm>
            <a:custGeom>
              <a:avLst/>
              <a:gdLst>
                <a:gd name="T0" fmla="*/ 1 w 763"/>
                <a:gd name="T1" fmla="*/ 0 h 411"/>
                <a:gd name="T2" fmla="*/ 1 w 763"/>
                <a:gd name="T3" fmla="*/ 0 h 411"/>
                <a:gd name="T4" fmla="*/ 1 w 763"/>
                <a:gd name="T5" fmla="*/ 0 h 411"/>
                <a:gd name="T6" fmla="*/ 1 w 763"/>
                <a:gd name="T7" fmla="*/ 0 h 411"/>
                <a:gd name="T8" fmla="*/ 1 w 763"/>
                <a:gd name="T9" fmla="*/ 0 h 411"/>
                <a:gd name="T10" fmla="*/ 1 w 763"/>
                <a:gd name="T11" fmla="*/ 0 h 411"/>
                <a:gd name="T12" fmla="*/ 1 w 763"/>
                <a:gd name="T13" fmla="*/ 0 h 411"/>
                <a:gd name="T14" fmla="*/ 1 w 763"/>
                <a:gd name="T15" fmla="*/ 0 h 411"/>
                <a:gd name="T16" fmla="*/ 1 w 763"/>
                <a:gd name="T17" fmla="*/ 0 h 411"/>
                <a:gd name="T18" fmla="*/ 1 w 763"/>
                <a:gd name="T19" fmla="*/ 0 h 411"/>
                <a:gd name="T20" fmla="*/ 1 w 763"/>
                <a:gd name="T21" fmla="*/ 0 h 411"/>
                <a:gd name="T22" fmla="*/ 1 w 763"/>
                <a:gd name="T23" fmla="*/ 0 h 411"/>
                <a:gd name="T24" fmla="*/ 1 w 763"/>
                <a:gd name="T25" fmla="*/ 0 h 411"/>
                <a:gd name="T26" fmla="*/ 1 w 763"/>
                <a:gd name="T27" fmla="*/ 0 h 411"/>
                <a:gd name="T28" fmla="*/ 1 w 763"/>
                <a:gd name="T29" fmla="*/ 0 h 411"/>
                <a:gd name="T30" fmla="*/ 1 w 763"/>
                <a:gd name="T31" fmla="*/ 0 h 411"/>
                <a:gd name="T32" fmla="*/ 1 w 763"/>
                <a:gd name="T33" fmla="*/ 0 h 411"/>
                <a:gd name="T34" fmla="*/ 1 w 763"/>
                <a:gd name="T35" fmla="*/ 0 h 411"/>
                <a:gd name="T36" fmla="*/ 1 w 763"/>
                <a:gd name="T37" fmla="*/ 0 h 411"/>
                <a:gd name="T38" fmla="*/ 1 w 763"/>
                <a:gd name="T39" fmla="*/ 0 h 411"/>
                <a:gd name="T40" fmla="*/ 1 w 763"/>
                <a:gd name="T41" fmla="*/ 0 h 411"/>
                <a:gd name="T42" fmla="*/ 1 w 763"/>
                <a:gd name="T43" fmla="*/ 0 h 411"/>
                <a:gd name="T44" fmla="*/ 1 w 763"/>
                <a:gd name="T45" fmla="*/ 0 h 411"/>
                <a:gd name="T46" fmla="*/ 1 w 763"/>
                <a:gd name="T47" fmla="*/ 0 h 411"/>
                <a:gd name="T48" fmla="*/ 1 w 763"/>
                <a:gd name="T49" fmla="*/ 0 h 411"/>
                <a:gd name="T50" fmla="*/ 1 w 763"/>
                <a:gd name="T51" fmla="*/ 0 h 411"/>
                <a:gd name="T52" fmla="*/ 1 w 763"/>
                <a:gd name="T53" fmla="*/ 0 h 411"/>
                <a:gd name="T54" fmla="*/ 1 w 763"/>
                <a:gd name="T55" fmla="*/ 0 h 411"/>
                <a:gd name="T56" fmla="*/ 1 w 763"/>
                <a:gd name="T57" fmla="*/ 0 h 411"/>
                <a:gd name="T58" fmla="*/ 1 w 763"/>
                <a:gd name="T59" fmla="*/ 0 h 411"/>
                <a:gd name="T60" fmla="*/ 1 w 763"/>
                <a:gd name="T61" fmla="*/ 0 h 411"/>
                <a:gd name="T62" fmla="*/ 1 w 763"/>
                <a:gd name="T63" fmla="*/ 0 h 411"/>
                <a:gd name="T64" fmla="*/ 1 w 763"/>
                <a:gd name="T65" fmla="*/ 0 h 411"/>
                <a:gd name="T66" fmla="*/ 1 w 763"/>
                <a:gd name="T67" fmla="*/ 0 h 411"/>
                <a:gd name="T68" fmla="*/ 0 w 763"/>
                <a:gd name="T69" fmla="*/ 0 h 411"/>
                <a:gd name="T70" fmla="*/ 0 w 763"/>
                <a:gd name="T71" fmla="*/ 0 h 411"/>
                <a:gd name="T72" fmla="*/ 1 w 763"/>
                <a:gd name="T73" fmla="*/ 0 h 411"/>
                <a:gd name="T74" fmla="*/ 1 w 763"/>
                <a:gd name="T75" fmla="*/ 0 h 411"/>
                <a:gd name="T76" fmla="*/ 1 w 763"/>
                <a:gd name="T77" fmla="*/ 0 h 411"/>
                <a:gd name="T78" fmla="*/ 1 w 763"/>
                <a:gd name="T79" fmla="*/ 0 h 411"/>
                <a:gd name="T80" fmla="*/ 1 w 763"/>
                <a:gd name="T81" fmla="*/ 0 h 411"/>
                <a:gd name="T82" fmla="*/ 1 w 763"/>
                <a:gd name="T83" fmla="*/ 0 h 411"/>
                <a:gd name="T84" fmla="*/ 1 w 763"/>
                <a:gd name="T85" fmla="*/ 0 h 411"/>
                <a:gd name="T86" fmla="*/ 1 w 763"/>
                <a:gd name="T87" fmla="*/ 0 h 411"/>
                <a:gd name="T88" fmla="*/ 1 w 763"/>
                <a:gd name="T89" fmla="*/ 0 h 411"/>
                <a:gd name="T90" fmla="*/ 1 w 763"/>
                <a:gd name="T91" fmla="*/ 0 h 411"/>
                <a:gd name="T92" fmla="*/ 1 w 763"/>
                <a:gd name="T93" fmla="*/ 0 h 411"/>
                <a:gd name="T94" fmla="*/ 1 w 763"/>
                <a:gd name="T95" fmla="*/ 0 h 411"/>
                <a:gd name="T96" fmla="*/ 1 w 763"/>
                <a:gd name="T97" fmla="*/ 0 h 411"/>
                <a:gd name="T98" fmla="*/ 1 w 763"/>
                <a:gd name="T99" fmla="*/ 0 h 411"/>
                <a:gd name="T100" fmla="*/ 1 w 763"/>
                <a:gd name="T101" fmla="*/ 0 h 411"/>
                <a:gd name="T102" fmla="*/ 1 w 763"/>
                <a:gd name="T103" fmla="*/ 0 h 411"/>
                <a:gd name="T104" fmla="*/ 1 w 763"/>
                <a:gd name="T105" fmla="*/ 0 h 4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3"/>
                <a:gd name="T160" fmla="*/ 0 h 411"/>
                <a:gd name="T161" fmla="*/ 763 w 763"/>
                <a:gd name="T162" fmla="*/ 411 h 4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3" h="411">
                  <a:moveTo>
                    <a:pt x="617" y="411"/>
                  </a:moveTo>
                  <a:lnTo>
                    <a:pt x="631" y="411"/>
                  </a:lnTo>
                  <a:lnTo>
                    <a:pt x="643" y="371"/>
                  </a:lnTo>
                  <a:lnTo>
                    <a:pt x="683" y="371"/>
                  </a:lnTo>
                  <a:lnTo>
                    <a:pt x="696" y="371"/>
                  </a:lnTo>
                  <a:lnTo>
                    <a:pt x="711" y="333"/>
                  </a:lnTo>
                  <a:lnTo>
                    <a:pt x="722" y="310"/>
                  </a:lnTo>
                  <a:lnTo>
                    <a:pt x="763" y="283"/>
                  </a:lnTo>
                  <a:lnTo>
                    <a:pt x="748" y="244"/>
                  </a:lnTo>
                  <a:lnTo>
                    <a:pt x="734" y="218"/>
                  </a:lnTo>
                  <a:lnTo>
                    <a:pt x="696" y="180"/>
                  </a:lnTo>
                  <a:lnTo>
                    <a:pt x="696" y="166"/>
                  </a:lnTo>
                  <a:lnTo>
                    <a:pt x="669" y="166"/>
                  </a:lnTo>
                  <a:lnTo>
                    <a:pt x="669" y="102"/>
                  </a:lnTo>
                  <a:lnTo>
                    <a:pt x="669" y="88"/>
                  </a:lnTo>
                  <a:lnTo>
                    <a:pt x="643" y="74"/>
                  </a:lnTo>
                  <a:lnTo>
                    <a:pt x="631" y="52"/>
                  </a:lnTo>
                  <a:lnTo>
                    <a:pt x="589" y="52"/>
                  </a:lnTo>
                  <a:lnTo>
                    <a:pt x="537" y="64"/>
                  </a:lnTo>
                  <a:lnTo>
                    <a:pt x="499" y="36"/>
                  </a:lnTo>
                  <a:lnTo>
                    <a:pt x="485" y="22"/>
                  </a:lnTo>
                  <a:lnTo>
                    <a:pt x="447" y="14"/>
                  </a:lnTo>
                  <a:lnTo>
                    <a:pt x="433" y="0"/>
                  </a:lnTo>
                  <a:lnTo>
                    <a:pt x="395" y="0"/>
                  </a:lnTo>
                  <a:lnTo>
                    <a:pt x="353" y="14"/>
                  </a:lnTo>
                  <a:lnTo>
                    <a:pt x="330" y="36"/>
                  </a:lnTo>
                  <a:lnTo>
                    <a:pt x="315" y="36"/>
                  </a:lnTo>
                  <a:lnTo>
                    <a:pt x="315" y="126"/>
                  </a:lnTo>
                  <a:lnTo>
                    <a:pt x="276" y="180"/>
                  </a:lnTo>
                  <a:lnTo>
                    <a:pt x="210" y="166"/>
                  </a:lnTo>
                  <a:lnTo>
                    <a:pt x="169" y="114"/>
                  </a:lnTo>
                  <a:lnTo>
                    <a:pt x="118" y="74"/>
                  </a:lnTo>
                  <a:lnTo>
                    <a:pt x="52" y="102"/>
                  </a:lnTo>
                  <a:lnTo>
                    <a:pt x="28" y="189"/>
                  </a:lnTo>
                  <a:lnTo>
                    <a:pt x="0" y="255"/>
                  </a:lnTo>
                  <a:lnTo>
                    <a:pt x="0" y="361"/>
                  </a:lnTo>
                  <a:lnTo>
                    <a:pt x="14" y="399"/>
                  </a:lnTo>
                  <a:lnTo>
                    <a:pt x="28" y="399"/>
                  </a:lnTo>
                  <a:lnTo>
                    <a:pt x="52" y="371"/>
                  </a:lnTo>
                  <a:lnTo>
                    <a:pt x="118" y="333"/>
                  </a:lnTo>
                  <a:lnTo>
                    <a:pt x="169" y="319"/>
                  </a:lnTo>
                  <a:lnTo>
                    <a:pt x="182" y="333"/>
                  </a:lnTo>
                  <a:lnTo>
                    <a:pt x="210" y="319"/>
                  </a:lnTo>
                  <a:lnTo>
                    <a:pt x="276" y="319"/>
                  </a:lnTo>
                  <a:lnTo>
                    <a:pt x="342" y="333"/>
                  </a:lnTo>
                  <a:lnTo>
                    <a:pt x="367" y="319"/>
                  </a:lnTo>
                  <a:lnTo>
                    <a:pt x="395" y="296"/>
                  </a:lnTo>
                  <a:lnTo>
                    <a:pt x="405" y="296"/>
                  </a:lnTo>
                  <a:lnTo>
                    <a:pt x="433" y="333"/>
                  </a:lnTo>
                  <a:lnTo>
                    <a:pt x="485" y="333"/>
                  </a:lnTo>
                  <a:lnTo>
                    <a:pt x="537" y="361"/>
                  </a:lnTo>
                  <a:lnTo>
                    <a:pt x="579" y="399"/>
                  </a:lnTo>
                  <a:lnTo>
                    <a:pt x="617" y="41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2" name="Freeform 522"/>
            <p:cNvSpPr>
              <a:spLocks/>
            </p:cNvSpPr>
            <p:nvPr/>
          </p:nvSpPr>
          <p:spPr bwMode="auto">
            <a:xfrm>
              <a:off x="3562" y="1939"/>
              <a:ext cx="382" cy="205"/>
            </a:xfrm>
            <a:custGeom>
              <a:avLst/>
              <a:gdLst>
                <a:gd name="T0" fmla="*/ 1 w 763"/>
                <a:gd name="T1" fmla="*/ 0 h 411"/>
                <a:gd name="T2" fmla="*/ 1 w 763"/>
                <a:gd name="T3" fmla="*/ 0 h 411"/>
                <a:gd name="T4" fmla="*/ 1 w 763"/>
                <a:gd name="T5" fmla="*/ 0 h 411"/>
                <a:gd name="T6" fmla="*/ 1 w 763"/>
                <a:gd name="T7" fmla="*/ 0 h 411"/>
                <a:gd name="T8" fmla="*/ 1 w 763"/>
                <a:gd name="T9" fmla="*/ 0 h 411"/>
                <a:gd name="T10" fmla="*/ 1 w 763"/>
                <a:gd name="T11" fmla="*/ 0 h 411"/>
                <a:gd name="T12" fmla="*/ 1 w 763"/>
                <a:gd name="T13" fmla="*/ 0 h 411"/>
                <a:gd name="T14" fmla="*/ 1 w 763"/>
                <a:gd name="T15" fmla="*/ 0 h 411"/>
                <a:gd name="T16" fmla="*/ 1 w 763"/>
                <a:gd name="T17" fmla="*/ 0 h 411"/>
                <a:gd name="T18" fmla="*/ 1 w 763"/>
                <a:gd name="T19" fmla="*/ 0 h 411"/>
                <a:gd name="T20" fmla="*/ 1 w 763"/>
                <a:gd name="T21" fmla="*/ 0 h 411"/>
                <a:gd name="T22" fmla="*/ 1 w 763"/>
                <a:gd name="T23" fmla="*/ 0 h 411"/>
                <a:gd name="T24" fmla="*/ 1 w 763"/>
                <a:gd name="T25" fmla="*/ 0 h 411"/>
                <a:gd name="T26" fmla="*/ 1 w 763"/>
                <a:gd name="T27" fmla="*/ 0 h 411"/>
                <a:gd name="T28" fmla="*/ 1 w 763"/>
                <a:gd name="T29" fmla="*/ 0 h 411"/>
                <a:gd name="T30" fmla="*/ 1 w 763"/>
                <a:gd name="T31" fmla="*/ 0 h 411"/>
                <a:gd name="T32" fmla="*/ 1 w 763"/>
                <a:gd name="T33" fmla="*/ 0 h 411"/>
                <a:gd name="T34" fmla="*/ 1 w 763"/>
                <a:gd name="T35" fmla="*/ 0 h 411"/>
                <a:gd name="T36" fmla="*/ 1 w 763"/>
                <a:gd name="T37" fmla="*/ 0 h 411"/>
                <a:gd name="T38" fmla="*/ 1 w 763"/>
                <a:gd name="T39" fmla="*/ 0 h 411"/>
                <a:gd name="T40" fmla="*/ 1 w 763"/>
                <a:gd name="T41" fmla="*/ 0 h 411"/>
                <a:gd name="T42" fmla="*/ 1 w 763"/>
                <a:gd name="T43" fmla="*/ 0 h 411"/>
                <a:gd name="T44" fmla="*/ 1 w 763"/>
                <a:gd name="T45" fmla="*/ 0 h 411"/>
                <a:gd name="T46" fmla="*/ 1 w 763"/>
                <a:gd name="T47" fmla="*/ 0 h 411"/>
                <a:gd name="T48" fmla="*/ 1 w 763"/>
                <a:gd name="T49" fmla="*/ 0 h 411"/>
                <a:gd name="T50" fmla="*/ 1 w 763"/>
                <a:gd name="T51" fmla="*/ 0 h 411"/>
                <a:gd name="T52" fmla="*/ 1 w 763"/>
                <a:gd name="T53" fmla="*/ 0 h 411"/>
                <a:gd name="T54" fmla="*/ 1 w 763"/>
                <a:gd name="T55" fmla="*/ 0 h 411"/>
                <a:gd name="T56" fmla="*/ 1 w 763"/>
                <a:gd name="T57" fmla="*/ 0 h 411"/>
                <a:gd name="T58" fmla="*/ 1 w 763"/>
                <a:gd name="T59" fmla="*/ 0 h 411"/>
                <a:gd name="T60" fmla="*/ 1 w 763"/>
                <a:gd name="T61" fmla="*/ 0 h 411"/>
                <a:gd name="T62" fmla="*/ 1 w 763"/>
                <a:gd name="T63" fmla="*/ 0 h 411"/>
                <a:gd name="T64" fmla="*/ 1 w 763"/>
                <a:gd name="T65" fmla="*/ 0 h 411"/>
                <a:gd name="T66" fmla="*/ 1 w 763"/>
                <a:gd name="T67" fmla="*/ 0 h 411"/>
                <a:gd name="T68" fmla="*/ 0 w 763"/>
                <a:gd name="T69" fmla="*/ 0 h 411"/>
                <a:gd name="T70" fmla="*/ 0 w 763"/>
                <a:gd name="T71" fmla="*/ 0 h 411"/>
                <a:gd name="T72" fmla="*/ 1 w 763"/>
                <a:gd name="T73" fmla="*/ 0 h 411"/>
                <a:gd name="T74" fmla="*/ 1 w 763"/>
                <a:gd name="T75" fmla="*/ 0 h 411"/>
                <a:gd name="T76" fmla="*/ 1 w 763"/>
                <a:gd name="T77" fmla="*/ 0 h 411"/>
                <a:gd name="T78" fmla="*/ 1 w 763"/>
                <a:gd name="T79" fmla="*/ 0 h 411"/>
                <a:gd name="T80" fmla="*/ 1 w 763"/>
                <a:gd name="T81" fmla="*/ 0 h 411"/>
                <a:gd name="T82" fmla="*/ 1 w 763"/>
                <a:gd name="T83" fmla="*/ 0 h 411"/>
                <a:gd name="T84" fmla="*/ 1 w 763"/>
                <a:gd name="T85" fmla="*/ 0 h 411"/>
                <a:gd name="T86" fmla="*/ 1 w 763"/>
                <a:gd name="T87" fmla="*/ 0 h 411"/>
                <a:gd name="T88" fmla="*/ 1 w 763"/>
                <a:gd name="T89" fmla="*/ 0 h 411"/>
                <a:gd name="T90" fmla="*/ 1 w 763"/>
                <a:gd name="T91" fmla="*/ 0 h 411"/>
                <a:gd name="T92" fmla="*/ 1 w 763"/>
                <a:gd name="T93" fmla="*/ 0 h 411"/>
                <a:gd name="T94" fmla="*/ 1 w 763"/>
                <a:gd name="T95" fmla="*/ 0 h 411"/>
                <a:gd name="T96" fmla="*/ 1 w 763"/>
                <a:gd name="T97" fmla="*/ 0 h 411"/>
                <a:gd name="T98" fmla="*/ 1 w 763"/>
                <a:gd name="T99" fmla="*/ 0 h 411"/>
                <a:gd name="T100" fmla="*/ 1 w 763"/>
                <a:gd name="T101" fmla="*/ 0 h 411"/>
                <a:gd name="T102" fmla="*/ 1 w 763"/>
                <a:gd name="T103" fmla="*/ 0 h 411"/>
                <a:gd name="T104" fmla="*/ 1 w 763"/>
                <a:gd name="T105" fmla="*/ 0 h 4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3"/>
                <a:gd name="T160" fmla="*/ 0 h 411"/>
                <a:gd name="T161" fmla="*/ 763 w 763"/>
                <a:gd name="T162" fmla="*/ 411 h 4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3" h="411">
                  <a:moveTo>
                    <a:pt x="617" y="411"/>
                  </a:moveTo>
                  <a:lnTo>
                    <a:pt x="631" y="411"/>
                  </a:lnTo>
                  <a:lnTo>
                    <a:pt x="643" y="371"/>
                  </a:lnTo>
                  <a:lnTo>
                    <a:pt x="683" y="371"/>
                  </a:lnTo>
                  <a:lnTo>
                    <a:pt x="696" y="371"/>
                  </a:lnTo>
                  <a:lnTo>
                    <a:pt x="711" y="333"/>
                  </a:lnTo>
                  <a:lnTo>
                    <a:pt x="722" y="310"/>
                  </a:lnTo>
                  <a:lnTo>
                    <a:pt x="763" y="283"/>
                  </a:lnTo>
                  <a:lnTo>
                    <a:pt x="748" y="244"/>
                  </a:lnTo>
                  <a:lnTo>
                    <a:pt x="734" y="218"/>
                  </a:lnTo>
                  <a:lnTo>
                    <a:pt x="696" y="180"/>
                  </a:lnTo>
                  <a:lnTo>
                    <a:pt x="696" y="166"/>
                  </a:lnTo>
                  <a:lnTo>
                    <a:pt x="669" y="166"/>
                  </a:lnTo>
                  <a:lnTo>
                    <a:pt x="669" y="102"/>
                  </a:lnTo>
                  <a:lnTo>
                    <a:pt x="669" y="88"/>
                  </a:lnTo>
                  <a:lnTo>
                    <a:pt x="643" y="74"/>
                  </a:lnTo>
                  <a:lnTo>
                    <a:pt x="631" y="52"/>
                  </a:lnTo>
                  <a:lnTo>
                    <a:pt x="589" y="52"/>
                  </a:lnTo>
                  <a:lnTo>
                    <a:pt x="537" y="64"/>
                  </a:lnTo>
                  <a:lnTo>
                    <a:pt x="499" y="36"/>
                  </a:lnTo>
                  <a:lnTo>
                    <a:pt x="485" y="22"/>
                  </a:lnTo>
                  <a:lnTo>
                    <a:pt x="447" y="14"/>
                  </a:lnTo>
                  <a:lnTo>
                    <a:pt x="433" y="0"/>
                  </a:lnTo>
                  <a:lnTo>
                    <a:pt x="395" y="0"/>
                  </a:lnTo>
                  <a:lnTo>
                    <a:pt x="353" y="14"/>
                  </a:lnTo>
                  <a:lnTo>
                    <a:pt x="330" y="36"/>
                  </a:lnTo>
                  <a:lnTo>
                    <a:pt x="315" y="36"/>
                  </a:lnTo>
                  <a:lnTo>
                    <a:pt x="315" y="126"/>
                  </a:lnTo>
                  <a:lnTo>
                    <a:pt x="276" y="180"/>
                  </a:lnTo>
                  <a:lnTo>
                    <a:pt x="210" y="166"/>
                  </a:lnTo>
                  <a:lnTo>
                    <a:pt x="169" y="114"/>
                  </a:lnTo>
                  <a:lnTo>
                    <a:pt x="118" y="74"/>
                  </a:lnTo>
                  <a:lnTo>
                    <a:pt x="52" y="102"/>
                  </a:lnTo>
                  <a:lnTo>
                    <a:pt x="28" y="189"/>
                  </a:lnTo>
                  <a:lnTo>
                    <a:pt x="0" y="255"/>
                  </a:lnTo>
                  <a:lnTo>
                    <a:pt x="0" y="361"/>
                  </a:lnTo>
                  <a:lnTo>
                    <a:pt x="14" y="399"/>
                  </a:lnTo>
                  <a:lnTo>
                    <a:pt x="28" y="399"/>
                  </a:lnTo>
                  <a:lnTo>
                    <a:pt x="52" y="371"/>
                  </a:lnTo>
                  <a:lnTo>
                    <a:pt x="118" y="333"/>
                  </a:lnTo>
                  <a:lnTo>
                    <a:pt x="169" y="319"/>
                  </a:lnTo>
                  <a:lnTo>
                    <a:pt x="182" y="333"/>
                  </a:lnTo>
                  <a:lnTo>
                    <a:pt x="210" y="319"/>
                  </a:lnTo>
                  <a:lnTo>
                    <a:pt x="276" y="319"/>
                  </a:lnTo>
                  <a:lnTo>
                    <a:pt x="342" y="333"/>
                  </a:lnTo>
                  <a:lnTo>
                    <a:pt x="367" y="319"/>
                  </a:lnTo>
                  <a:lnTo>
                    <a:pt x="395" y="296"/>
                  </a:lnTo>
                  <a:lnTo>
                    <a:pt x="405" y="296"/>
                  </a:lnTo>
                  <a:lnTo>
                    <a:pt x="433" y="333"/>
                  </a:lnTo>
                  <a:lnTo>
                    <a:pt x="485" y="333"/>
                  </a:lnTo>
                  <a:lnTo>
                    <a:pt x="537" y="361"/>
                  </a:lnTo>
                  <a:lnTo>
                    <a:pt x="579" y="399"/>
                  </a:lnTo>
                  <a:lnTo>
                    <a:pt x="617" y="4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53" name="Freeform 523"/>
          <p:cNvSpPr>
            <a:spLocks/>
          </p:cNvSpPr>
          <p:nvPr/>
        </p:nvSpPr>
        <p:spPr bwMode="auto">
          <a:xfrm>
            <a:off x="7181726" y="2583163"/>
            <a:ext cx="352425" cy="307975"/>
          </a:xfrm>
          <a:custGeom>
            <a:avLst/>
            <a:gdLst>
              <a:gd name="T0" fmla="*/ 2147483647 w 445"/>
              <a:gd name="T1" fmla="*/ 2147483647 h 389"/>
              <a:gd name="T2" fmla="*/ 2147483647 w 445"/>
              <a:gd name="T3" fmla="*/ 2147483647 h 389"/>
              <a:gd name="T4" fmla="*/ 2147483647 w 445"/>
              <a:gd name="T5" fmla="*/ 2147483647 h 389"/>
              <a:gd name="T6" fmla="*/ 2147483647 w 445"/>
              <a:gd name="T7" fmla="*/ 2147483647 h 389"/>
              <a:gd name="T8" fmla="*/ 2147483647 w 445"/>
              <a:gd name="T9" fmla="*/ 2147483647 h 389"/>
              <a:gd name="T10" fmla="*/ 2147483647 w 445"/>
              <a:gd name="T11" fmla="*/ 2147483647 h 389"/>
              <a:gd name="T12" fmla="*/ 2147483647 w 445"/>
              <a:gd name="T13" fmla="*/ 2147483647 h 389"/>
              <a:gd name="T14" fmla="*/ 2147483647 w 445"/>
              <a:gd name="T15" fmla="*/ 2147483647 h 389"/>
              <a:gd name="T16" fmla="*/ 2147483647 w 445"/>
              <a:gd name="T17" fmla="*/ 2147483647 h 389"/>
              <a:gd name="T18" fmla="*/ 2147483647 w 445"/>
              <a:gd name="T19" fmla="*/ 2147483647 h 389"/>
              <a:gd name="T20" fmla="*/ 2147483647 w 445"/>
              <a:gd name="T21" fmla="*/ 2147483647 h 389"/>
              <a:gd name="T22" fmla="*/ 2147483647 w 445"/>
              <a:gd name="T23" fmla="*/ 2147483647 h 389"/>
              <a:gd name="T24" fmla="*/ 2147483647 w 445"/>
              <a:gd name="T25" fmla="*/ 2147483647 h 389"/>
              <a:gd name="T26" fmla="*/ 2147483647 w 445"/>
              <a:gd name="T27" fmla="*/ 2147483647 h 389"/>
              <a:gd name="T28" fmla="*/ 2147483647 w 445"/>
              <a:gd name="T29" fmla="*/ 0 h 389"/>
              <a:gd name="T30" fmla="*/ 2147483647 w 445"/>
              <a:gd name="T31" fmla="*/ 2147483647 h 389"/>
              <a:gd name="T32" fmla="*/ 2147483647 w 445"/>
              <a:gd name="T33" fmla="*/ 2147483647 h 389"/>
              <a:gd name="T34" fmla="*/ 2147483647 w 445"/>
              <a:gd name="T35" fmla="*/ 2147483647 h 389"/>
              <a:gd name="T36" fmla="*/ 0 w 445"/>
              <a:gd name="T37" fmla="*/ 2147483647 h 389"/>
              <a:gd name="T38" fmla="*/ 2147483647 w 445"/>
              <a:gd name="T39" fmla="*/ 2147483647 h 389"/>
              <a:gd name="T40" fmla="*/ 2147483647 w 445"/>
              <a:gd name="T41" fmla="*/ 2147483647 h 389"/>
              <a:gd name="T42" fmla="*/ 2147483647 w 445"/>
              <a:gd name="T43" fmla="*/ 2147483647 h 389"/>
              <a:gd name="T44" fmla="*/ 2147483647 w 445"/>
              <a:gd name="T45" fmla="*/ 2147483647 h 389"/>
              <a:gd name="T46" fmla="*/ 2147483647 w 445"/>
              <a:gd name="T47" fmla="*/ 2147483647 h 389"/>
              <a:gd name="T48" fmla="*/ 2147483647 w 445"/>
              <a:gd name="T49" fmla="*/ 2147483647 h 389"/>
              <a:gd name="T50" fmla="*/ 2147483647 w 445"/>
              <a:gd name="T51" fmla="*/ 2147483647 h 389"/>
              <a:gd name="T52" fmla="*/ 2147483647 w 445"/>
              <a:gd name="T53" fmla="*/ 2147483647 h 389"/>
              <a:gd name="T54" fmla="*/ 2147483647 w 445"/>
              <a:gd name="T55" fmla="*/ 2147483647 h 389"/>
              <a:gd name="T56" fmla="*/ 2147483647 w 445"/>
              <a:gd name="T57" fmla="*/ 2147483647 h 389"/>
              <a:gd name="T58" fmla="*/ 2147483647 w 445"/>
              <a:gd name="T59" fmla="*/ 2147483647 h 389"/>
              <a:gd name="T60" fmla="*/ 2147483647 w 445"/>
              <a:gd name="T61" fmla="*/ 2147483647 h 389"/>
              <a:gd name="T62" fmla="*/ 2147483647 w 445"/>
              <a:gd name="T63" fmla="*/ 2147483647 h 389"/>
              <a:gd name="T64" fmla="*/ 2147483647 w 445"/>
              <a:gd name="T65" fmla="*/ 2147483647 h 3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5"/>
              <a:gd name="T100" fmla="*/ 0 h 389"/>
              <a:gd name="T101" fmla="*/ 445 w 445"/>
              <a:gd name="T102" fmla="*/ 389 h 38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5" h="389">
                <a:moveTo>
                  <a:pt x="433" y="377"/>
                </a:moveTo>
                <a:lnTo>
                  <a:pt x="419" y="361"/>
                </a:lnTo>
                <a:lnTo>
                  <a:pt x="433" y="325"/>
                </a:lnTo>
                <a:lnTo>
                  <a:pt x="445" y="311"/>
                </a:lnTo>
                <a:lnTo>
                  <a:pt x="445" y="283"/>
                </a:lnTo>
                <a:lnTo>
                  <a:pt x="419" y="269"/>
                </a:lnTo>
                <a:lnTo>
                  <a:pt x="391" y="233"/>
                </a:lnTo>
                <a:lnTo>
                  <a:pt x="381" y="233"/>
                </a:lnTo>
                <a:lnTo>
                  <a:pt x="365" y="181"/>
                </a:lnTo>
                <a:lnTo>
                  <a:pt x="339" y="158"/>
                </a:lnTo>
                <a:lnTo>
                  <a:pt x="339" y="144"/>
                </a:lnTo>
                <a:lnTo>
                  <a:pt x="353" y="129"/>
                </a:lnTo>
                <a:lnTo>
                  <a:pt x="419" y="103"/>
                </a:lnTo>
                <a:lnTo>
                  <a:pt x="445" y="39"/>
                </a:lnTo>
                <a:lnTo>
                  <a:pt x="404" y="0"/>
                </a:lnTo>
                <a:lnTo>
                  <a:pt x="301" y="28"/>
                </a:lnTo>
                <a:lnTo>
                  <a:pt x="207" y="14"/>
                </a:lnTo>
                <a:lnTo>
                  <a:pt x="52" y="65"/>
                </a:lnTo>
                <a:lnTo>
                  <a:pt x="0" y="117"/>
                </a:lnTo>
                <a:lnTo>
                  <a:pt x="12" y="195"/>
                </a:lnTo>
                <a:lnTo>
                  <a:pt x="38" y="259"/>
                </a:lnTo>
                <a:lnTo>
                  <a:pt x="103" y="269"/>
                </a:lnTo>
                <a:lnTo>
                  <a:pt x="117" y="361"/>
                </a:lnTo>
                <a:lnTo>
                  <a:pt x="132" y="361"/>
                </a:lnTo>
                <a:lnTo>
                  <a:pt x="155" y="339"/>
                </a:lnTo>
                <a:lnTo>
                  <a:pt x="197" y="325"/>
                </a:lnTo>
                <a:lnTo>
                  <a:pt x="235" y="325"/>
                </a:lnTo>
                <a:lnTo>
                  <a:pt x="249" y="339"/>
                </a:lnTo>
                <a:lnTo>
                  <a:pt x="287" y="347"/>
                </a:lnTo>
                <a:lnTo>
                  <a:pt x="301" y="361"/>
                </a:lnTo>
                <a:lnTo>
                  <a:pt x="339" y="389"/>
                </a:lnTo>
                <a:lnTo>
                  <a:pt x="391" y="377"/>
                </a:lnTo>
                <a:lnTo>
                  <a:pt x="433" y="377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54" name="Group 524"/>
          <p:cNvGrpSpPr>
            <a:grpSpLocks/>
          </p:cNvGrpSpPr>
          <p:nvPr/>
        </p:nvGrpSpPr>
        <p:grpSpPr bwMode="auto">
          <a:xfrm>
            <a:off x="7181726" y="2583163"/>
            <a:ext cx="352425" cy="307975"/>
            <a:chOff x="3662" y="1777"/>
            <a:chExt cx="222" cy="194"/>
          </a:xfrm>
        </p:grpSpPr>
        <p:sp>
          <p:nvSpPr>
            <p:cNvPr id="155" name="Freeform 525"/>
            <p:cNvSpPr>
              <a:spLocks/>
            </p:cNvSpPr>
            <p:nvPr/>
          </p:nvSpPr>
          <p:spPr bwMode="auto">
            <a:xfrm>
              <a:off x="3662" y="1777"/>
              <a:ext cx="222" cy="194"/>
            </a:xfrm>
            <a:custGeom>
              <a:avLst/>
              <a:gdLst>
                <a:gd name="T0" fmla="*/ 0 w 445"/>
                <a:gd name="T1" fmla="*/ 0 h 389"/>
                <a:gd name="T2" fmla="*/ 0 w 445"/>
                <a:gd name="T3" fmla="*/ 0 h 389"/>
                <a:gd name="T4" fmla="*/ 0 w 445"/>
                <a:gd name="T5" fmla="*/ 0 h 389"/>
                <a:gd name="T6" fmla="*/ 0 w 445"/>
                <a:gd name="T7" fmla="*/ 0 h 389"/>
                <a:gd name="T8" fmla="*/ 0 w 445"/>
                <a:gd name="T9" fmla="*/ 0 h 389"/>
                <a:gd name="T10" fmla="*/ 0 w 445"/>
                <a:gd name="T11" fmla="*/ 0 h 389"/>
                <a:gd name="T12" fmla="*/ 0 w 445"/>
                <a:gd name="T13" fmla="*/ 0 h 389"/>
                <a:gd name="T14" fmla="*/ 0 w 445"/>
                <a:gd name="T15" fmla="*/ 0 h 389"/>
                <a:gd name="T16" fmla="*/ 0 w 445"/>
                <a:gd name="T17" fmla="*/ 0 h 389"/>
                <a:gd name="T18" fmla="*/ 0 w 445"/>
                <a:gd name="T19" fmla="*/ 0 h 389"/>
                <a:gd name="T20" fmla="*/ 0 w 445"/>
                <a:gd name="T21" fmla="*/ 0 h 389"/>
                <a:gd name="T22" fmla="*/ 0 w 445"/>
                <a:gd name="T23" fmla="*/ 0 h 389"/>
                <a:gd name="T24" fmla="*/ 0 w 445"/>
                <a:gd name="T25" fmla="*/ 0 h 389"/>
                <a:gd name="T26" fmla="*/ 0 w 445"/>
                <a:gd name="T27" fmla="*/ 0 h 389"/>
                <a:gd name="T28" fmla="*/ 0 w 445"/>
                <a:gd name="T29" fmla="*/ 0 h 389"/>
                <a:gd name="T30" fmla="*/ 0 w 445"/>
                <a:gd name="T31" fmla="*/ 0 h 389"/>
                <a:gd name="T32" fmla="*/ 0 w 445"/>
                <a:gd name="T33" fmla="*/ 0 h 389"/>
                <a:gd name="T34" fmla="*/ 0 w 445"/>
                <a:gd name="T35" fmla="*/ 0 h 389"/>
                <a:gd name="T36" fmla="*/ 0 w 445"/>
                <a:gd name="T37" fmla="*/ 0 h 389"/>
                <a:gd name="T38" fmla="*/ 0 w 445"/>
                <a:gd name="T39" fmla="*/ 0 h 389"/>
                <a:gd name="T40" fmla="*/ 0 w 445"/>
                <a:gd name="T41" fmla="*/ 0 h 389"/>
                <a:gd name="T42" fmla="*/ 0 w 445"/>
                <a:gd name="T43" fmla="*/ 0 h 389"/>
                <a:gd name="T44" fmla="*/ 0 w 445"/>
                <a:gd name="T45" fmla="*/ 0 h 389"/>
                <a:gd name="T46" fmla="*/ 0 w 445"/>
                <a:gd name="T47" fmla="*/ 0 h 389"/>
                <a:gd name="T48" fmla="*/ 0 w 445"/>
                <a:gd name="T49" fmla="*/ 0 h 389"/>
                <a:gd name="T50" fmla="*/ 0 w 445"/>
                <a:gd name="T51" fmla="*/ 0 h 389"/>
                <a:gd name="T52" fmla="*/ 0 w 445"/>
                <a:gd name="T53" fmla="*/ 0 h 389"/>
                <a:gd name="T54" fmla="*/ 0 w 445"/>
                <a:gd name="T55" fmla="*/ 0 h 389"/>
                <a:gd name="T56" fmla="*/ 0 w 445"/>
                <a:gd name="T57" fmla="*/ 0 h 389"/>
                <a:gd name="T58" fmla="*/ 0 w 445"/>
                <a:gd name="T59" fmla="*/ 0 h 389"/>
                <a:gd name="T60" fmla="*/ 0 w 445"/>
                <a:gd name="T61" fmla="*/ 0 h 389"/>
                <a:gd name="T62" fmla="*/ 0 w 445"/>
                <a:gd name="T63" fmla="*/ 0 h 389"/>
                <a:gd name="T64" fmla="*/ 0 w 445"/>
                <a:gd name="T65" fmla="*/ 0 h 3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5"/>
                <a:gd name="T100" fmla="*/ 0 h 389"/>
                <a:gd name="T101" fmla="*/ 445 w 445"/>
                <a:gd name="T102" fmla="*/ 389 h 3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5" h="389">
                  <a:moveTo>
                    <a:pt x="433" y="377"/>
                  </a:moveTo>
                  <a:lnTo>
                    <a:pt x="419" y="361"/>
                  </a:lnTo>
                  <a:lnTo>
                    <a:pt x="433" y="325"/>
                  </a:lnTo>
                  <a:lnTo>
                    <a:pt x="445" y="311"/>
                  </a:lnTo>
                  <a:lnTo>
                    <a:pt x="445" y="283"/>
                  </a:lnTo>
                  <a:lnTo>
                    <a:pt x="419" y="269"/>
                  </a:lnTo>
                  <a:lnTo>
                    <a:pt x="391" y="233"/>
                  </a:lnTo>
                  <a:lnTo>
                    <a:pt x="381" y="233"/>
                  </a:lnTo>
                  <a:lnTo>
                    <a:pt x="365" y="181"/>
                  </a:lnTo>
                  <a:lnTo>
                    <a:pt x="339" y="158"/>
                  </a:lnTo>
                  <a:lnTo>
                    <a:pt x="339" y="144"/>
                  </a:lnTo>
                  <a:lnTo>
                    <a:pt x="353" y="129"/>
                  </a:lnTo>
                  <a:lnTo>
                    <a:pt x="419" y="103"/>
                  </a:lnTo>
                  <a:lnTo>
                    <a:pt x="445" y="39"/>
                  </a:lnTo>
                  <a:lnTo>
                    <a:pt x="404" y="0"/>
                  </a:lnTo>
                  <a:lnTo>
                    <a:pt x="301" y="28"/>
                  </a:lnTo>
                  <a:lnTo>
                    <a:pt x="207" y="14"/>
                  </a:lnTo>
                  <a:lnTo>
                    <a:pt x="52" y="65"/>
                  </a:lnTo>
                  <a:lnTo>
                    <a:pt x="0" y="117"/>
                  </a:lnTo>
                  <a:lnTo>
                    <a:pt x="12" y="195"/>
                  </a:lnTo>
                  <a:lnTo>
                    <a:pt x="38" y="259"/>
                  </a:lnTo>
                  <a:lnTo>
                    <a:pt x="103" y="269"/>
                  </a:lnTo>
                  <a:lnTo>
                    <a:pt x="117" y="361"/>
                  </a:lnTo>
                  <a:lnTo>
                    <a:pt x="132" y="361"/>
                  </a:lnTo>
                  <a:lnTo>
                    <a:pt x="155" y="339"/>
                  </a:lnTo>
                  <a:lnTo>
                    <a:pt x="197" y="325"/>
                  </a:lnTo>
                  <a:lnTo>
                    <a:pt x="235" y="325"/>
                  </a:lnTo>
                  <a:lnTo>
                    <a:pt x="249" y="339"/>
                  </a:lnTo>
                  <a:lnTo>
                    <a:pt x="287" y="347"/>
                  </a:lnTo>
                  <a:lnTo>
                    <a:pt x="301" y="361"/>
                  </a:lnTo>
                  <a:lnTo>
                    <a:pt x="339" y="389"/>
                  </a:lnTo>
                  <a:lnTo>
                    <a:pt x="391" y="377"/>
                  </a:lnTo>
                  <a:lnTo>
                    <a:pt x="433" y="37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6" name="Freeform 526"/>
            <p:cNvSpPr>
              <a:spLocks/>
            </p:cNvSpPr>
            <p:nvPr/>
          </p:nvSpPr>
          <p:spPr bwMode="auto">
            <a:xfrm>
              <a:off x="3662" y="1777"/>
              <a:ext cx="222" cy="194"/>
            </a:xfrm>
            <a:custGeom>
              <a:avLst/>
              <a:gdLst>
                <a:gd name="T0" fmla="*/ 0 w 445"/>
                <a:gd name="T1" fmla="*/ 0 h 389"/>
                <a:gd name="T2" fmla="*/ 0 w 445"/>
                <a:gd name="T3" fmla="*/ 0 h 389"/>
                <a:gd name="T4" fmla="*/ 0 w 445"/>
                <a:gd name="T5" fmla="*/ 0 h 389"/>
                <a:gd name="T6" fmla="*/ 0 w 445"/>
                <a:gd name="T7" fmla="*/ 0 h 389"/>
                <a:gd name="T8" fmla="*/ 0 w 445"/>
                <a:gd name="T9" fmla="*/ 0 h 389"/>
                <a:gd name="T10" fmla="*/ 0 w 445"/>
                <a:gd name="T11" fmla="*/ 0 h 389"/>
                <a:gd name="T12" fmla="*/ 0 w 445"/>
                <a:gd name="T13" fmla="*/ 0 h 389"/>
                <a:gd name="T14" fmla="*/ 0 w 445"/>
                <a:gd name="T15" fmla="*/ 0 h 389"/>
                <a:gd name="T16" fmla="*/ 0 w 445"/>
                <a:gd name="T17" fmla="*/ 0 h 389"/>
                <a:gd name="T18" fmla="*/ 0 w 445"/>
                <a:gd name="T19" fmla="*/ 0 h 389"/>
                <a:gd name="T20" fmla="*/ 0 w 445"/>
                <a:gd name="T21" fmla="*/ 0 h 389"/>
                <a:gd name="T22" fmla="*/ 0 w 445"/>
                <a:gd name="T23" fmla="*/ 0 h 389"/>
                <a:gd name="T24" fmla="*/ 0 w 445"/>
                <a:gd name="T25" fmla="*/ 0 h 389"/>
                <a:gd name="T26" fmla="*/ 0 w 445"/>
                <a:gd name="T27" fmla="*/ 0 h 389"/>
                <a:gd name="T28" fmla="*/ 0 w 445"/>
                <a:gd name="T29" fmla="*/ 0 h 389"/>
                <a:gd name="T30" fmla="*/ 0 w 445"/>
                <a:gd name="T31" fmla="*/ 0 h 389"/>
                <a:gd name="T32" fmla="*/ 0 w 445"/>
                <a:gd name="T33" fmla="*/ 0 h 389"/>
                <a:gd name="T34" fmla="*/ 0 w 445"/>
                <a:gd name="T35" fmla="*/ 0 h 389"/>
                <a:gd name="T36" fmla="*/ 0 w 445"/>
                <a:gd name="T37" fmla="*/ 0 h 389"/>
                <a:gd name="T38" fmla="*/ 0 w 445"/>
                <a:gd name="T39" fmla="*/ 0 h 389"/>
                <a:gd name="T40" fmla="*/ 0 w 445"/>
                <a:gd name="T41" fmla="*/ 0 h 389"/>
                <a:gd name="T42" fmla="*/ 0 w 445"/>
                <a:gd name="T43" fmla="*/ 0 h 389"/>
                <a:gd name="T44" fmla="*/ 0 w 445"/>
                <a:gd name="T45" fmla="*/ 0 h 389"/>
                <a:gd name="T46" fmla="*/ 0 w 445"/>
                <a:gd name="T47" fmla="*/ 0 h 389"/>
                <a:gd name="T48" fmla="*/ 0 w 445"/>
                <a:gd name="T49" fmla="*/ 0 h 389"/>
                <a:gd name="T50" fmla="*/ 0 w 445"/>
                <a:gd name="T51" fmla="*/ 0 h 389"/>
                <a:gd name="T52" fmla="*/ 0 w 445"/>
                <a:gd name="T53" fmla="*/ 0 h 389"/>
                <a:gd name="T54" fmla="*/ 0 w 445"/>
                <a:gd name="T55" fmla="*/ 0 h 389"/>
                <a:gd name="T56" fmla="*/ 0 w 445"/>
                <a:gd name="T57" fmla="*/ 0 h 389"/>
                <a:gd name="T58" fmla="*/ 0 w 445"/>
                <a:gd name="T59" fmla="*/ 0 h 389"/>
                <a:gd name="T60" fmla="*/ 0 w 445"/>
                <a:gd name="T61" fmla="*/ 0 h 389"/>
                <a:gd name="T62" fmla="*/ 0 w 445"/>
                <a:gd name="T63" fmla="*/ 0 h 389"/>
                <a:gd name="T64" fmla="*/ 0 w 445"/>
                <a:gd name="T65" fmla="*/ 0 h 3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5"/>
                <a:gd name="T100" fmla="*/ 0 h 389"/>
                <a:gd name="T101" fmla="*/ 445 w 445"/>
                <a:gd name="T102" fmla="*/ 389 h 3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5" h="389">
                  <a:moveTo>
                    <a:pt x="433" y="377"/>
                  </a:moveTo>
                  <a:lnTo>
                    <a:pt x="419" y="361"/>
                  </a:lnTo>
                  <a:lnTo>
                    <a:pt x="433" y="325"/>
                  </a:lnTo>
                  <a:lnTo>
                    <a:pt x="445" y="311"/>
                  </a:lnTo>
                  <a:lnTo>
                    <a:pt x="445" y="283"/>
                  </a:lnTo>
                  <a:lnTo>
                    <a:pt x="419" y="269"/>
                  </a:lnTo>
                  <a:lnTo>
                    <a:pt x="391" y="233"/>
                  </a:lnTo>
                  <a:lnTo>
                    <a:pt x="381" y="233"/>
                  </a:lnTo>
                  <a:lnTo>
                    <a:pt x="365" y="181"/>
                  </a:lnTo>
                  <a:lnTo>
                    <a:pt x="339" y="158"/>
                  </a:lnTo>
                  <a:lnTo>
                    <a:pt x="339" y="144"/>
                  </a:lnTo>
                  <a:lnTo>
                    <a:pt x="353" y="129"/>
                  </a:lnTo>
                  <a:lnTo>
                    <a:pt x="419" y="103"/>
                  </a:lnTo>
                  <a:lnTo>
                    <a:pt x="445" y="39"/>
                  </a:lnTo>
                  <a:lnTo>
                    <a:pt x="404" y="0"/>
                  </a:lnTo>
                  <a:lnTo>
                    <a:pt x="301" y="28"/>
                  </a:lnTo>
                  <a:lnTo>
                    <a:pt x="207" y="14"/>
                  </a:lnTo>
                  <a:lnTo>
                    <a:pt x="52" y="65"/>
                  </a:lnTo>
                  <a:lnTo>
                    <a:pt x="0" y="117"/>
                  </a:lnTo>
                  <a:lnTo>
                    <a:pt x="12" y="195"/>
                  </a:lnTo>
                  <a:lnTo>
                    <a:pt x="38" y="259"/>
                  </a:lnTo>
                  <a:lnTo>
                    <a:pt x="103" y="269"/>
                  </a:lnTo>
                  <a:lnTo>
                    <a:pt x="117" y="361"/>
                  </a:lnTo>
                  <a:lnTo>
                    <a:pt x="132" y="361"/>
                  </a:lnTo>
                  <a:lnTo>
                    <a:pt x="155" y="339"/>
                  </a:lnTo>
                  <a:lnTo>
                    <a:pt x="197" y="325"/>
                  </a:lnTo>
                  <a:lnTo>
                    <a:pt x="235" y="325"/>
                  </a:lnTo>
                  <a:lnTo>
                    <a:pt x="249" y="339"/>
                  </a:lnTo>
                  <a:lnTo>
                    <a:pt x="287" y="347"/>
                  </a:lnTo>
                  <a:lnTo>
                    <a:pt x="301" y="361"/>
                  </a:lnTo>
                  <a:lnTo>
                    <a:pt x="339" y="389"/>
                  </a:lnTo>
                  <a:lnTo>
                    <a:pt x="391" y="377"/>
                  </a:lnTo>
                  <a:lnTo>
                    <a:pt x="433" y="37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57" name="Freeform 527"/>
          <p:cNvSpPr>
            <a:spLocks/>
          </p:cNvSpPr>
          <p:nvPr/>
        </p:nvSpPr>
        <p:spPr bwMode="auto">
          <a:xfrm>
            <a:off x="5687888" y="3311825"/>
            <a:ext cx="835025" cy="1095375"/>
          </a:xfrm>
          <a:custGeom>
            <a:avLst/>
            <a:gdLst>
              <a:gd name="T0" fmla="*/ 2147483647 w 1050"/>
              <a:gd name="T1" fmla="*/ 0 h 1381"/>
              <a:gd name="T2" fmla="*/ 2147483647 w 1050"/>
              <a:gd name="T3" fmla="*/ 2147483647 h 1381"/>
              <a:gd name="T4" fmla="*/ 2147483647 w 1050"/>
              <a:gd name="T5" fmla="*/ 2147483647 h 1381"/>
              <a:gd name="T6" fmla="*/ 2147483647 w 1050"/>
              <a:gd name="T7" fmla="*/ 2147483647 h 1381"/>
              <a:gd name="T8" fmla="*/ 2147483647 w 1050"/>
              <a:gd name="T9" fmla="*/ 2147483647 h 1381"/>
              <a:gd name="T10" fmla="*/ 2147483647 w 1050"/>
              <a:gd name="T11" fmla="*/ 2147483647 h 1381"/>
              <a:gd name="T12" fmla="*/ 2147483647 w 1050"/>
              <a:gd name="T13" fmla="*/ 2147483647 h 1381"/>
              <a:gd name="T14" fmla="*/ 2147483647 w 1050"/>
              <a:gd name="T15" fmla="*/ 2147483647 h 1381"/>
              <a:gd name="T16" fmla="*/ 2147483647 w 1050"/>
              <a:gd name="T17" fmla="*/ 2147483647 h 1381"/>
              <a:gd name="T18" fmla="*/ 2147483647 w 1050"/>
              <a:gd name="T19" fmla="*/ 2147483647 h 1381"/>
              <a:gd name="T20" fmla="*/ 0 w 1050"/>
              <a:gd name="T21" fmla="*/ 2147483647 h 1381"/>
              <a:gd name="T22" fmla="*/ 2147483647 w 1050"/>
              <a:gd name="T23" fmla="*/ 2147483647 h 1381"/>
              <a:gd name="T24" fmla="*/ 2147483647 w 1050"/>
              <a:gd name="T25" fmla="*/ 2147483647 h 1381"/>
              <a:gd name="T26" fmla="*/ 2147483647 w 1050"/>
              <a:gd name="T27" fmla="*/ 2147483647 h 1381"/>
              <a:gd name="T28" fmla="*/ 2147483647 w 1050"/>
              <a:gd name="T29" fmla="*/ 2147483647 h 1381"/>
              <a:gd name="T30" fmla="*/ 2147483647 w 1050"/>
              <a:gd name="T31" fmla="*/ 2147483647 h 1381"/>
              <a:gd name="T32" fmla="*/ 2147483647 w 1050"/>
              <a:gd name="T33" fmla="*/ 2147483647 h 1381"/>
              <a:gd name="T34" fmla="*/ 2147483647 w 1050"/>
              <a:gd name="T35" fmla="*/ 2147483647 h 1381"/>
              <a:gd name="T36" fmla="*/ 2147483647 w 1050"/>
              <a:gd name="T37" fmla="*/ 2147483647 h 1381"/>
              <a:gd name="T38" fmla="*/ 2147483647 w 1050"/>
              <a:gd name="T39" fmla="*/ 2147483647 h 1381"/>
              <a:gd name="T40" fmla="*/ 2147483647 w 1050"/>
              <a:gd name="T41" fmla="*/ 2147483647 h 1381"/>
              <a:gd name="T42" fmla="*/ 2147483647 w 1050"/>
              <a:gd name="T43" fmla="*/ 2147483647 h 1381"/>
              <a:gd name="T44" fmla="*/ 2147483647 w 1050"/>
              <a:gd name="T45" fmla="*/ 2147483647 h 1381"/>
              <a:gd name="T46" fmla="*/ 2147483647 w 1050"/>
              <a:gd name="T47" fmla="*/ 2147483647 h 1381"/>
              <a:gd name="T48" fmla="*/ 2147483647 w 1050"/>
              <a:gd name="T49" fmla="*/ 2147483647 h 1381"/>
              <a:gd name="T50" fmla="*/ 2147483647 w 1050"/>
              <a:gd name="T51" fmla="*/ 2147483647 h 1381"/>
              <a:gd name="T52" fmla="*/ 2147483647 w 1050"/>
              <a:gd name="T53" fmla="*/ 2147483647 h 1381"/>
              <a:gd name="T54" fmla="*/ 2147483647 w 1050"/>
              <a:gd name="T55" fmla="*/ 2147483647 h 1381"/>
              <a:gd name="T56" fmla="*/ 2147483647 w 1050"/>
              <a:gd name="T57" fmla="*/ 2147483647 h 1381"/>
              <a:gd name="T58" fmla="*/ 2147483647 w 1050"/>
              <a:gd name="T59" fmla="*/ 2147483647 h 1381"/>
              <a:gd name="T60" fmla="*/ 2147483647 w 1050"/>
              <a:gd name="T61" fmla="*/ 2147483647 h 1381"/>
              <a:gd name="T62" fmla="*/ 2147483647 w 1050"/>
              <a:gd name="T63" fmla="*/ 2147483647 h 1381"/>
              <a:gd name="T64" fmla="*/ 2147483647 w 1050"/>
              <a:gd name="T65" fmla="*/ 2147483647 h 1381"/>
              <a:gd name="T66" fmla="*/ 2147483647 w 1050"/>
              <a:gd name="T67" fmla="*/ 2147483647 h 1381"/>
              <a:gd name="T68" fmla="*/ 2147483647 w 1050"/>
              <a:gd name="T69" fmla="*/ 2147483647 h 1381"/>
              <a:gd name="T70" fmla="*/ 2147483647 w 1050"/>
              <a:gd name="T71" fmla="*/ 2147483647 h 1381"/>
              <a:gd name="T72" fmla="*/ 2147483647 w 1050"/>
              <a:gd name="T73" fmla="*/ 2147483647 h 1381"/>
              <a:gd name="T74" fmla="*/ 2147483647 w 1050"/>
              <a:gd name="T75" fmla="*/ 0 h 138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50"/>
              <a:gd name="T115" fmla="*/ 0 h 1381"/>
              <a:gd name="T116" fmla="*/ 1050 w 1050"/>
              <a:gd name="T117" fmla="*/ 1381 h 138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50" h="1381">
                <a:moveTo>
                  <a:pt x="489" y="0"/>
                </a:moveTo>
                <a:lnTo>
                  <a:pt x="433" y="0"/>
                </a:lnTo>
                <a:lnTo>
                  <a:pt x="395" y="0"/>
                </a:lnTo>
                <a:lnTo>
                  <a:pt x="422" y="78"/>
                </a:lnTo>
                <a:lnTo>
                  <a:pt x="381" y="102"/>
                </a:lnTo>
                <a:lnTo>
                  <a:pt x="422" y="153"/>
                </a:lnTo>
                <a:lnTo>
                  <a:pt x="372" y="194"/>
                </a:lnTo>
                <a:lnTo>
                  <a:pt x="358" y="245"/>
                </a:lnTo>
                <a:lnTo>
                  <a:pt x="306" y="219"/>
                </a:lnTo>
                <a:lnTo>
                  <a:pt x="226" y="203"/>
                </a:lnTo>
                <a:lnTo>
                  <a:pt x="198" y="281"/>
                </a:lnTo>
                <a:lnTo>
                  <a:pt x="160" y="375"/>
                </a:lnTo>
                <a:lnTo>
                  <a:pt x="132" y="399"/>
                </a:lnTo>
                <a:lnTo>
                  <a:pt x="160" y="451"/>
                </a:lnTo>
                <a:lnTo>
                  <a:pt x="122" y="477"/>
                </a:lnTo>
                <a:lnTo>
                  <a:pt x="80" y="529"/>
                </a:lnTo>
                <a:lnTo>
                  <a:pt x="42" y="529"/>
                </a:lnTo>
                <a:lnTo>
                  <a:pt x="29" y="607"/>
                </a:lnTo>
                <a:lnTo>
                  <a:pt x="14" y="657"/>
                </a:lnTo>
                <a:lnTo>
                  <a:pt x="14" y="722"/>
                </a:lnTo>
                <a:lnTo>
                  <a:pt x="29" y="774"/>
                </a:lnTo>
                <a:lnTo>
                  <a:pt x="0" y="824"/>
                </a:lnTo>
                <a:lnTo>
                  <a:pt x="14" y="888"/>
                </a:lnTo>
                <a:lnTo>
                  <a:pt x="14" y="940"/>
                </a:lnTo>
                <a:lnTo>
                  <a:pt x="55" y="982"/>
                </a:lnTo>
                <a:lnTo>
                  <a:pt x="80" y="1006"/>
                </a:lnTo>
                <a:lnTo>
                  <a:pt x="188" y="1042"/>
                </a:lnTo>
                <a:lnTo>
                  <a:pt x="212" y="1093"/>
                </a:lnTo>
                <a:lnTo>
                  <a:pt x="174" y="1134"/>
                </a:lnTo>
                <a:lnTo>
                  <a:pt x="132" y="1263"/>
                </a:lnTo>
                <a:lnTo>
                  <a:pt x="132" y="1303"/>
                </a:lnTo>
                <a:lnTo>
                  <a:pt x="198" y="1315"/>
                </a:lnTo>
                <a:lnTo>
                  <a:pt x="306" y="1315"/>
                </a:lnTo>
                <a:lnTo>
                  <a:pt x="372" y="1351"/>
                </a:lnTo>
                <a:lnTo>
                  <a:pt x="395" y="1339"/>
                </a:lnTo>
                <a:lnTo>
                  <a:pt x="433" y="1351"/>
                </a:lnTo>
                <a:lnTo>
                  <a:pt x="462" y="1381"/>
                </a:lnTo>
                <a:lnTo>
                  <a:pt x="504" y="1351"/>
                </a:lnTo>
                <a:lnTo>
                  <a:pt x="565" y="1381"/>
                </a:lnTo>
                <a:lnTo>
                  <a:pt x="725" y="1329"/>
                </a:lnTo>
                <a:lnTo>
                  <a:pt x="763" y="1339"/>
                </a:lnTo>
                <a:lnTo>
                  <a:pt x="814" y="1339"/>
                </a:lnTo>
                <a:lnTo>
                  <a:pt x="791" y="1263"/>
                </a:lnTo>
                <a:lnTo>
                  <a:pt x="866" y="1172"/>
                </a:lnTo>
                <a:lnTo>
                  <a:pt x="923" y="1148"/>
                </a:lnTo>
                <a:lnTo>
                  <a:pt x="829" y="1056"/>
                </a:lnTo>
                <a:lnTo>
                  <a:pt x="763" y="1006"/>
                </a:lnTo>
                <a:lnTo>
                  <a:pt x="749" y="940"/>
                </a:lnTo>
                <a:lnTo>
                  <a:pt x="725" y="902"/>
                </a:lnTo>
                <a:lnTo>
                  <a:pt x="711" y="852"/>
                </a:lnTo>
                <a:lnTo>
                  <a:pt x="749" y="852"/>
                </a:lnTo>
                <a:lnTo>
                  <a:pt x="866" y="810"/>
                </a:lnTo>
                <a:lnTo>
                  <a:pt x="908" y="787"/>
                </a:lnTo>
                <a:lnTo>
                  <a:pt x="960" y="760"/>
                </a:lnTo>
                <a:lnTo>
                  <a:pt x="984" y="722"/>
                </a:lnTo>
                <a:lnTo>
                  <a:pt x="1040" y="760"/>
                </a:lnTo>
                <a:lnTo>
                  <a:pt x="1050" y="708"/>
                </a:lnTo>
                <a:lnTo>
                  <a:pt x="1040" y="657"/>
                </a:lnTo>
                <a:lnTo>
                  <a:pt x="1012" y="621"/>
                </a:lnTo>
                <a:lnTo>
                  <a:pt x="998" y="425"/>
                </a:lnTo>
                <a:lnTo>
                  <a:pt x="976" y="385"/>
                </a:lnTo>
                <a:lnTo>
                  <a:pt x="984" y="333"/>
                </a:lnTo>
                <a:lnTo>
                  <a:pt x="984" y="281"/>
                </a:lnTo>
                <a:lnTo>
                  <a:pt x="976" y="232"/>
                </a:lnTo>
                <a:lnTo>
                  <a:pt x="946" y="194"/>
                </a:lnTo>
                <a:lnTo>
                  <a:pt x="882" y="153"/>
                </a:lnTo>
                <a:lnTo>
                  <a:pt x="923" y="128"/>
                </a:lnTo>
                <a:lnTo>
                  <a:pt x="896" y="66"/>
                </a:lnTo>
                <a:lnTo>
                  <a:pt x="843" y="114"/>
                </a:lnTo>
                <a:lnTo>
                  <a:pt x="776" y="128"/>
                </a:lnTo>
                <a:lnTo>
                  <a:pt x="687" y="194"/>
                </a:lnTo>
                <a:lnTo>
                  <a:pt x="607" y="180"/>
                </a:lnTo>
                <a:lnTo>
                  <a:pt x="631" y="128"/>
                </a:lnTo>
                <a:lnTo>
                  <a:pt x="527" y="78"/>
                </a:lnTo>
                <a:lnTo>
                  <a:pt x="541" y="36"/>
                </a:lnTo>
                <a:lnTo>
                  <a:pt x="489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58" name="Group 528"/>
          <p:cNvGrpSpPr>
            <a:grpSpLocks/>
          </p:cNvGrpSpPr>
          <p:nvPr/>
        </p:nvGrpSpPr>
        <p:grpSpPr bwMode="auto">
          <a:xfrm>
            <a:off x="5687888" y="3311825"/>
            <a:ext cx="835025" cy="1095375"/>
            <a:chOff x="2721" y="2236"/>
            <a:chExt cx="526" cy="690"/>
          </a:xfrm>
        </p:grpSpPr>
        <p:sp>
          <p:nvSpPr>
            <p:cNvPr id="159" name="Freeform 529"/>
            <p:cNvSpPr>
              <a:spLocks/>
            </p:cNvSpPr>
            <p:nvPr/>
          </p:nvSpPr>
          <p:spPr bwMode="auto">
            <a:xfrm>
              <a:off x="2721" y="2236"/>
              <a:ext cx="526" cy="690"/>
            </a:xfrm>
            <a:custGeom>
              <a:avLst/>
              <a:gdLst>
                <a:gd name="T0" fmla="*/ 1 w 1050"/>
                <a:gd name="T1" fmla="*/ 0 h 1381"/>
                <a:gd name="T2" fmla="*/ 1 w 1050"/>
                <a:gd name="T3" fmla="*/ 0 h 1381"/>
                <a:gd name="T4" fmla="*/ 1 w 1050"/>
                <a:gd name="T5" fmla="*/ 0 h 1381"/>
                <a:gd name="T6" fmla="*/ 1 w 1050"/>
                <a:gd name="T7" fmla="*/ 0 h 1381"/>
                <a:gd name="T8" fmla="*/ 1 w 1050"/>
                <a:gd name="T9" fmla="*/ 0 h 1381"/>
                <a:gd name="T10" fmla="*/ 1 w 1050"/>
                <a:gd name="T11" fmla="*/ 0 h 1381"/>
                <a:gd name="T12" fmla="*/ 1 w 1050"/>
                <a:gd name="T13" fmla="*/ 0 h 1381"/>
                <a:gd name="T14" fmla="*/ 1 w 1050"/>
                <a:gd name="T15" fmla="*/ 0 h 1381"/>
                <a:gd name="T16" fmla="*/ 1 w 1050"/>
                <a:gd name="T17" fmla="*/ 0 h 1381"/>
                <a:gd name="T18" fmla="*/ 1 w 1050"/>
                <a:gd name="T19" fmla="*/ 0 h 1381"/>
                <a:gd name="T20" fmla="*/ 0 w 1050"/>
                <a:gd name="T21" fmla="*/ 0 h 1381"/>
                <a:gd name="T22" fmla="*/ 1 w 1050"/>
                <a:gd name="T23" fmla="*/ 0 h 1381"/>
                <a:gd name="T24" fmla="*/ 1 w 1050"/>
                <a:gd name="T25" fmla="*/ 0 h 1381"/>
                <a:gd name="T26" fmla="*/ 1 w 1050"/>
                <a:gd name="T27" fmla="*/ 0 h 1381"/>
                <a:gd name="T28" fmla="*/ 1 w 1050"/>
                <a:gd name="T29" fmla="*/ 0 h 1381"/>
                <a:gd name="T30" fmla="*/ 1 w 1050"/>
                <a:gd name="T31" fmla="*/ 0 h 1381"/>
                <a:gd name="T32" fmla="*/ 1 w 1050"/>
                <a:gd name="T33" fmla="*/ 0 h 1381"/>
                <a:gd name="T34" fmla="*/ 1 w 1050"/>
                <a:gd name="T35" fmla="*/ 0 h 1381"/>
                <a:gd name="T36" fmla="*/ 1 w 1050"/>
                <a:gd name="T37" fmla="*/ 0 h 1381"/>
                <a:gd name="T38" fmla="*/ 1 w 1050"/>
                <a:gd name="T39" fmla="*/ 0 h 1381"/>
                <a:gd name="T40" fmla="*/ 1 w 1050"/>
                <a:gd name="T41" fmla="*/ 0 h 1381"/>
                <a:gd name="T42" fmla="*/ 1 w 1050"/>
                <a:gd name="T43" fmla="*/ 0 h 1381"/>
                <a:gd name="T44" fmla="*/ 1 w 1050"/>
                <a:gd name="T45" fmla="*/ 0 h 1381"/>
                <a:gd name="T46" fmla="*/ 1 w 1050"/>
                <a:gd name="T47" fmla="*/ 0 h 1381"/>
                <a:gd name="T48" fmla="*/ 1 w 1050"/>
                <a:gd name="T49" fmla="*/ 0 h 1381"/>
                <a:gd name="T50" fmla="*/ 1 w 1050"/>
                <a:gd name="T51" fmla="*/ 0 h 1381"/>
                <a:gd name="T52" fmla="*/ 1 w 1050"/>
                <a:gd name="T53" fmla="*/ 0 h 1381"/>
                <a:gd name="T54" fmla="*/ 1 w 1050"/>
                <a:gd name="T55" fmla="*/ 0 h 1381"/>
                <a:gd name="T56" fmla="*/ 1 w 1050"/>
                <a:gd name="T57" fmla="*/ 0 h 1381"/>
                <a:gd name="T58" fmla="*/ 1 w 1050"/>
                <a:gd name="T59" fmla="*/ 0 h 1381"/>
                <a:gd name="T60" fmla="*/ 1 w 1050"/>
                <a:gd name="T61" fmla="*/ 0 h 1381"/>
                <a:gd name="T62" fmla="*/ 1 w 1050"/>
                <a:gd name="T63" fmla="*/ 0 h 1381"/>
                <a:gd name="T64" fmla="*/ 1 w 1050"/>
                <a:gd name="T65" fmla="*/ 0 h 1381"/>
                <a:gd name="T66" fmla="*/ 1 w 1050"/>
                <a:gd name="T67" fmla="*/ 0 h 1381"/>
                <a:gd name="T68" fmla="*/ 1 w 1050"/>
                <a:gd name="T69" fmla="*/ 0 h 1381"/>
                <a:gd name="T70" fmla="*/ 1 w 1050"/>
                <a:gd name="T71" fmla="*/ 0 h 1381"/>
                <a:gd name="T72" fmla="*/ 1 w 1050"/>
                <a:gd name="T73" fmla="*/ 0 h 1381"/>
                <a:gd name="T74" fmla="*/ 1 w 1050"/>
                <a:gd name="T75" fmla="*/ 0 h 13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0"/>
                <a:gd name="T115" fmla="*/ 0 h 1381"/>
                <a:gd name="T116" fmla="*/ 1050 w 1050"/>
                <a:gd name="T117" fmla="*/ 1381 h 138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0" h="1381">
                  <a:moveTo>
                    <a:pt x="489" y="0"/>
                  </a:moveTo>
                  <a:lnTo>
                    <a:pt x="433" y="0"/>
                  </a:lnTo>
                  <a:lnTo>
                    <a:pt x="395" y="0"/>
                  </a:lnTo>
                  <a:lnTo>
                    <a:pt x="422" y="78"/>
                  </a:lnTo>
                  <a:lnTo>
                    <a:pt x="381" y="102"/>
                  </a:lnTo>
                  <a:lnTo>
                    <a:pt x="422" y="153"/>
                  </a:lnTo>
                  <a:lnTo>
                    <a:pt x="372" y="194"/>
                  </a:lnTo>
                  <a:lnTo>
                    <a:pt x="358" y="245"/>
                  </a:lnTo>
                  <a:lnTo>
                    <a:pt x="306" y="219"/>
                  </a:lnTo>
                  <a:lnTo>
                    <a:pt x="226" y="203"/>
                  </a:lnTo>
                  <a:lnTo>
                    <a:pt x="198" y="281"/>
                  </a:lnTo>
                  <a:lnTo>
                    <a:pt x="160" y="375"/>
                  </a:lnTo>
                  <a:lnTo>
                    <a:pt x="132" y="399"/>
                  </a:lnTo>
                  <a:lnTo>
                    <a:pt x="160" y="451"/>
                  </a:lnTo>
                  <a:lnTo>
                    <a:pt x="122" y="477"/>
                  </a:lnTo>
                  <a:lnTo>
                    <a:pt x="80" y="529"/>
                  </a:lnTo>
                  <a:lnTo>
                    <a:pt x="42" y="529"/>
                  </a:lnTo>
                  <a:lnTo>
                    <a:pt x="29" y="607"/>
                  </a:lnTo>
                  <a:lnTo>
                    <a:pt x="14" y="657"/>
                  </a:lnTo>
                  <a:lnTo>
                    <a:pt x="14" y="722"/>
                  </a:lnTo>
                  <a:lnTo>
                    <a:pt x="29" y="774"/>
                  </a:lnTo>
                  <a:lnTo>
                    <a:pt x="0" y="824"/>
                  </a:lnTo>
                  <a:lnTo>
                    <a:pt x="14" y="888"/>
                  </a:lnTo>
                  <a:lnTo>
                    <a:pt x="14" y="940"/>
                  </a:lnTo>
                  <a:lnTo>
                    <a:pt x="55" y="982"/>
                  </a:lnTo>
                  <a:lnTo>
                    <a:pt x="80" y="1006"/>
                  </a:lnTo>
                  <a:lnTo>
                    <a:pt x="188" y="1042"/>
                  </a:lnTo>
                  <a:lnTo>
                    <a:pt x="212" y="1093"/>
                  </a:lnTo>
                  <a:lnTo>
                    <a:pt x="174" y="1134"/>
                  </a:lnTo>
                  <a:lnTo>
                    <a:pt x="132" y="1263"/>
                  </a:lnTo>
                  <a:lnTo>
                    <a:pt x="132" y="1303"/>
                  </a:lnTo>
                  <a:lnTo>
                    <a:pt x="198" y="1315"/>
                  </a:lnTo>
                  <a:lnTo>
                    <a:pt x="306" y="1315"/>
                  </a:lnTo>
                  <a:lnTo>
                    <a:pt x="372" y="1351"/>
                  </a:lnTo>
                  <a:lnTo>
                    <a:pt x="395" y="1339"/>
                  </a:lnTo>
                  <a:lnTo>
                    <a:pt x="433" y="1351"/>
                  </a:lnTo>
                  <a:lnTo>
                    <a:pt x="462" y="1381"/>
                  </a:lnTo>
                  <a:lnTo>
                    <a:pt x="504" y="1351"/>
                  </a:lnTo>
                  <a:lnTo>
                    <a:pt x="565" y="1381"/>
                  </a:lnTo>
                  <a:lnTo>
                    <a:pt x="725" y="1329"/>
                  </a:lnTo>
                  <a:lnTo>
                    <a:pt x="763" y="1339"/>
                  </a:lnTo>
                  <a:lnTo>
                    <a:pt x="814" y="1339"/>
                  </a:lnTo>
                  <a:lnTo>
                    <a:pt x="791" y="1263"/>
                  </a:lnTo>
                  <a:lnTo>
                    <a:pt x="866" y="1172"/>
                  </a:lnTo>
                  <a:lnTo>
                    <a:pt x="923" y="1148"/>
                  </a:lnTo>
                  <a:lnTo>
                    <a:pt x="829" y="1056"/>
                  </a:lnTo>
                  <a:lnTo>
                    <a:pt x="763" y="1006"/>
                  </a:lnTo>
                  <a:lnTo>
                    <a:pt x="749" y="940"/>
                  </a:lnTo>
                  <a:lnTo>
                    <a:pt x="725" y="902"/>
                  </a:lnTo>
                  <a:lnTo>
                    <a:pt x="711" y="852"/>
                  </a:lnTo>
                  <a:lnTo>
                    <a:pt x="749" y="852"/>
                  </a:lnTo>
                  <a:lnTo>
                    <a:pt x="866" y="810"/>
                  </a:lnTo>
                  <a:lnTo>
                    <a:pt x="908" y="787"/>
                  </a:lnTo>
                  <a:lnTo>
                    <a:pt x="960" y="760"/>
                  </a:lnTo>
                  <a:lnTo>
                    <a:pt x="984" y="722"/>
                  </a:lnTo>
                  <a:lnTo>
                    <a:pt x="1040" y="760"/>
                  </a:lnTo>
                  <a:lnTo>
                    <a:pt x="1050" y="708"/>
                  </a:lnTo>
                  <a:lnTo>
                    <a:pt x="1040" y="657"/>
                  </a:lnTo>
                  <a:lnTo>
                    <a:pt x="1012" y="621"/>
                  </a:lnTo>
                  <a:lnTo>
                    <a:pt x="998" y="425"/>
                  </a:lnTo>
                  <a:lnTo>
                    <a:pt x="976" y="385"/>
                  </a:lnTo>
                  <a:lnTo>
                    <a:pt x="984" y="333"/>
                  </a:lnTo>
                  <a:lnTo>
                    <a:pt x="984" y="281"/>
                  </a:lnTo>
                  <a:lnTo>
                    <a:pt x="976" y="232"/>
                  </a:lnTo>
                  <a:lnTo>
                    <a:pt x="946" y="194"/>
                  </a:lnTo>
                  <a:lnTo>
                    <a:pt x="882" y="153"/>
                  </a:lnTo>
                  <a:lnTo>
                    <a:pt x="923" y="128"/>
                  </a:lnTo>
                  <a:lnTo>
                    <a:pt x="896" y="66"/>
                  </a:lnTo>
                  <a:lnTo>
                    <a:pt x="843" y="114"/>
                  </a:lnTo>
                  <a:lnTo>
                    <a:pt x="776" y="128"/>
                  </a:lnTo>
                  <a:lnTo>
                    <a:pt x="687" y="194"/>
                  </a:lnTo>
                  <a:lnTo>
                    <a:pt x="607" y="180"/>
                  </a:lnTo>
                  <a:lnTo>
                    <a:pt x="631" y="128"/>
                  </a:lnTo>
                  <a:lnTo>
                    <a:pt x="527" y="78"/>
                  </a:lnTo>
                  <a:lnTo>
                    <a:pt x="541" y="36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0" name="Freeform 530"/>
            <p:cNvSpPr>
              <a:spLocks/>
            </p:cNvSpPr>
            <p:nvPr/>
          </p:nvSpPr>
          <p:spPr bwMode="auto">
            <a:xfrm>
              <a:off x="2721" y="2236"/>
              <a:ext cx="526" cy="690"/>
            </a:xfrm>
            <a:custGeom>
              <a:avLst/>
              <a:gdLst>
                <a:gd name="T0" fmla="*/ 1 w 1050"/>
                <a:gd name="T1" fmla="*/ 0 h 1381"/>
                <a:gd name="T2" fmla="*/ 1 w 1050"/>
                <a:gd name="T3" fmla="*/ 0 h 1381"/>
                <a:gd name="T4" fmla="*/ 1 w 1050"/>
                <a:gd name="T5" fmla="*/ 0 h 1381"/>
                <a:gd name="T6" fmla="*/ 1 w 1050"/>
                <a:gd name="T7" fmla="*/ 0 h 1381"/>
                <a:gd name="T8" fmla="*/ 1 w 1050"/>
                <a:gd name="T9" fmla="*/ 0 h 1381"/>
                <a:gd name="T10" fmla="*/ 1 w 1050"/>
                <a:gd name="T11" fmla="*/ 0 h 1381"/>
                <a:gd name="T12" fmla="*/ 1 w 1050"/>
                <a:gd name="T13" fmla="*/ 0 h 1381"/>
                <a:gd name="T14" fmla="*/ 1 w 1050"/>
                <a:gd name="T15" fmla="*/ 0 h 1381"/>
                <a:gd name="T16" fmla="*/ 1 w 1050"/>
                <a:gd name="T17" fmla="*/ 0 h 1381"/>
                <a:gd name="T18" fmla="*/ 1 w 1050"/>
                <a:gd name="T19" fmla="*/ 0 h 1381"/>
                <a:gd name="T20" fmla="*/ 0 w 1050"/>
                <a:gd name="T21" fmla="*/ 0 h 1381"/>
                <a:gd name="T22" fmla="*/ 1 w 1050"/>
                <a:gd name="T23" fmla="*/ 0 h 1381"/>
                <a:gd name="T24" fmla="*/ 1 w 1050"/>
                <a:gd name="T25" fmla="*/ 0 h 1381"/>
                <a:gd name="T26" fmla="*/ 1 w 1050"/>
                <a:gd name="T27" fmla="*/ 0 h 1381"/>
                <a:gd name="T28" fmla="*/ 1 w 1050"/>
                <a:gd name="T29" fmla="*/ 0 h 1381"/>
                <a:gd name="T30" fmla="*/ 1 w 1050"/>
                <a:gd name="T31" fmla="*/ 0 h 1381"/>
                <a:gd name="T32" fmla="*/ 1 w 1050"/>
                <a:gd name="T33" fmla="*/ 0 h 1381"/>
                <a:gd name="T34" fmla="*/ 1 w 1050"/>
                <a:gd name="T35" fmla="*/ 0 h 1381"/>
                <a:gd name="T36" fmla="*/ 1 w 1050"/>
                <a:gd name="T37" fmla="*/ 0 h 1381"/>
                <a:gd name="T38" fmla="*/ 1 w 1050"/>
                <a:gd name="T39" fmla="*/ 0 h 1381"/>
                <a:gd name="T40" fmla="*/ 1 w 1050"/>
                <a:gd name="T41" fmla="*/ 0 h 1381"/>
                <a:gd name="T42" fmla="*/ 1 w 1050"/>
                <a:gd name="T43" fmla="*/ 0 h 1381"/>
                <a:gd name="T44" fmla="*/ 1 w 1050"/>
                <a:gd name="T45" fmla="*/ 0 h 1381"/>
                <a:gd name="T46" fmla="*/ 1 w 1050"/>
                <a:gd name="T47" fmla="*/ 0 h 1381"/>
                <a:gd name="T48" fmla="*/ 1 w 1050"/>
                <a:gd name="T49" fmla="*/ 0 h 1381"/>
                <a:gd name="T50" fmla="*/ 1 w 1050"/>
                <a:gd name="T51" fmla="*/ 0 h 1381"/>
                <a:gd name="T52" fmla="*/ 1 w 1050"/>
                <a:gd name="T53" fmla="*/ 0 h 1381"/>
                <a:gd name="T54" fmla="*/ 1 w 1050"/>
                <a:gd name="T55" fmla="*/ 0 h 1381"/>
                <a:gd name="T56" fmla="*/ 1 w 1050"/>
                <a:gd name="T57" fmla="*/ 0 h 1381"/>
                <a:gd name="T58" fmla="*/ 1 w 1050"/>
                <a:gd name="T59" fmla="*/ 0 h 1381"/>
                <a:gd name="T60" fmla="*/ 1 w 1050"/>
                <a:gd name="T61" fmla="*/ 0 h 1381"/>
                <a:gd name="T62" fmla="*/ 1 w 1050"/>
                <a:gd name="T63" fmla="*/ 0 h 1381"/>
                <a:gd name="T64" fmla="*/ 1 w 1050"/>
                <a:gd name="T65" fmla="*/ 0 h 1381"/>
                <a:gd name="T66" fmla="*/ 1 w 1050"/>
                <a:gd name="T67" fmla="*/ 0 h 1381"/>
                <a:gd name="T68" fmla="*/ 1 w 1050"/>
                <a:gd name="T69" fmla="*/ 0 h 1381"/>
                <a:gd name="T70" fmla="*/ 1 w 1050"/>
                <a:gd name="T71" fmla="*/ 0 h 1381"/>
                <a:gd name="T72" fmla="*/ 1 w 1050"/>
                <a:gd name="T73" fmla="*/ 0 h 1381"/>
                <a:gd name="T74" fmla="*/ 1 w 1050"/>
                <a:gd name="T75" fmla="*/ 0 h 13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0"/>
                <a:gd name="T115" fmla="*/ 0 h 1381"/>
                <a:gd name="T116" fmla="*/ 1050 w 1050"/>
                <a:gd name="T117" fmla="*/ 1381 h 138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0" h="1381">
                  <a:moveTo>
                    <a:pt x="489" y="0"/>
                  </a:moveTo>
                  <a:lnTo>
                    <a:pt x="433" y="0"/>
                  </a:lnTo>
                  <a:lnTo>
                    <a:pt x="395" y="0"/>
                  </a:lnTo>
                  <a:lnTo>
                    <a:pt x="422" y="78"/>
                  </a:lnTo>
                  <a:lnTo>
                    <a:pt x="381" y="102"/>
                  </a:lnTo>
                  <a:lnTo>
                    <a:pt x="422" y="153"/>
                  </a:lnTo>
                  <a:lnTo>
                    <a:pt x="372" y="194"/>
                  </a:lnTo>
                  <a:lnTo>
                    <a:pt x="358" y="245"/>
                  </a:lnTo>
                  <a:lnTo>
                    <a:pt x="306" y="219"/>
                  </a:lnTo>
                  <a:lnTo>
                    <a:pt x="226" y="203"/>
                  </a:lnTo>
                  <a:lnTo>
                    <a:pt x="198" y="281"/>
                  </a:lnTo>
                  <a:lnTo>
                    <a:pt x="160" y="375"/>
                  </a:lnTo>
                  <a:lnTo>
                    <a:pt x="132" y="399"/>
                  </a:lnTo>
                  <a:lnTo>
                    <a:pt x="160" y="451"/>
                  </a:lnTo>
                  <a:lnTo>
                    <a:pt x="122" y="477"/>
                  </a:lnTo>
                  <a:lnTo>
                    <a:pt x="80" y="529"/>
                  </a:lnTo>
                  <a:lnTo>
                    <a:pt x="42" y="529"/>
                  </a:lnTo>
                  <a:lnTo>
                    <a:pt x="29" y="607"/>
                  </a:lnTo>
                  <a:lnTo>
                    <a:pt x="14" y="657"/>
                  </a:lnTo>
                  <a:lnTo>
                    <a:pt x="14" y="722"/>
                  </a:lnTo>
                  <a:lnTo>
                    <a:pt x="29" y="774"/>
                  </a:lnTo>
                  <a:lnTo>
                    <a:pt x="0" y="824"/>
                  </a:lnTo>
                  <a:lnTo>
                    <a:pt x="14" y="888"/>
                  </a:lnTo>
                  <a:lnTo>
                    <a:pt x="14" y="940"/>
                  </a:lnTo>
                  <a:lnTo>
                    <a:pt x="55" y="982"/>
                  </a:lnTo>
                  <a:lnTo>
                    <a:pt x="80" y="1006"/>
                  </a:lnTo>
                  <a:lnTo>
                    <a:pt x="188" y="1042"/>
                  </a:lnTo>
                  <a:lnTo>
                    <a:pt x="212" y="1093"/>
                  </a:lnTo>
                  <a:lnTo>
                    <a:pt x="174" y="1134"/>
                  </a:lnTo>
                  <a:lnTo>
                    <a:pt x="132" y="1263"/>
                  </a:lnTo>
                  <a:lnTo>
                    <a:pt x="132" y="1303"/>
                  </a:lnTo>
                  <a:lnTo>
                    <a:pt x="198" y="1315"/>
                  </a:lnTo>
                  <a:lnTo>
                    <a:pt x="306" y="1315"/>
                  </a:lnTo>
                  <a:lnTo>
                    <a:pt x="372" y="1351"/>
                  </a:lnTo>
                  <a:lnTo>
                    <a:pt x="395" y="1339"/>
                  </a:lnTo>
                  <a:lnTo>
                    <a:pt x="433" y="1351"/>
                  </a:lnTo>
                  <a:lnTo>
                    <a:pt x="462" y="1381"/>
                  </a:lnTo>
                  <a:lnTo>
                    <a:pt x="504" y="1351"/>
                  </a:lnTo>
                  <a:lnTo>
                    <a:pt x="565" y="1381"/>
                  </a:lnTo>
                  <a:lnTo>
                    <a:pt x="725" y="1329"/>
                  </a:lnTo>
                  <a:lnTo>
                    <a:pt x="763" y="1339"/>
                  </a:lnTo>
                  <a:lnTo>
                    <a:pt x="814" y="1339"/>
                  </a:lnTo>
                  <a:lnTo>
                    <a:pt x="791" y="1263"/>
                  </a:lnTo>
                  <a:lnTo>
                    <a:pt x="866" y="1172"/>
                  </a:lnTo>
                  <a:lnTo>
                    <a:pt x="923" y="1148"/>
                  </a:lnTo>
                  <a:lnTo>
                    <a:pt x="829" y="1056"/>
                  </a:lnTo>
                  <a:lnTo>
                    <a:pt x="763" y="1006"/>
                  </a:lnTo>
                  <a:lnTo>
                    <a:pt x="749" y="940"/>
                  </a:lnTo>
                  <a:lnTo>
                    <a:pt x="725" y="902"/>
                  </a:lnTo>
                  <a:lnTo>
                    <a:pt x="711" y="852"/>
                  </a:lnTo>
                  <a:lnTo>
                    <a:pt x="749" y="852"/>
                  </a:lnTo>
                  <a:lnTo>
                    <a:pt x="866" y="810"/>
                  </a:lnTo>
                  <a:lnTo>
                    <a:pt x="908" y="787"/>
                  </a:lnTo>
                  <a:lnTo>
                    <a:pt x="960" y="760"/>
                  </a:lnTo>
                  <a:lnTo>
                    <a:pt x="984" y="722"/>
                  </a:lnTo>
                  <a:lnTo>
                    <a:pt x="1040" y="760"/>
                  </a:lnTo>
                  <a:lnTo>
                    <a:pt x="1050" y="708"/>
                  </a:lnTo>
                  <a:lnTo>
                    <a:pt x="1040" y="657"/>
                  </a:lnTo>
                  <a:lnTo>
                    <a:pt x="1012" y="621"/>
                  </a:lnTo>
                  <a:lnTo>
                    <a:pt x="998" y="425"/>
                  </a:lnTo>
                  <a:lnTo>
                    <a:pt x="976" y="385"/>
                  </a:lnTo>
                  <a:lnTo>
                    <a:pt x="984" y="333"/>
                  </a:lnTo>
                  <a:lnTo>
                    <a:pt x="984" y="281"/>
                  </a:lnTo>
                  <a:lnTo>
                    <a:pt x="976" y="232"/>
                  </a:lnTo>
                  <a:lnTo>
                    <a:pt x="946" y="194"/>
                  </a:lnTo>
                  <a:lnTo>
                    <a:pt x="882" y="153"/>
                  </a:lnTo>
                  <a:lnTo>
                    <a:pt x="923" y="128"/>
                  </a:lnTo>
                  <a:lnTo>
                    <a:pt x="896" y="66"/>
                  </a:lnTo>
                  <a:lnTo>
                    <a:pt x="843" y="114"/>
                  </a:lnTo>
                  <a:lnTo>
                    <a:pt x="776" y="128"/>
                  </a:lnTo>
                  <a:lnTo>
                    <a:pt x="687" y="194"/>
                  </a:lnTo>
                  <a:lnTo>
                    <a:pt x="607" y="180"/>
                  </a:lnTo>
                  <a:lnTo>
                    <a:pt x="631" y="128"/>
                  </a:lnTo>
                  <a:lnTo>
                    <a:pt x="527" y="78"/>
                  </a:lnTo>
                  <a:lnTo>
                    <a:pt x="541" y="36"/>
                  </a:lnTo>
                  <a:lnTo>
                    <a:pt x="48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61" name="Freeform 531"/>
          <p:cNvSpPr>
            <a:spLocks/>
          </p:cNvSpPr>
          <p:nvPr/>
        </p:nvSpPr>
        <p:spPr bwMode="auto">
          <a:xfrm>
            <a:off x="6253038" y="3883325"/>
            <a:ext cx="601663" cy="358775"/>
          </a:xfrm>
          <a:custGeom>
            <a:avLst/>
            <a:gdLst>
              <a:gd name="T0" fmla="*/ 2147483647 w 759"/>
              <a:gd name="T1" fmla="*/ 2147483647 h 450"/>
              <a:gd name="T2" fmla="*/ 2147483647 w 759"/>
              <a:gd name="T3" fmla="*/ 0 h 450"/>
              <a:gd name="T4" fmla="*/ 2147483647 w 759"/>
              <a:gd name="T5" fmla="*/ 2147483647 h 450"/>
              <a:gd name="T6" fmla="*/ 2147483647 w 759"/>
              <a:gd name="T7" fmla="*/ 2147483647 h 450"/>
              <a:gd name="T8" fmla="*/ 2147483647 w 759"/>
              <a:gd name="T9" fmla="*/ 2147483647 h 450"/>
              <a:gd name="T10" fmla="*/ 2147483647 w 759"/>
              <a:gd name="T11" fmla="*/ 2147483647 h 450"/>
              <a:gd name="T12" fmla="*/ 0 w 759"/>
              <a:gd name="T13" fmla="*/ 2147483647 h 450"/>
              <a:gd name="T14" fmla="*/ 2147483647 w 759"/>
              <a:gd name="T15" fmla="*/ 2147483647 h 450"/>
              <a:gd name="T16" fmla="*/ 2147483647 w 759"/>
              <a:gd name="T17" fmla="*/ 2147483647 h 450"/>
              <a:gd name="T18" fmla="*/ 2147483647 w 759"/>
              <a:gd name="T19" fmla="*/ 2147483647 h 450"/>
              <a:gd name="T20" fmla="*/ 2147483647 w 759"/>
              <a:gd name="T21" fmla="*/ 2147483647 h 450"/>
              <a:gd name="T22" fmla="*/ 2147483647 w 759"/>
              <a:gd name="T23" fmla="*/ 2147483647 h 450"/>
              <a:gd name="T24" fmla="*/ 2147483647 w 759"/>
              <a:gd name="T25" fmla="*/ 2147483647 h 450"/>
              <a:gd name="T26" fmla="*/ 2147483647 w 759"/>
              <a:gd name="T27" fmla="*/ 2147483647 h 450"/>
              <a:gd name="T28" fmla="*/ 2147483647 w 759"/>
              <a:gd name="T29" fmla="*/ 2147483647 h 450"/>
              <a:gd name="T30" fmla="*/ 2147483647 w 759"/>
              <a:gd name="T31" fmla="*/ 2147483647 h 450"/>
              <a:gd name="T32" fmla="*/ 2147483647 w 759"/>
              <a:gd name="T33" fmla="*/ 2147483647 h 450"/>
              <a:gd name="T34" fmla="*/ 2147483647 w 759"/>
              <a:gd name="T35" fmla="*/ 2147483647 h 450"/>
              <a:gd name="T36" fmla="*/ 2147483647 w 759"/>
              <a:gd name="T37" fmla="*/ 2147483647 h 450"/>
              <a:gd name="T38" fmla="*/ 2147483647 w 759"/>
              <a:gd name="T39" fmla="*/ 2147483647 h 450"/>
              <a:gd name="T40" fmla="*/ 2147483647 w 759"/>
              <a:gd name="T41" fmla="*/ 2147483647 h 450"/>
              <a:gd name="T42" fmla="*/ 2147483647 w 759"/>
              <a:gd name="T43" fmla="*/ 2147483647 h 450"/>
              <a:gd name="T44" fmla="*/ 2147483647 w 759"/>
              <a:gd name="T45" fmla="*/ 2147483647 h 450"/>
              <a:gd name="T46" fmla="*/ 2147483647 w 759"/>
              <a:gd name="T47" fmla="*/ 2147483647 h 450"/>
              <a:gd name="T48" fmla="*/ 2147483647 w 759"/>
              <a:gd name="T49" fmla="*/ 2147483647 h 450"/>
              <a:gd name="T50" fmla="*/ 2147483647 w 759"/>
              <a:gd name="T51" fmla="*/ 2147483647 h 450"/>
              <a:gd name="T52" fmla="*/ 2147483647 w 759"/>
              <a:gd name="T53" fmla="*/ 2147483647 h 450"/>
              <a:gd name="T54" fmla="*/ 2147483647 w 759"/>
              <a:gd name="T55" fmla="*/ 2147483647 h 450"/>
              <a:gd name="T56" fmla="*/ 2147483647 w 759"/>
              <a:gd name="T57" fmla="*/ 2147483647 h 45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59"/>
              <a:gd name="T88" fmla="*/ 0 h 450"/>
              <a:gd name="T89" fmla="*/ 759 w 759"/>
              <a:gd name="T90" fmla="*/ 450 h 45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59" h="450">
                <a:moveTo>
                  <a:pt x="329" y="38"/>
                </a:moveTo>
                <a:lnTo>
                  <a:pt x="273" y="0"/>
                </a:lnTo>
                <a:lnTo>
                  <a:pt x="249" y="38"/>
                </a:lnTo>
                <a:lnTo>
                  <a:pt x="197" y="65"/>
                </a:lnTo>
                <a:lnTo>
                  <a:pt x="155" y="88"/>
                </a:lnTo>
                <a:lnTo>
                  <a:pt x="38" y="130"/>
                </a:lnTo>
                <a:lnTo>
                  <a:pt x="0" y="130"/>
                </a:lnTo>
                <a:lnTo>
                  <a:pt x="14" y="180"/>
                </a:lnTo>
                <a:lnTo>
                  <a:pt x="38" y="218"/>
                </a:lnTo>
                <a:lnTo>
                  <a:pt x="52" y="284"/>
                </a:lnTo>
                <a:lnTo>
                  <a:pt x="118" y="334"/>
                </a:lnTo>
                <a:lnTo>
                  <a:pt x="212" y="426"/>
                </a:lnTo>
                <a:lnTo>
                  <a:pt x="273" y="450"/>
                </a:lnTo>
                <a:lnTo>
                  <a:pt x="317" y="440"/>
                </a:lnTo>
                <a:lnTo>
                  <a:pt x="367" y="385"/>
                </a:lnTo>
                <a:lnTo>
                  <a:pt x="458" y="398"/>
                </a:lnTo>
                <a:lnTo>
                  <a:pt x="485" y="426"/>
                </a:lnTo>
                <a:lnTo>
                  <a:pt x="566" y="412"/>
                </a:lnTo>
                <a:lnTo>
                  <a:pt x="759" y="235"/>
                </a:lnTo>
                <a:lnTo>
                  <a:pt x="698" y="192"/>
                </a:lnTo>
                <a:lnTo>
                  <a:pt x="656" y="140"/>
                </a:lnTo>
                <a:lnTo>
                  <a:pt x="578" y="116"/>
                </a:lnTo>
                <a:lnTo>
                  <a:pt x="566" y="166"/>
                </a:lnTo>
                <a:lnTo>
                  <a:pt x="527" y="140"/>
                </a:lnTo>
                <a:lnTo>
                  <a:pt x="485" y="78"/>
                </a:lnTo>
                <a:lnTo>
                  <a:pt x="447" y="52"/>
                </a:lnTo>
                <a:lnTo>
                  <a:pt x="405" y="52"/>
                </a:lnTo>
                <a:lnTo>
                  <a:pt x="367" y="10"/>
                </a:lnTo>
                <a:lnTo>
                  <a:pt x="329" y="38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62" name="Group 532"/>
          <p:cNvGrpSpPr>
            <a:grpSpLocks/>
          </p:cNvGrpSpPr>
          <p:nvPr/>
        </p:nvGrpSpPr>
        <p:grpSpPr bwMode="auto">
          <a:xfrm>
            <a:off x="6253038" y="3883325"/>
            <a:ext cx="601663" cy="358775"/>
            <a:chOff x="3077" y="2596"/>
            <a:chExt cx="379" cy="226"/>
          </a:xfrm>
        </p:grpSpPr>
        <p:sp>
          <p:nvSpPr>
            <p:cNvPr id="163" name="Freeform 533"/>
            <p:cNvSpPr>
              <a:spLocks/>
            </p:cNvSpPr>
            <p:nvPr/>
          </p:nvSpPr>
          <p:spPr bwMode="auto">
            <a:xfrm>
              <a:off x="3077" y="2596"/>
              <a:ext cx="379" cy="226"/>
            </a:xfrm>
            <a:custGeom>
              <a:avLst/>
              <a:gdLst>
                <a:gd name="T0" fmla="*/ 0 w 759"/>
                <a:gd name="T1" fmla="*/ 1 h 450"/>
                <a:gd name="T2" fmla="*/ 0 w 759"/>
                <a:gd name="T3" fmla="*/ 0 h 450"/>
                <a:gd name="T4" fmla="*/ 0 w 759"/>
                <a:gd name="T5" fmla="*/ 1 h 450"/>
                <a:gd name="T6" fmla="*/ 0 w 759"/>
                <a:gd name="T7" fmla="*/ 1 h 450"/>
                <a:gd name="T8" fmla="*/ 0 w 759"/>
                <a:gd name="T9" fmla="*/ 1 h 450"/>
                <a:gd name="T10" fmla="*/ 0 w 759"/>
                <a:gd name="T11" fmla="*/ 1 h 450"/>
                <a:gd name="T12" fmla="*/ 0 w 759"/>
                <a:gd name="T13" fmla="*/ 1 h 450"/>
                <a:gd name="T14" fmla="*/ 0 w 759"/>
                <a:gd name="T15" fmla="*/ 1 h 450"/>
                <a:gd name="T16" fmla="*/ 0 w 759"/>
                <a:gd name="T17" fmla="*/ 1 h 450"/>
                <a:gd name="T18" fmla="*/ 0 w 759"/>
                <a:gd name="T19" fmla="*/ 1 h 450"/>
                <a:gd name="T20" fmla="*/ 0 w 759"/>
                <a:gd name="T21" fmla="*/ 1 h 450"/>
                <a:gd name="T22" fmla="*/ 0 w 759"/>
                <a:gd name="T23" fmla="*/ 1 h 450"/>
                <a:gd name="T24" fmla="*/ 0 w 759"/>
                <a:gd name="T25" fmla="*/ 1 h 450"/>
                <a:gd name="T26" fmla="*/ 0 w 759"/>
                <a:gd name="T27" fmla="*/ 1 h 450"/>
                <a:gd name="T28" fmla="*/ 0 w 759"/>
                <a:gd name="T29" fmla="*/ 1 h 450"/>
                <a:gd name="T30" fmla="*/ 0 w 759"/>
                <a:gd name="T31" fmla="*/ 1 h 450"/>
                <a:gd name="T32" fmla="*/ 0 w 759"/>
                <a:gd name="T33" fmla="*/ 1 h 450"/>
                <a:gd name="T34" fmla="*/ 0 w 759"/>
                <a:gd name="T35" fmla="*/ 1 h 450"/>
                <a:gd name="T36" fmla="*/ 0 w 759"/>
                <a:gd name="T37" fmla="*/ 1 h 450"/>
                <a:gd name="T38" fmla="*/ 0 w 759"/>
                <a:gd name="T39" fmla="*/ 1 h 450"/>
                <a:gd name="T40" fmla="*/ 0 w 759"/>
                <a:gd name="T41" fmla="*/ 1 h 450"/>
                <a:gd name="T42" fmla="*/ 0 w 759"/>
                <a:gd name="T43" fmla="*/ 1 h 450"/>
                <a:gd name="T44" fmla="*/ 0 w 759"/>
                <a:gd name="T45" fmla="*/ 1 h 450"/>
                <a:gd name="T46" fmla="*/ 0 w 759"/>
                <a:gd name="T47" fmla="*/ 1 h 450"/>
                <a:gd name="T48" fmla="*/ 0 w 759"/>
                <a:gd name="T49" fmla="*/ 1 h 450"/>
                <a:gd name="T50" fmla="*/ 0 w 759"/>
                <a:gd name="T51" fmla="*/ 1 h 450"/>
                <a:gd name="T52" fmla="*/ 0 w 759"/>
                <a:gd name="T53" fmla="*/ 1 h 450"/>
                <a:gd name="T54" fmla="*/ 0 w 759"/>
                <a:gd name="T55" fmla="*/ 1 h 450"/>
                <a:gd name="T56" fmla="*/ 0 w 759"/>
                <a:gd name="T57" fmla="*/ 1 h 4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9"/>
                <a:gd name="T88" fmla="*/ 0 h 450"/>
                <a:gd name="T89" fmla="*/ 759 w 759"/>
                <a:gd name="T90" fmla="*/ 450 h 4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9" h="450">
                  <a:moveTo>
                    <a:pt x="329" y="38"/>
                  </a:moveTo>
                  <a:lnTo>
                    <a:pt x="273" y="0"/>
                  </a:lnTo>
                  <a:lnTo>
                    <a:pt x="249" y="38"/>
                  </a:lnTo>
                  <a:lnTo>
                    <a:pt x="197" y="65"/>
                  </a:lnTo>
                  <a:lnTo>
                    <a:pt x="155" y="88"/>
                  </a:lnTo>
                  <a:lnTo>
                    <a:pt x="38" y="130"/>
                  </a:lnTo>
                  <a:lnTo>
                    <a:pt x="0" y="130"/>
                  </a:lnTo>
                  <a:lnTo>
                    <a:pt x="14" y="180"/>
                  </a:lnTo>
                  <a:lnTo>
                    <a:pt x="38" y="218"/>
                  </a:lnTo>
                  <a:lnTo>
                    <a:pt x="52" y="284"/>
                  </a:lnTo>
                  <a:lnTo>
                    <a:pt x="118" y="334"/>
                  </a:lnTo>
                  <a:lnTo>
                    <a:pt x="212" y="426"/>
                  </a:lnTo>
                  <a:lnTo>
                    <a:pt x="273" y="450"/>
                  </a:lnTo>
                  <a:lnTo>
                    <a:pt x="317" y="440"/>
                  </a:lnTo>
                  <a:lnTo>
                    <a:pt x="367" y="385"/>
                  </a:lnTo>
                  <a:lnTo>
                    <a:pt x="458" y="398"/>
                  </a:lnTo>
                  <a:lnTo>
                    <a:pt x="485" y="426"/>
                  </a:lnTo>
                  <a:lnTo>
                    <a:pt x="566" y="412"/>
                  </a:lnTo>
                  <a:lnTo>
                    <a:pt x="759" y="235"/>
                  </a:lnTo>
                  <a:lnTo>
                    <a:pt x="698" y="192"/>
                  </a:lnTo>
                  <a:lnTo>
                    <a:pt x="656" y="140"/>
                  </a:lnTo>
                  <a:lnTo>
                    <a:pt x="578" y="116"/>
                  </a:lnTo>
                  <a:lnTo>
                    <a:pt x="566" y="166"/>
                  </a:lnTo>
                  <a:lnTo>
                    <a:pt x="527" y="140"/>
                  </a:lnTo>
                  <a:lnTo>
                    <a:pt x="485" y="78"/>
                  </a:lnTo>
                  <a:lnTo>
                    <a:pt x="447" y="52"/>
                  </a:lnTo>
                  <a:lnTo>
                    <a:pt x="405" y="52"/>
                  </a:lnTo>
                  <a:lnTo>
                    <a:pt x="367" y="10"/>
                  </a:lnTo>
                  <a:lnTo>
                    <a:pt x="329" y="38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" name="Freeform 534"/>
            <p:cNvSpPr>
              <a:spLocks/>
            </p:cNvSpPr>
            <p:nvPr/>
          </p:nvSpPr>
          <p:spPr bwMode="auto">
            <a:xfrm>
              <a:off x="3077" y="2596"/>
              <a:ext cx="379" cy="226"/>
            </a:xfrm>
            <a:custGeom>
              <a:avLst/>
              <a:gdLst>
                <a:gd name="T0" fmla="*/ 0 w 759"/>
                <a:gd name="T1" fmla="*/ 1 h 450"/>
                <a:gd name="T2" fmla="*/ 0 w 759"/>
                <a:gd name="T3" fmla="*/ 0 h 450"/>
                <a:gd name="T4" fmla="*/ 0 w 759"/>
                <a:gd name="T5" fmla="*/ 1 h 450"/>
                <a:gd name="T6" fmla="*/ 0 w 759"/>
                <a:gd name="T7" fmla="*/ 1 h 450"/>
                <a:gd name="T8" fmla="*/ 0 w 759"/>
                <a:gd name="T9" fmla="*/ 1 h 450"/>
                <a:gd name="T10" fmla="*/ 0 w 759"/>
                <a:gd name="T11" fmla="*/ 1 h 450"/>
                <a:gd name="T12" fmla="*/ 0 w 759"/>
                <a:gd name="T13" fmla="*/ 1 h 450"/>
                <a:gd name="T14" fmla="*/ 0 w 759"/>
                <a:gd name="T15" fmla="*/ 1 h 450"/>
                <a:gd name="T16" fmla="*/ 0 w 759"/>
                <a:gd name="T17" fmla="*/ 1 h 450"/>
                <a:gd name="T18" fmla="*/ 0 w 759"/>
                <a:gd name="T19" fmla="*/ 1 h 450"/>
                <a:gd name="T20" fmla="*/ 0 w 759"/>
                <a:gd name="T21" fmla="*/ 1 h 450"/>
                <a:gd name="T22" fmla="*/ 0 w 759"/>
                <a:gd name="T23" fmla="*/ 1 h 450"/>
                <a:gd name="T24" fmla="*/ 0 w 759"/>
                <a:gd name="T25" fmla="*/ 1 h 450"/>
                <a:gd name="T26" fmla="*/ 0 w 759"/>
                <a:gd name="T27" fmla="*/ 1 h 450"/>
                <a:gd name="T28" fmla="*/ 0 w 759"/>
                <a:gd name="T29" fmla="*/ 1 h 450"/>
                <a:gd name="T30" fmla="*/ 0 w 759"/>
                <a:gd name="T31" fmla="*/ 1 h 450"/>
                <a:gd name="T32" fmla="*/ 0 w 759"/>
                <a:gd name="T33" fmla="*/ 1 h 450"/>
                <a:gd name="T34" fmla="*/ 0 w 759"/>
                <a:gd name="T35" fmla="*/ 1 h 450"/>
                <a:gd name="T36" fmla="*/ 0 w 759"/>
                <a:gd name="T37" fmla="*/ 1 h 450"/>
                <a:gd name="T38" fmla="*/ 0 w 759"/>
                <a:gd name="T39" fmla="*/ 1 h 450"/>
                <a:gd name="T40" fmla="*/ 0 w 759"/>
                <a:gd name="T41" fmla="*/ 1 h 450"/>
                <a:gd name="T42" fmla="*/ 0 w 759"/>
                <a:gd name="T43" fmla="*/ 1 h 450"/>
                <a:gd name="T44" fmla="*/ 0 w 759"/>
                <a:gd name="T45" fmla="*/ 1 h 450"/>
                <a:gd name="T46" fmla="*/ 0 w 759"/>
                <a:gd name="T47" fmla="*/ 1 h 450"/>
                <a:gd name="T48" fmla="*/ 0 w 759"/>
                <a:gd name="T49" fmla="*/ 1 h 450"/>
                <a:gd name="T50" fmla="*/ 0 w 759"/>
                <a:gd name="T51" fmla="*/ 1 h 450"/>
                <a:gd name="T52" fmla="*/ 0 w 759"/>
                <a:gd name="T53" fmla="*/ 1 h 450"/>
                <a:gd name="T54" fmla="*/ 0 w 759"/>
                <a:gd name="T55" fmla="*/ 1 h 450"/>
                <a:gd name="T56" fmla="*/ 0 w 759"/>
                <a:gd name="T57" fmla="*/ 1 h 4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9"/>
                <a:gd name="T88" fmla="*/ 0 h 450"/>
                <a:gd name="T89" fmla="*/ 759 w 759"/>
                <a:gd name="T90" fmla="*/ 450 h 4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9" h="450">
                  <a:moveTo>
                    <a:pt x="329" y="38"/>
                  </a:moveTo>
                  <a:lnTo>
                    <a:pt x="273" y="0"/>
                  </a:lnTo>
                  <a:lnTo>
                    <a:pt x="249" y="38"/>
                  </a:lnTo>
                  <a:lnTo>
                    <a:pt x="197" y="65"/>
                  </a:lnTo>
                  <a:lnTo>
                    <a:pt x="155" y="88"/>
                  </a:lnTo>
                  <a:lnTo>
                    <a:pt x="38" y="130"/>
                  </a:lnTo>
                  <a:lnTo>
                    <a:pt x="0" y="130"/>
                  </a:lnTo>
                  <a:lnTo>
                    <a:pt x="14" y="180"/>
                  </a:lnTo>
                  <a:lnTo>
                    <a:pt x="38" y="218"/>
                  </a:lnTo>
                  <a:lnTo>
                    <a:pt x="52" y="284"/>
                  </a:lnTo>
                  <a:lnTo>
                    <a:pt x="118" y="334"/>
                  </a:lnTo>
                  <a:lnTo>
                    <a:pt x="212" y="426"/>
                  </a:lnTo>
                  <a:lnTo>
                    <a:pt x="273" y="450"/>
                  </a:lnTo>
                  <a:lnTo>
                    <a:pt x="317" y="440"/>
                  </a:lnTo>
                  <a:lnTo>
                    <a:pt x="367" y="385"/>
                  </a:lnTo>
                  <a:lnTo>
                    <a:pt x="458" y="398"/>
                  </a:lnTo>
                  <a:lnTo>
                    <a:pt x="485" y="426"/>
                  </a:lnTo>
                  <a:lnTo>
                    <a:pt x="566" y="412"/>
                  </a:lnTo>
                  <a:lnTo>
                    <a:pt x="759" y="235"/>
                  </a:lnTo>
                  <a:lnTo>
                    <a:pt x="698" y="192"/>
                  </a:lnTo>
                  <a:lnTo>
                    <a:pt x="656" y="140"/>
                  </a:lnTo>
                  <a:lnTo>
                    <a:pt x="578" y="116"/>
                  </a:lnTo>
                  <a:lnTo>
                    <a:pt x="566" y="166"/>
                  </a:lnTo>
                  <a:lnTo>
                    <a:pt x="527" y="140"/>
                  </a:lnTo>
                  <a:lnTo>
                    <a:pt x="485" y="78"/>
                  </a:lnTo>
                  <a:lnTo>
                    <a:pt x="447" y="52"/>
                  </a:lnTo>
                  <a:lnTo>
                    <a:pt x="405" y="52"/>
                  </a:lnTo>
                  <a:lnTo>
                    <a:pt x="367" y="10"/>
                  </a:lnTo>
                  <a:lnTo>
                    <a:pt x="329" y="3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65" name="Rectangle 535"/>
          <p:cNvSpPr>
            <a:spLocks noChangeArrowheads="1"/>
          </p:cNvSpPr>
          <p:nvPr/>
        </p:nvSpPr>
        <p:spPr bwMode="auto">
          <a:xfrm>
            <a:off x="6303838" y="3197525"/>
            <a:ext cx="20638" cy="20638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6" name="Rectangle 536"/>
          <p:cNvSpPr>
            <a:spLocks noChangeArrowheads="1"/>
          </p:cNvSpPr>
          <p:nvPr/>
        </p:nvSpPr>
        <p:spPr bwMode="auto">
          <a:xfrm>
            <a:off x="6303838" y="3197525"/>
            <a:ext cx="22225" cy="22225"/>
          </a:xfrm>
          <a:prstGeom prst="rect">
            <a:avLst/>
          </a:prstGeom>
          <a:solidFill>
            <a:srgbClr val="B2B2B2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7" name="Freeform 537"/>
          <p:cNvSpPr>
            <a:spLocks/>
          </p:cNvSpPr>
          <p:nvPr/>
        </p:nvSpPr>
        <p:spPr bwMode="auto">
          <a:xfrm>
            <a:off x="4617913" y="3022900"/>
            <a:ext cx="188913" cy="174625"/>
          </a:xfrm>
          <a:custGeom>
            <a:avLst/>
            <a:gdLst>
              <a:gd name="T0" fmla="*/ 2147483647 w 236"/>
              <a:gd name="T1" fmla="*/ 0 h 218"/>
              <a:gd name="T2" fmla="*/ 0 w 236"/>
              <a:gd name="T3" fmla="*/ 2147483647 h 218"/>
              <a:gd name="T4" fmla="*/ 2147483647 w 236"/>
              <a:gd name="T5" fmla="*/ 2147483647 h 218"/>
              <a:gd name="T6" fmla="*/ 2147483647 w 236"/>
              <a:gd name="T7" fmla="*/ 2147483647 h 218"/>
              <a:gd name="T8" fmla="*/ 2147483647 w 236"/>
              <a:gd name="T9" fmla="*/ 2147483647 h 218"/>
              <a:gd name="T10" fmla="*/ 2147483647 w 236"/>
              <a:gd name="T11" fmla="*/ 2147483647 h 218"/>
              <a:gd name="T12" fmla="*/ 2147483647 w 236"/>
              <a:gd name="T13" fmla="*/ 2147483647 h 218"/>
              <a:gd name="T14" fmla="*/ 2147483647 w 236"/>
              <a:gd name="T15" fmla="*/ 2147483647 h 218"/>
              <a:gd name="T16" fmla="*/ 2147483647 w 236"/>
              <a:gd name="T17" fmla="*/ 2147483647 h 218"/>
              <a:gd name="T18" fmla="*/ 2147483647 w 236"/>
              <a:gd name="T19" fmla="*/ 2147483647 h 218"/>
              <a:gd name="T20" fmla="*/ 2147483647 w 236"/>
              <a:gd name="T21" fmla="*/ 2147483647 h 218"/>
              <a:gd name="T22" fmla="*/ 2147483647 w 236"/>
              <a:gd name="T23" fmla="*/ 2147483647 h 218"/>
              <a:gd name="T24" fmla="*/ 2147483647 w 236"/>
              <a:gd name="T25" fmla="*/ 0 h 2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218"/>
              <a:gd name="T41" fmla="*/ 236 w 236"/>
              <a:gd name="T42" fmla="*/ 218 h 2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218">
                <a:moveTo>
                  <a:pt x="76" y="0"/>
                </a:moveTo>
                <a:lnTo>
                  <a:pt x="0" y="65"/>
                </a:lnTo>
                <a:lnTo>
                  <a:pt x="10" y="102"/>
                </a:lnTo>
                <a:lnTo>
                  <a:pt x="38" y="154"/>
                </a:lnTo>
                <a:lnTo>
                  <a:pt x="76" y="130"/>
                </a:lnTo>
                <a:lnTo>
                  <a:pt x="118" y="130"/>
                </a:lnTo>
                <a:lnTo>
                  <a:pt x="156" y="140"/>
                </a:lnTo>
                <a:lnTo>
                  <a:pt x="156" y="206"/>
                </a:lnTo>
                <a:lnTo>
                  <a:pt x="156" y="218"/>
                </a:lnTo>
                <a:lnTo>
                  <a:pt x="221" y="194"/>
                </a:lnTo>
                <a:lnTo>
                  <a:pt x="236" y="88"/>
                </a:lnTo>
                <a:lnTo>
                  <a:pt x="221" y="38"/>
                </a:lnTo>
                <a:lnTo>
                  <a:pt x="76" y="0"/>
                </a:lnTo>
                <a:close/>
              </a:path>
            </a:pathLst>
          </a:custGeom>
          <a:solidFill>
            <a:srgbClr val="FFCC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68" name="Freeform 538"/>
          <p:cNvSpPr>
            <a:spLocks noEditPoints="1"/>
          </p:cNvSpPr>
          <p:nvPr/>
        </p:nvSpPr>
        <p:spPr bwMode="auto">
          <a:xfrm>
            <a:off x="5973638" y="2930825"/>
            <a:ext cx="360363" cy="442913"/>
          </a:xfrm>
          <a:custGeom>
            <a:avLst/>
            <a:gdLst>
              <a:gd name="T0" fmla="*/ 2147483647 w 456"/>
              <a:gd name="T1" fmla="*/ 2147483647 h 557"/>
              <a:gd name="T2" fmla="*/ 2147483647 w 456"/>
              <a:gd name="T3" fmla="*/ 2147483647 h 557"/>
              <a:gd name="T4" fmla="*/ 2147483647 w 456"/>
              <a:gd name="T5" fmla="*/ 2147483647 h 557"/>
              <a:gd name="T6" fmla="*/ 2147483647 w 456"/>
              <a:gd name="T7" fmla="*/ 2147483647 h 557"/>
              <a:gd name="T8" fmla="*/ 2147483647 w 456"/>
              <a:gd name="T9" fmla="*/ 2147483647 h 557"/>
              <a:gd name="T10" fmla="*/ 2147483647 w 456"/>
              <a:gd name="T11" fmla="*/ 2147483647 h 557"/>
              <a:gd name="T12" fmla="*/ 2147483647 w 456"/>
              <a:gd name="T13" fmla="*/ 2147483647 h 557"/>
              <a:gd name="T14" fmla="*/ 2147483647 w 456"/>
              <a:gd name="T15" fmla="*/ 2147483647 h 557"/>
              <a:gd name="T16" fmla="*/ 2147483647 w 456"/>
              <a:gd name="T17" fmla="*/ 2147483647 h 557"/>
              <a:gd name="T18" fmla="*/ 2147483647 w 456"/>
              <a:gd name="T19" fmla="*/ 0 h 557"/>
              <a:gd name="T20" fmla="*/ 2147483647 w 456"/>
              <a:gd name="T21" fmla="*/ 2147483647 h 557"/>
              <a:gd name="T22" fmla="*/ 2147483647 w 456"/>
              <a:gd name="T23" fmla="*/ 2147483647 h 557"/>
              <a:gd name="T24" fmla="*/ 2147483647 w 456"/>
              <a:gd name="T25" fmla="*/ 2147483647 h 557"/>
              <a:gd name="T26" fmla="*/ 2147483647 w 456"/>
              <a:gd name="T27" fmla="*/ 2147483647 h 557"/>
              <a:gd name="T28" fmla="*/ 2147483647 w 456"/>
              <a:gd name="T29" fmla="*/ 2147483647 h 557"/>
              <a:gd name="T30" fmla="*/ 0 w 456"/>
              <a:gd name="T31" fmla="*/ 2147483647 h 557"/>
              <a:gd name="T32" fmla="*/ 0 w 456"/>
              <a:gd name="T33" fmla="*/ 2147483647 h 557"/>
              <a:gd name="T34" fmla="*/ 2147483647 w 456"/>
              <a:gd name="T35" fmla="*/ 2147483647 h 557"/>
              <a:gd name="T36" fmla="*/ 2147483647 w 456"/>
              <a:gd name="T37" fmla="*/ 2147483647 h 557"/>
              <a:gd name="T38" fmla="*/ 2147483647 w 456"/>
              <a:gd name="T39" fmla="*/ 2147483647 h 557"/>
              <a:gd name="T40" fmla="*/ 2147483647 w 456"/>
              <a:gd name="T41" fmla="*/ 2147483647 h 557"/>
              <a:gd name="T42" fmla="*/ 2147483647 w 456"/>
              <a:gd name="T43" fmla="*/ 2147483647 h 557"/>
              <a:gd name="T44" fmla="*/ 2147483647 w 456"/>
              <a:gd name="T45" fmla="*/ 2147483647 h 557"/>
              <a:gd name="T46" fmla="*/ 2147483647 w 456"/>
              <a:gd name="T47" fmla="*/ 2147483647 h 557"/>
              <a:gd name="T48" fmla="*/ 2147483647 w 456"/>
              <a:gd name="T49" fmla="*/ 2147483647 h 557"/>
              <a:gd name="T50" fmla="*/ 2147483647 w 456"/>
              <a:gd name="T51" fmla="*/ 2147483647 h 557"/>
              <a:gd name="T52" fmla="*/ 2147483647 w 456"/>
              <a:gd name="T53" fmla="*/ 2147483647 h 557"/>
              <a:gd name="T54" fmla="*/ 2147483647 w 456"/>
              <a:gd name="T55" fmla="*/ 2147483647 h 557"/>
              <a:gd name="T56" fmla="*/ 2147483647 w 456"/>
              <a:gd name="T57" fmla="*/ 2147483647 h 557"/>
              <a:gd name="T58" fmla="*/ 2147483647 w 456"/>
              <a:gd name="T59" fmla="*/ 2147483647 h 557"/>
              <a:gd name="T60" fmla="*/ 2147483647 w 456"/>
              <a:gd name="T61" fmla="*/ 2147483647 h 557"/>
              <a:gd name="T62" fmla="*/ 2147483647 w 456"/>
              <a:gd name="T63" fmla="*/ 2147483647 h 557"/>
              <a:gd name="T64" fmla="*/ 2147483647 w 456"/>
              <a:gd name="T65" fmla="*/ 2147483647 h 557"/>
              <a:gd name="T66" fmla="*/ 2147483647 w 456"/>
              <a:gd name="T67" fmla="*/ 2147483647 h 557"/>
              <a:gd name="T68" fmla="*/ 2147483647 w 456"/>
              <a:gd name="T69" fmla="*/ 2147483647 h 557"/>
              <a:gd name="T70" fmla="*/ 2147483647 w 456"/>
              <a:gd name="T71" fmla="*/ 2147483647 h 557"/>
              <a:gd name="T72" fmla="*/ 2147483647 w 456"/>
              <a:gd name="T73" fmla="*/ 2147483647 h 557"/>
              <a:gd name="T74" fmla="*/ 2147483647 w 456"/>
              <a:gd name="T75" fmla="*/ 2147483647 h 557"/>
              <a:gd name="T76" fmla="*/ 2147483647 w 456"/>
              <a:gd name="T77" fmla="*/ 2147483647 h 557"/>
              <a:gd name="T78" fmla="*/ 2147483647 w 456"/>
              <a:gd name="T79" fmla="*/ 2147483647 h 557"/>
              <a:gd name="T80" fmla="*/ 2147483647 w 456"/>
              <a:gd name="T81" fmla="*/ 2147483647 h 557"/>
              <a:gd name="T82" fmla="*/ 2147483647 w 456"/>
              <a:gd name="T83" fmla="*/ 2147483647 h 557"/>
              <a:gd name="T84" fmla="*/ 2147483647 w 456"/>
              <a:gd name="T85" fmla="*/ 2147483647 h 5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56"/>
              <a:gd name="T130" fmla="*/ 0 h 557"/>
              <a:gd name="T131" fmla="*/ 456 w 456"/>
              <a:gd name="T132" fmla="*/ 557 h 55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56" h="557">
                <a:moveTo>
                  <a:pt x="37" y="479"/>
                </a:moveTo>
                <a:lnTo>
                  <a:pt x="75" y="479"/>
                </a:lnTo>
                <a:lnTo>
                  <a:pt x="131" y="479"/>
                </a:lnTo>
                <a:lnTo>
                  <a:pt x="207" y="285"/>
                </a:lnTo>
                <a:lnTo>
                  <a:pt x="287" y="257"/>
                </a:lnTo>
                <a:lnTo>
                  <a:pt x="287" y="196"/>
                </a:lnTo>
                <a:lnTo>
                  <a:pt x="221" y="196"/>
                </a:lnTo>
                <a:lnTo>
                  <a:pt x="237" y="130"/>
                </a:lnTo>
                <a:lnTo>
                  <a:pt x="259" y="66"/>
                </a:lnTo>
                <a:lnTo>
                  <a:pt x="259" y="0"/>
                </a:lnTo>
                <a:lnTo>
                  <a:pt x="197" y="12"/>
                </a:lnTo>
                <a:lnTo>
                  <a:pt x="155" y="66"/>
                </a:lnTo>
                <a:lnTo>
                  <a:pt x="75" y="75"/>
                </a:lnTo>
                <a:lnTo>
                  <a:pt x="23" y="117"/>
                </a:lnTo>
                <a:lnTo>
                  <a:pt x="14" y="182"/>
                </a:lnTo>
                <a:lnTo>
                  <a:pt x="0" y="271"/>
                </a:lnTo>
                <a:lnTo>
                  <a:pt x="0" y="349"/>
                </a:lnTo>
                <a:lnTo>
                  <a:pt x="52" y="401"/>
                </a:lnTo>
                <a:lnTo>
                  <a:pt x="37" y="479"/>
                </a:lnTo>
                <a:close/>
                <a:moveTo>
                  <a:pt x="183" y="385"/>
                </a:moveTo>
                <a:lnTo>
                  <a:pt x="197" y="463"/>
                </a:lnTo>
                <a:lnTo>
                  <a:pt x="259" y="463"/>
                </a:lnTo>
                <a:lnTo>
                  <a:pt x="259" y="401"/>
                </a:lnTo>
                <a:lnTo>
                  <a:pt x="237" y="375"/>
                </a:lnTo>
                <a:lnTo>
                  <a:pt x="183" y="385"/>
                </a:lnTo>
                <a:close/>
                <a:moveTo>
                  <a:pt x="301" y="349"/>
                </a:moveTo>
                <a:lnTo>
                  <a:pt x="315" y="437"/>
                </a:lnTo>
                <a:lnTo>
                  <a:pt x="381" y="451"/>
                </a:lnTo>
                <a:lnTo>
                  <a:pt x="444" y="427"/>
                </a:lnTo>
                <a:lnTo>
                  <a:pt x="418" y="401"/>
                </a:lnTo>
                <a:lnTo>
                  <a:pt x="456" y="349"/>
                </a:lnTo>
                <a:lnTo>
                  <a:pt x="444" y="285"/>
                </a:lnTo>
                <a:lnTo>
                  <a:pt x="301" y="349"/>
                </a:lnTo>
                <a:close/>
                <a:moveTo>
                  <a:pt x="287" y="502"/>
                </a:moveTo>
                <a:lnTo>
                  <a:pt x="315" y="557"/>
                </a:lnTo>
                <a:lnTo>
                  <a:pt x="367" y="545"/>
                </a:lnTo>
                <a:lnTo>
                  <a:pt x="405" y="515"/>
                </a:lnTo>
                <a:lnTo>
                  <a:pt x="353" y="493"/>
                </a:lnTo>
                <a:lnTo>
                  <a:pt x="287" y="502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69" name="Group 539"/>
          <p:cNvGrpSpPr>
            <a:grpSpLocks/>
          </p:cNvGrpSpPr>
          <p:nvPr/>
        </p:nvGrpSpPr>
        <p:grpSpPr bwMode="auto">
          <a:xfrm>
            <a:off x="5973638" y="2930825"/>
            <a:ext cx="227013" cy="381000"/>
            <a:chOff x="2901" y="1996"/>
            <a:chExt cx="143" cy="240"/>
          </a:xfrm>
        </p:grpSpPr>
        <p:sp>
          <p:nvSpPr>
            <p:cNvPr id="170" name="Freeform 540"/>
            <p:cNvSpPr>
              <a:spLocks/>
            </p:cNvSpPr>
            <p:nvPr/>
          </p:nvSpPr>
          <p:spPr bwMode="auto">
            <a:xfrm>
              <a:off x="2901" y="1996"/>
              <a:ext cx="143" cy="240"/>
            </a:xfrm>
            <a:custGeom>
              <a:avLst/>
              <a:gdLst>
                <a:gd name="T0" fmla="*/ 0 w 287"/>
                <a:gd name="T1" fmla="*/ 1 h 479"/>
                <a:gd name="T2" fmla="*/ 0 w 287"/>
                <a:gd name="T3" fmla="*/ 1 h 479"/>
                <a:gd name="T4" fmla="*/ 0 w 287"/>
                <a:gd name="T5" fmla="*/ 1 h 479"/>
                <a:gd name="T6" fmla="*/ 0 w 287"/>
                <a:gd name="T7" fmla="*/ 1 h 479"/>
                <a:gd name="T8" fmla="*/ 0 w 287"/>
                <a:gd name="T9" fmla="*/ 1 h 479"/>
                <a:gd name="T10" fmla="*/ 0 w 287"/>
                <a:gd name="T11" fmla="*/ 1 h 479"/>
                <a:gd name="T12" fmla="*/ 0 w 287"/>
                <a:gd name="T13" fmla="*/ 1 h 479"/>
                <a:gd name="T14" fmla="*/ 0 w 287"/>
                <a:gd name="T15" fmla="*/ 1 h 479"/>
                <a:gd name="T16" fmla="*/ 0 w 287"/>
                <a:gd name="T17" fmla="*/ 1 h 479"/>
                <a:gd name="T18" fmla="*/ 0 w 287"/>
                <a:gd name="T19" fmla="*/ 0 h 479"/>
                <a:gd name="T20" fmla="*/ 0 w 287"/>
                <a:gd name="T21" fmla="*/ 1 h 479"/>
                <a:gd name="T22" fmla="*/ 0 w 287"/>
                <a:gd name="T23" fmla="*/ 1 h 479"/>
                <a:gd name="T24" fmla="*/ 0 w 287"/>
                <a:gd name="T25" fmla="*/ 1 h 479"/>
                <a:gd name="T26" fmla="*/ 0 w 287"/>
                <a:gd name="T27" fmla="*/ 1 h 479"/>
                <a:gd name="T28" fmla="*/ 0 w 287"/>
                <a:gd name="T29" fmla="*/ 1 h 479"/>
                <a:gd name="T30" fmla="*/ 0 w 287"/>
                <a:gd name="T31" fmla="*/ 1 h 479"/>
                <a:gd name="T32" fmla="*/ 0 w 287"/>
                <a:gd name="T33" fmla="*/ 1 h 479"/>
                <a:gd name="T34" fmla="*/ 0 w 287"/>
                <a:gd name="T35" fmla="*/ 1 h 479"/>
                <a:gd name="T36" fmla="*/ 0 w 287"/>
                <a:gd name="T37" fmla="*/ 1 h 4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7"/>
                <a:gd name="T58" fmla="*/ 0 h 479"/>
                <a:gd name="T59" fmla="*/ 287 w 287"/>
                <a:gd name="T60" fmla="*/ 479 h 4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7" h="479">
                  <a:moveTo>
                    <a:pt x="37" y="479"/>
                  </a:moveTo>
                  <a:lnTo>
                    <a:pt x="75" y="479"/>
                  </a:lnTo>
                  <a:lnTo>
                    <a:pt x="131" y="479"/>
                  </a:lnTo>
                  <a:lnTo>
                    <a:pt x="207" y="285"/>
                  </a:lnTo>
                  <a:lnTo>
                    <a:pt x="287" y="257"/>
                  </a:lnTo>
                  <a:lnTo>
                    <a:pt x="287" y="196"/>
                  </a:lnTo>
                  <a:lnTo>
                    <a:pt x="221" y="196"/>
                  </a:lnTo>
                  <a:lnTo>
                    <a:pt x="237" y="130"/>
                  </a:lnTo>
                  <a:lnTo>
                    <a:pt x="259" y="66"/>
                  </a:lnTo>
                  <a:lnTo>
                    <a:pt x="259" y="0"/>
                  </a:lnTo>
                  <a:lnTo>
                    <a:pt x="197" y="12"/>
                  </a:lnTo>
                  <a:lnTo>
                    <a:pt x="155" y="66"/>
                  </a:lnTo>
                  <a:lnTo>
                    <a:pt x="75" y="75"/>
                  </a:lnTo>
                  <a:lnTo>
                    <a:pt x="23" y="117"/>
                  </a:lnTo>
                  <a:lnTo>
                    <a:pt x="14" y="182"/>
                  </a:lnTo>
                  <a:lnTo>
                    <a:pt x="0" y="271"/>
                  </a:lnTo>
                  <a:lnTo>
                    <a:pt x="0" y="349"/>
                  </a:lnTo>
                  <a:lnTo>
                    <a:pt x="52" y="401"/>
                  </a:lnTo>
                  <a:lnTo>
                    <a:pt x="37" y="479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1" name="Freeform 541"/>
            <p:cNvSpPr>
              <a:spLocks/>
            </p:cNvSpPr>
            <p:nvPr/>
          </p:nvSpPr>
          <p:spPr bwMode="auto">
            <a:xfrm>
              <a:off x="2901" y="1996"/>
              <a:ext cx="143" cy="240"/>
            </a:xfrm>
            <a:custGeom>
              <a:avLst/>
              <a:gdLst>
                <a:gd name="T0" fmla="*/ 0 w 287"/>
                <a:gd name="T1" fmla="*/ 1 h 479"/>
                <a:gd name="T2" fmla="*/ 0 w 287"/>
                <a:gd name="T3" fmla="*/ 1 h 479"/>
                <a:gd name="T4" fmla="*/ 0 w 287"/>
                <a:gd name="T5" fmla="*/ 1 h 479"/>
                <a:gd name="T6" fmla="*/ 0 w 287"/>
                <a:gd name="T7" fmla="*/ 1 h 479"/>
                <a:gd name="T8" fmla="*/ 0 w 287"/>
                <a:gd name="T9" fmla="*/ 1 h 479"/>
                <a:gd name="T10" fmla="*/ 0 w 287"/>
                <a:gd name="T11" fmla="*/ 1 h 479"/>
                <a:gd name="T12" fmla="*/ 0 w 287"/>
                <a:gd name="T13" fmla="*/ 1 h 479"/>
                <a:gd name="T14" fmla="*/ 0 w 287"/>
                <a:gd name="T15" fmla="*/ 1 h 479"/>
                <a:gd name="T16" fmla="*/ 0 w 287"/>
                <a:gd name="T17" fmla="*/ 1 h 479"/>
                <a:gd name="T18" fmla="*/ 0 w 287"/>
                <a:gd name="T19" fmla="*/ 0 h 479"/>
                <a:gd name="T20" fmla="*/ 0 w 287"/>
                <a:gd name="T21" fmla="*/ 1 h 479"/>
                <a:gd name="T22" fmla="*/ 0 w 287"/>
                <a:gd name="T23" fmla="*/ 1 h 479"/>
                <a:gd name="T24" fmla="*/ 0 w 287"/>
                <a:gd name="T25" fmla="*/ 1 h 479"/>
                <a:gd name="T26" fmla="*/ 0 w 287"/>
                <a:gd name="T27" fmla="*/ 1 h 479"/>
                <a:gd name="T28" fmla="*/ 0 w 287"/>
                <a:gd name="T29" fmla="*/ 1 h 479"/>
                <a:gd name="T30" fmla="*/ 0 w 287"/>
                <a:gd name="T31" fmla="*/ 1 h 479"/>
                <a:gd name="T32" fmla="*/ 0 w 287"/>
                <a:gd name="T33" fmla="*/ 1 h 479"/>
                <a:gd name="T34" fmla="*/ 0 w 287"/>
                <a:gd name="T35" fmla="*/ 1 h 479"/>
                <a:gd name="T36" fmla="*/ 0 w 287"/>
                <a:gd name="T37" fmla="*/ 1 h 4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7"/>
                <a:gd name="T58" fmla="*/ 0 h 479"/>
                <a:gd name="T59" fmla="*/ 287 w 287"/>
                <a:gd name="T60" fmla="*/ 479 h 4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7" h="479">
                  <a:moveTo>
                    <a:pt x="37" y="479"/>
                  </a:moveTo>
                  <a:lnTo>
                    <a:pt x="75" y="479"/>
                  </a:lnTo>
                  <a:lnTo>
                    <a:pt x="131" y="479"/>
                  </a:lnTo>
                  <a:lnTo>
                    <a:pt x="207" y="285"/>
                  </a:lnTo>
                  <a:lnTo>
                    <a:pt x="287" y="257"/>
                  </a:lnTo>
                  <a:lnTo>
                    <a:pt x="287" y="196"/>
                  </a:lnTo>
                  <a:lnTo>
                    <a:pt x="221" y="196"/>
                  </a:lnTo>
                  <a:lnTo>
                    <a:pt x="237" y="130"/>
                  </a:lnTo>
                  <a:lnTo>
                    <a:pt x="259" y="66"/>
                  </a:lnTo>
                  <a:lnTo>
                    <a:pt x="259" y="0"/>
                  </a:lnTo>
                  <a:lnTo>
                    <a:pt x="197" y="12"/>
                  </a:lnTo>
                  <a:lnTo>
                    <a:pt x="155" y="66"/>
                  </a:lnTo>
                  <a:lnTo>
                    <a:pt x="75" y="75"/>
                  </a:lnTo>
                  <a:lnTo>
                    <a:pt x="23" y="117"/>
                  </a:lnTo>
                  <a:lnTo>
                    <a:pt x="14" y="182"/>
                  </a:lnTo>
                  <a:lnTo>
                    <a:pt x="0" y="271"/>
                  </a:lnTo>
                  <a:lnTo>
                    <a:pt x="0" y="349"/>
                  </a:lnTo>
                  <a:lnTo>
                    <a:pt x="52" y="401"/>
                  </a:lnTo>
                  <a:lnTo>
                    <a:pt x="37" y="47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72" name="Group 542"/>
          <p:cNvGrpSpPr>
            <a:grpSpLocks/>
          </p:cNvGrpSpPr>
          <p:nvPr/>
        </p:nvGrpSpPr>
        <p:grpSpPr bwMode="auto">
          <a:xfrm>
            <a:off x="6106988" y="3216575"/>
            <a:ext cx="84138" cy="95250"/>
            <a:chOff x="2985" y="2176"/>
            <a:chExt cx="53" cy="60"/>
          </a:xfrm>
        </p:grpSpPr>
        <p:sp>
          <p:nvSpPr>
            <p:cNvPr id="173" name="Freeform 543"/>
            <p:cNvSpPr>
              <a:spLocks/>
            </p:cNvSpPr>
            <p:nvPr/>
          </p:nvSpPr>
          <p:spPr bwMode="auto">
            <a:xfrm>
              <a:off x="2992" y="2183"/>
              <a:ext cx="38" cy="45"/>
            </a:xfrm>
            <a:custGeom>
              <a:avLst/>
              <a:gdLst>
                <a:gd name="T0" fmla="*/ 0 w 76"/>
                <a:gd name="T1" fmla="*/ 1 h 88"/>
                <a:gd name="T2" fmla="*/ 1 w 76"/>
                <a:gd name="T3" fmla="*/ 1 h 88"/>
                <a:gd name="T4" fmla="*/ 1 w 76"/>
                <a:gd name="T5" fmla="*/ 1 h 88"/>
                <a:gd name="T6" fmla="*/ 1 w 76"/>
                <a:gd name="T7" fmla="*/ 1 h 88"/>
                <a:gd name="T8" fmla="*/ 1 w 76"/>
                <a:gd name="T9" fmla="*/ 0 h 88"/>
                <a:gd name="T10" fmla="*/ 0 w 76"/>
                <a:gd name="T11" fmla="*/ 1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88"/>
                <a:gd name="T20" fmla="*/ 76 w 76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88">
                  <a:moveTo>
                    <a:pt x="0" y="10"/>
                  </a:moveTo>
                  <a:lnTo>
                    <a:pt x="14" y="88"/>
                  </a:lnTo>
                  <a:lnTo>
                    <a:pt x="76" y="88"/>
                  </a:lnTo>
                  <a:lnTo>
                    <a:pt x="76" y="26"/>
                  </a:lnTo>
                  <a:lnTo>
                    <a:pt x="5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" name="Freeform 544"/>
            <p:cNvSpPr>
              <a:spLocks/>
            </p:cNvSpPr>
            <p:nvPr/>
          </p:nvSpPr>
          <p:spPr bwMode="auto">
            <a:xfrm>
              <a:off x="2985" y="2176"/>
              <a:ext cx="53" cy="60"/>
            </a:xfrm>
            <a:custGeom>
              <a:avLst/>
              <a:gdLst>
                <a:gd name="T0" fmla="*/ 1 w 106"/>
                <a:gd name="T1" fmla="*/ 1 h 120"/>
                <a:gd name="T2" fmla="*/ 0 w 106"/>
                <a:gd name="T3" fmla="*/ 1 h 120"/>
                <a:gd name="T4" fmla="*/ 1 w 106"/>
                <a:gd name="T5" fmla="*/ 1 h 120"/>
                <a:gd name="T6" fmla="*/ 1 w 106"/>
                <a:gd name="T7" fmla="*/ 1 h 120"/>
                <a:gd name="T8" fmla="*/ 1 w 106"/>
                <a:gd name="T9" fmla="*/ 1 h 120"/>
                <a:gd name="T10" fmla="*/ 1 w 106"/>
                <a:gd name="T11" fmla="*/ 1 h 120"/>
                <a:gd name="T12" fmla="*/ 1 w 106"/>
                <a:gd name="T13" fmla="*/ 1 h 120"/>
                <a:gd name="T14" fmla="*/ 1 w 106"/>
                <a:gd name="T15" fmla="*/ 1 h 120"/>
                <a:gd name="T16" fmla="*/ 1 w 106"/>
                <a:gd name="T17" fmla="*/ 1 h 120"/>
                <a:gd name="T18" fmla="*/ 1 w 106"/>
                <a:gd name="T19" fmla="*/ 1 h 120"/>
                <a:gd name="T20" fmla="*/ 1 w 106"/>
                <a:gd name="T21" fmla="*/ 1 h 120"/>
                <a:gd name="T22" fmla="*/ 1 w 106"/>
                <a:gd name="T23" fmla="*/ 1 h 120"/>
                <a:gd name="T24" fmla="*/ 1 w 106"/>
                <a:gd name="T25" fmla="*/ 1 h 120"/>
                <a:gd name="T26" fmla="*/ 1 w 106"/>
                <a:gd name="T27" fmla="*/ 1 h 120"/>
                <a:gd name="T28" fmla="*/ 1 w 106"/>
                <a:gd name="T29" fmla="*/ 1 h 120"/>
                <a:gd name="T30" fmla="*/ 1 w 106"/>
                <a:gd name="T31" fmla="*/ 1 h 120"/>
                <a:gd name="T32" fmla="*/ 1 w 106"/>
                <a:gd name="T33" fmla="*/ 1 h 120"/>
                <a:gd name="T34" fmla="*/ 1 w 106"/>
                <a:gd name="T35" fmla="*/ 1 h 120"/>
                <a:gd name="T36" fmla="*/ 1 w 106"/>
                <a:gd name="T37" fmla="*/ 1 h 120"/>
                <a:gd name="T38" fmla="*/ 1 w 106"/>
                <a:gd name="T39" fmla="*/ 1 h 120"/>
                <a:gd name="T40" fmla="*/ 1 w 106"/>
                <a:gd name="T41" fmla="*/ 0 h 120"/>
                <a:gd name="T42" fmla="*/ 1 w 106"/>
                <a:gd name="T43" fmla="*/ 1 h 120"/>
                <a:gd name="T44" fmla="*/ 1 w 106"/>
                <a:gd name="T45" fmla="*/ 1 h 120"/>
                <a:gd name="T46" fmla="*/ 1 w 106"/>
                <a:gd name="T47" fmla="*/ 1 h 120"/>
                <a:gd name="T48" fmla="*/ 1 w 106"/>
                <a:gd name="T49" fmla="*/ 1 h 120"/>
                <a:gd name="T50" fmla="*/ 1 w 106"/>
                <a:gd name="T51" fmla="*/ 1 h 120"/>
                <a:gd name="T52" fmla="*/ 1 w 106"/>
                <a:gd name="T53" fmla="*/ 1 h 120"/>
                <a:gd name="T54" fmla="*/ 1 w 106"/>
                <a:gd name="T55" fmla="*/ 1 h 120"/>
                <a:gd name="T56" fmla="*/ 1 w 106"/>
                <a:gd name="T57" fmla="*/ 1 h 120"/>
                <a:gd name="T58" fmla="*/ 1 w 106"/>
                <a:gd name="T59" fmla="*/ 1 h 120"/>
                <a:gd name="T60" fmla="*/ 1 w 106"/>
                <a:gd name="T61" fmla="*/ 1 h 120"/>
                <a:gd name="T62" fmla="*/ 1 w 106"/>
                <a:gd name="T63" fmla="*/ 1 h 120"/>
                <a:gd name="T64" fmla="*/ 1 w 106"/>
                <a:gd name="T65" fmla="*/ 1 h 120"/>
                <a:gd name="T66" fmla="*/ 1 w 106"/>
                <a:gd name="T67" fmla="*/ 1 h 120"/>
                <a:gd name="T68" fmla="*/ 1 w 106"/>
                <a:gd name="T69" fmla="*/ 1 h 120"/>
                <a:gd name="T70" fmla="*/ 1 w 106"/>
                <a:gd name="T71" fmla="*/ 1 h 120"/>
                <a:gd name="T72" fmla="*/ 1 w 106"/>
                <a:gd name="T73" fmla="*/ 1 h 120"/>
                <a:gd name="T74" fmla="*/ 1 w 106"/>
                <a:gd name="T75" fmla="*/ 1 h 120"/>
                <a:gd name="T76" fmla="*/ 1 w 106"/>
                <a:gd name="T77" fmla="*/ 1 h 120"/>
                <a:gd name="T78" fmla="*/ 1 w 106"/>
                <a:gd name="T79" fmla="*/ 1 h 120"/>
                <a:gd name="T80" fmla="*/ 1 w 106"/>
                <a:gd name="T81" fmla="*/ 1 h 120"/>
                <a:gd name="T82" fmla="*/ 1 w 106"/>
                <a:gd name="T83" fmla="*/ 1 h 120"/>
                <a:gd name="T84" fmla="*/ 1 w 106"/>
                <a:gd name="T85" fmla="*/ 1 h 120"/>
                <a:gd name="T86" fmla="*/ 1 w 106"/>
                <a:gd name="T87" fmla="*/ 1 h 120"/>
                <a:gd name="T88" fmla="*/ 1 w 106"/>
                <a:gd name="T89" fmla="*/ 1 h 120"/>
                <a:gd name="T90" fmla="*/ 1 w 106"/>
                <a:gd name="T91" fmla="*/ 1 h 120"/>
                <a:gd name="T92" fmla="*/ 1 w 106"/>
                <a:gd name="T93" fmla="*/ 1 h 120"/>
                <a:gd name="T94" fmla="*/ 1 w 106"/>
                <a:gd name="T95" fmla="*/ 1 h 120"/>
                <a:gd name="T96" fmla="*/ 1 w 106"/>
                <a:gd name="T97" fmla="*/ 1 h 120"/>
                <a:gd name="T98" fmla="*/ 1 w 106"/>
                <a:gd name="T99" fmla="*/ 1 h 1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6"/>
                <a:gd name="T151" fmla="*/ 0 h 120"/>
                <a:gd name="T152" fmla="*/ 106 w 106"/>
                <a:gd name="T153" fmla="*/ 120 h 1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6" h="120">
                  <a:moveTo>
                    <a:pt x="29" y="25"/>
                  </a:moveTo>
                  <a:lnTo>
                    <a:pt x="0" y="30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7" y="115"/>
                  </a:lnTo>
                  <a:lnTo>
                    <a:pt x="22" y="118"/>
                  </a:lnTo>
                  <a:lnTo>
                    <a:pt x="28" y="120"/>
                  </a:lnTo>
                  <a:lnTo>
                    <a:pt x="90" y="120"/>
                  </a:lnTo>
                  <a:lnTo>
                    <a:pt x="95" y="118"/>
                  </a:lnTo>
                  <a:lnTo>
                    <a:pt x="101" y="115"/>
                  </a:lnTo>
                  <a:lnTo>
                    <a:pt x="104" y="110"/>
                  </a:lnTo>
                  <a:lnTo>
                    <a:pt x="106" y="104"/>
                  </a:lnTo>
                  <a:lnTo>
                    <a:pt x="106" y="42"/>
                  </a:lnTo>
                  <a:lnTo>
                    <a:pt x="104" y="37"/>
                  </a:lnTo>
                  <a:lnTo>
                    <a:pt x="102" y="32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3" y="2"/>
                  </a:lnTo>
                  <a:lnTo>
                    <a:pt x="68" y="0"/>
                  </a:lnTo>
                  <a:lnTo>
                    <a:pt x="66" y="2"/>
                  </a:lnTo>
                  <a:lnTo>
                    <a:pt x="12" y="12"/>
                  </a:lnTo>
                  <a:lnTo>
                    <a:pt x="17" y="42"/>
                  </a:lnTo>
                  <a:lnTo>
                    <a:pt x="71" y="32"/>
                  </a:lnTo>
                  <a:lnTo>
                    <a:pt x="57" y="26"/>
                  </a:lnTo>
                  <a:lnTo>
                    <a:pt x="62" y="30"/>
                  </a:lnTo>
                  <a:lnTo>
                    <a:pt x="68" y="32"/>
                  </a:lnTo>
                  <a:lnTo>
                    <a:pt x="68" y="16"/>
                  </a:lnTo>
                  <a:lnTo>
                    <a:pt x="57" y="26"/>
                  </a:lnTo>
                  <a:lnTo>
                    <a:pt x="80" y="52"/>
                  </a:lnTo>
                  <a:lnTo>
                    <a:pt x="75" y="42"/>
                  </a:lnTo>
                  <a:lnTo>
                    <a:pt x="76" y="47"/>
                  </a:lnTo>
                  <a:lnTo>
                    <a:pt x="90" y="42"/>
                  </a:lnTo>
                  <a:lnTo>
                    <a:pt x="75" y="42"/>
                  </a:lnTo>
                  <a:lnTo>
                    <a:pt x="75" y="104"/>
                  </a:lnTo>
                  <a:lnTo>
                    <a:pt x="90" y="89"/>
                  </a:lnTo>
                  <a:lnTo>
                    <a:pt x="85" y="91"/>
                  </a:lnTo>
                  <a:lnTo>
                    <a:pt x="80" y="94"/>
                  </a:lnTo>
                  <a:lnTo>
                    <a:pt x="76" y="99"/>
                  </a:lnTo>
                  <a:lnTo>
                    <a:pt x="75" y="104"/>
                  </a:lnTo>
                  <a:lnTo>
                    <a:pt x="90" y="104"/>
                  </a:lnTo>
                  <a:lnTo>
                    <a:pt x="90" y="89"/>
                  </a:lnTo>
                  <a:lnTo>
                    <a:pt x="28" y="89"/>
                  </a:lnTo>
                  <a:lnTo>
                    <a:pt x="42" y="99"/>
                  </a:lnTo>
                  <a:lnTo>
                    <a:pt x="38" y="94"/>
                  </a:lnTo>
                  <a:lnTo>
                    <a:pt x="33" y="91"/>
                  </a:lnTo>
                  <a:lnTo>
                    <a:pt x="28" y="104"/>
                  </a:lnTo>
                  <a:lnTo>
                    <a:pt x="43" y="103"/>
                  </a:lnTo>
                  <a:lnTo>
                    <a:pt x="29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75" name="Group 545"/>
          <p:cNvGrpSpPr>
            <a:grpSpLocks/>
          </p:cNvGrpSpPr>
          <p:nvPr/>
        </p:nvGrpSpPr>
        <p:grpSpPr bwMode="auto">
          <a:xfrm>
            <a:off x="6200651" y="3145138"/>
            <a:ext cx="146050" cy="155575"/>
            <a:chOff x="3044" y="2131"/>
            <a:chExt cx="92" cy="98"/>
          </a:xfrm>
        </p:grpSpPr>
        <p:sp>
          <p:nvSpPr>
            <p:cNvPr id="176" name="Freeform 546"/>
            <p:cNvSpPr>
              <a:spLocks/>
            </p:cNvSpPr>
            <p:nvPr/>
          </p:nvSpPr>
          <p:spPr bwMode="auto">
            <a:xfrm>
              <a:off x="3051" y="2138"/>
              <a:ext cx="77" cy="84"/>
            </a:xfrm>
            <a:custGeom>
              <a:avLst/>
              <a:gdLst>
                <a:gd name="T0" fmla="*/ 0 w 155"/>
                <a:gd name="T1" fmla="*/ 1 h 166"/>
                <a:gd name="T2" fmla="*/ 0 w 155"/>
                <a:gd name="T3" fmla="*/ 1 h 166"/>
                <a:gd name="T4" fmla="*/ 0 w 155"/>
                <a:gd name="T5" fmla="*/ 1 h 166"/>
                <a:gd name="T6" fmla="*/ 0 w 155"/>
                <a:gd name="T7" fmla="*/ 1 h 166"/>
                <a:gd name="T8" fmla="*/ 0 w 155"/>
                <a:gd name="T9" fmla="*/ 1 h 166"/>
                <a:gd name="T10" fmla="*/ 0 w 155"/>
                <a:gd name="T11" fmla="*/ 1 h 166"/>
                <a:gd name="T12" fmla="*/ 0 w 155"/>
                <a:gd name="T13" fmla="*/ 0 h 166"/>
                <a:gd name="T14" fmla="*/ 0 w 155"/>
                <a:gd name="T15" fmla="*/ 1 h 1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"/>
                <a:gd name="T25" fmla="*/ 0 h 166"/>
                <a:gd name="T26" fmla="*/ 155 w 155"/>
                <a:gd name="T27" fmla="*/ 166 h 1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" h="166">
                  <a:moveTo>
                    <a:pt x="0" y="64"/>
                  </a:moveTo>
                  <a:lnTo>
                    <a:pt x="14" y="152"/>
                  </a:lnTo>
                  <a:lnTo>
                    <a:pt x="80" y="166"/>
                  </a:lnTo>
                  <a:lnTo>
                    <a:pt x="143" y="142"/>
                  </a:lnTo>
                  <a:lnTo>
                    <a:pt x="117" y="116"/>
                  </a:lnTo>
                  <a:lnTo>
                    <a:pt x="155" y="64"/>
                  </a:lnTo>
                  <a:lnTo>
                    <a:pt x="143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7" name="Freeform 547"/>
            <p:cNvSpPr>
              <a:spLocks/>
            </p:cNvSpPr>
            <p:nvPr/>
          </p:nvSpPr>
          <p:spPr bwMode="auto">
            <a:xfrm>
              <a:off x="3044" y="2131"/>
              <a:ext cx="92" cy="98"/>
            </a:xfrm>
            <a:custGeom>
              <a:avLst/>
              <a:gdLst>
                <a:gd name="T0" fmla="*/ 0 w 184"/>
                <a:gd name="T1" fmla="*/ 0 h 198"/>
                <a:gd name="T2" fmla="*/ 1 w 184"/>
                <a:gd name="T3" fmla="*/ 0 h 198"/>
                <a:gd name="T4" fmla="*/ 1 w 184"/>
                <a:gd name="T5" fmla="*/ 0 h 198"/>
                <a:gd name="T6" fmla="*/ 1 w 184"/>
                <a:gd name="T7" fmla="*/ 0 h 198"/>
                <a:gd name="T8" fmla="*/ 1 w 184"/>
                <a:gd name="T9" fmla="*/ 0 h 198"/>
                <a:gd name="T10" fmla="*/ 1 w 184"/>
                <a:gd name="T11" fmla="*/ 0 h 198"/>
                <a:gd name="T12" fmla="*/ 1 w 184"/>
                <a:gd name="T13" fmla="*/ 0 h 198"/>
                <a:gd name="T14" fmla="*/ 1 w 184"/>
                <a:gd name="T15" fmla="*/ 0 h 198"/>
                <a:gd name="T16" fmla="*/ 1 w 184"/>
                <a:gd name="T17" fmla="*/ 0 h 198"/>
                <a:gd name="T18" fmla="*/ 1 w 184"/>
                <a:gd name="T19" fmla="*/ 0 h 198"/>
                <a:gd name="T20" fmla="*/ 1 w 184"/>
                <a:gd name="T21" fmla="*/ 0 h 198"/>
                <a:gd name="T22" fmla="*/ 1 w 184"/>
                <a:gd name="T23" fmla="*/ 0 h 198"/>
                <a:gd name="T24" fmla="*/ 1 w 184"/>
                <a:gd name="T25" fmla="*/ 0 h 198"/>
                <a:gd name="T26" fmla="*/ 1 w 184"/>
                <a:gd name="T27" fmla="*/ 0 h 198"/>
                <a:gd name="T28" fmla="*/ 1 w 184"/>
                <a:gd name="T29" fmla="*/ 0 h 198"/>
                <a:gd name="T30" fmla="*/ 1 w 184"/>
                <a:gd name="T31" fmla="*/ 0 h 198"/>
                <a:gd name="T32" fmla="*/ 1 w 184"/>
                <a:gd name="T33" fmla="*/ 0 h 198"/>
                <a:gd name="T34" fmla="*/ 1 w 184"/>
                <a:gd name="T35" fmla="*/ 0 h 198"/>
                <a:gd name="T36" fmla="*/ 1 w 184"/>
                <a:gd name="T37" fmla="*/ 0 h 198"/>
                <a:gd name="T38" fmla="*/ 1 w 184"/>
                <a:gd name="T39" fmla="*/ 0 h 198"/>
                <a:gd name="T40" fmla="*/ 1 w 184"/>
                <a:gd name="T41" fmla="*/ 0 h 198"/>
                <a:gd name="T42" fmla="*/ 1 w 184"/>
                <a:gd name="T43" fmla="*/ 0 h 198"/>
                <a:gd name="T44" fmla="*/ 1 w 184"/>
                <a:gd name="T45" fmla="*/ 0 h 198"/>
                <a:gd name="T46" fmla="*/ 1 w 184"/>
                <a:gd name="T47" fmla="*/ 0 h 198"/>
                <a:gd name="T48" fmla="*/ 1 w 184"/>
                <a:gd name="T49" fmla="*/ 0 h 198"/>
                <a:gd name="T50" fmla="*/ 1 w 184"/>
                <a:gd name="T51" fmla="*/ 0 h 198"/>
                <a:gd name="T52" fmla="*/ 1 w 184"/>
                <a:gd name="T53" fmla="*/ 0 h 198"/>
                <a:gd name="T54" fmla="*/ 1 w 184"/>
                <a:gd name="T55" fmla="*/ 0 h 198"/>
                <a:gd name="T56" fmla="*/ 1 w 184"/>
                <a:gd name="T57" fmla="*/ 0 h 198"/>
                <a:gd name="T58" fmla="*/ 1 w 184"/>
                <a:gd name="T59" fmla="*/ 0 h 198"/>
                <a:gd name="T60" fmla="*/ 1 w 184"/>
                <a:gd name="T61" fmla="*/ 0 h 198"/>
                <a:gd name="T62" fmla="*/ 1 w 184"/>
                <a:gd name="T63" fmla="*/ 0 h 198"/>
                <a:gd name="T64" fmla="*/ 1 w 184"/>
                <a:gd name="T65" fmla="*/ 0 h 198"/>
                <a:gd name="T66" fmla="*/ 1 w 184"/>
                <a:gd name="T67" fmla="*/ 0 h 198"/>
                <a:gd name="T68" fmla="*/ 1 w 184"/>
                <a:gd name="T69" fmla="*/ 0 h 198"/>
                <a:gd name="T70" fmla="*/ 1 w 184"/>
                <a:gd name="T71" fmla="*/ 0 h 198"/>
                <a:gd name="T72" fmla="*/ 1 w 184"/>
                <a:gd name="T73" fmla="*/ 0 h 1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4"/>
                <a:gd name="T112" fmla="*/ 0 h 198"/>
                <a:gd name="T113" fmla="*/ 184 w 184"/>
                <a:gd name="T114" fmla="*/ 198 h 1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4" h="198">
                  <a:moveTo>
                    <a:pt x="30" y="78"/>
                  </a:moveTo>
                  <a:lnTo>
                    <a:pt x="0" y="83"/>
                  </a:lnTo>
                  <a:lnTo>
                    <a:pt x="14" y="172"/>
                  </a:lnTo>
                  <a:lnTo>
                    <a:pt x="14" y="174"/>
                  </a:lnTo>
                  <a:lnTo>
                    <a:pt x="17" y="179"/>
                  </a:lnTo>
                  <a:lnTo>
                    <a:pt x="23" y="182"/>
                  </a:lnTo>
                  <a:lnTo>
                    <a:pt x="24" y="184"/>
                  </a:lnTo>
                  <a:lnTo>
                    <a:pt x="91" y="198"/>
                  </a:lnTo>
                  <a:lnTo>
                    <a:pt x="94" y="198"/>
                  </a:lnTo>
                  <a:lnTo>
                    <a:pt x="101" y="198"/>
                  </a:lnTo>
                  <a:lnTo>
                    <a:pt x="164" y="174"/>
                  </a:lnTo>
                  <a:lnTo>
                    <a:pt x="162" y="172"/>
                  </a:lnTo>
                  <a:lnTo>
                    <a:pt x="167" y="168"/>
                  </a:lnTo>
                  <a:lnTo>
                    <a:pt x="171" y="163"/>
                  </a:lnTo>
                  <a:lnTo>
                    <a:pt x="172" y="158"/>
                  </a:lnTo>
                  <a:lnTo>
                    <a:pt x="171" y="153"/>
                  </a:lnTo>
                  <a:lnTo>
                    <a:pt x="169" y="148"/>
                  </a:lnTo>
                  <a:lnTo>
                    <a:pt x="143" y="122"/>
                  </a:lnTo>
                  <a:lnTo>
                    <a:pt x="131" y="132"/>
                  </a:lnTo>
                  <a:lnTo>
                    <a:pt x="144" y="137"/>
                  </a:lnTo>
                  <a:lnTo>
                    <a:pt x="146" y="132"/>
                  </a:lnTo>
                  <a:lnTo>
                    <a:pt x="144" y="127"/>
                  </a:lnTo>
                  <a:lnTo>
                    <a:pt x="143" y="142"/>
                  </a:lnTo>
                  <a:lnTo>
                    <a:pt x="181" y="90"/>
                  </a:lnTo>
                  <a:lnTo>
                    <a:pt x="183" y="85"/>
                  </a:lnTo>
                  <a:lnTo>
                    <a:pt x="184" y="80"/>
                  </a:lnTo>
                  <a:lnTo>
                    <a:pt x="184" y="78"/>
                  </a:lnTo>
                  <a:lnTo>
                    <a:pt x="172" y="14"/>
                  </a:lnTo>
                  <a:lnTo>
                    <a:pt x="171" y="11"/>
                  </a:lnTo>
                  <a:lnTo>
                    <a:pt x="167" y="5"/>
                  </a:lnTo>
                  <a:lnTo>
                    <a:pt x="162" y="2"/>
                  </a:lnTo>
                  <a:lnTo>
                    <a:pt x="157" y="0"/>
                  </a:lnTo>
                  <a:lnTo>
                    <a:pt x="151" y="2"/>
                  </a:lnTo>
                  <a:lnTo>
                    <a:pt x="9" y="66"/>
                  </a:lnTo>
                  <a:lnTo>
                    <a:pt x="21" y="94"/>
                  </a:lnTo>
                  <a:lnTo>
                    <a:pt x="164" y="30"/>
                  </a:lnTo>
                  <a:lnTo>
                    <a:pt x="143" y="21"/>
                  </a:lnTo>
                  <a:lnTo>
                    <a:pt x="146" y="26"/>
                  </a:lnTo>
                  <a:lnTo>
                    <a:pt x="151" y="30"/>
                  </a:lnTo>
                  <a:lnTo>
                    <a:pt x="157" y="31"/>
                  </a:lnTo>
                  <a:lnTo>
                    <a:pt x="162" y="30"/>
                  </a:lnTo>
                  <a:lnTo>
                    <a:pt x="157" y="16"/>
                  </a:lnTo>
                  <a:lnTo>
                    <a:pt x="143" y="19"/>
                  </a:lnTo>
                  <a:lnTo>
                    <a:pt x="155" y="83"/>
                  </a:lnTo>
                  <a:lnTo>
                    <a:pt x="155" y="75"/>
                  </a:lnTo>
                  <a:lnTo>
                    <a:pt x="153" y="80"/>
                  </a:lnTo>
                  <a:lnTo>
                    <a:pt x="169" y="80"/>
                  </a:lnTo>
                  <a:lnTo>
                    <a:pt x="157" y="71"/>
                  </a:lnTo>
                  <a:lnTo>
                    <a:pt x="118" y="123"/>
                  </a:lnTo>
                  <a:lnTo>
                    <a:pt x="117" y="127"/>
                  </a:lnTo>
                  <a:lnTo>
                    <a:pt x="115" y="132"/>
                  </a:lnTo>
                  <a:lnTo>
                    <a:pt x="117" y="137"/>
                  </a:lnTo>
                  <a:lnTo>
                    <a:pt x="120" y="144"/>
                  </a:lnTo>
                  <a:lnTo>
                    <a:pt x="146" y="170"/>
                  </a:lnTo>
                  <a:lnTo>
                    <a:pt x="151" y="144"/>
                  </a:lnTo>
                  <a:lnTo>
                    <a:pt x="146" y="148"/>
                  </a:lnTo>
                  <a:lnTo>
                    <a:pt x="143" y="153"/>
                  </a:lnTo>
                  <a:lnTo>
                    <a:pt x="141" y="158"/>
                  </a:lnTo>
                  <a:lnTo>
                    <a:pt x="143" y="163"/>
                  </a:lnTo>
                  <a:lnTo>
                    <a:pt x="157" y="158"/>
                  </a:lnTo>
                  <a:lnTo>
                    <a:pt x="151" y="144"/>
                  </a:lnTo>
                  <a:lnTo>
                    <a:pt x="89" y="168"/>
                  </a:lnTo>
                  <a:lnTo>
                    <a:pt x="94" y="167"/>
                  </a:lnTo>
                  <a:lnTo>
                    <a:pt x="94" y="182"/>
                  </a:lnTo>
                  <a:lnTo>
                    <a:pt x="97" y="168"/>
                  </a:lnTo>
                  <a:lnTo>
                    <a:pt x="31" y="155"/>
                  </a:lnTo>
                  <a:lnTo>
                    <a:pt x="42" y="163"/>
                  </a:lnTo>
                  <a:lnTo>
                    <a:pt x="38" y="158"/>
                  </a:lnTo>
                  <a:lnTo>
                    <a:pt x="33" y="155"/>
                  </a:lnTo>
                  <a:lnTo>
                    <a:pt x="28" y="168"/>
                  </a:lnTo>
                  <a:lnTo>
                    <a:pt x="44" y="167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78" name="Group 548"/>
          <p:cNvGrpSpPr>
            <a:grpSpLocks/>
          </p:cNvGrpSpPr>
          <p:nvPr/>
        </p:nvGrpSpPr>
        <p:grpSpPr bwMode="auto">
          <a:xfrm>
            <a:off x="6189538" y="3310238"/>
            <a:ext cx="117475" cy="74612"/>
            <a:chOff x="3037" y="2235"/>
            <a:chExt cx="74" cy="47"/>
          </a:xfrm>
        </p:grpSpPr>
        <p:sp>
          <p:nvSpPr>
            <p:cNvPr id="179" name="Freeform 549"/>
            <p:cNvSpPr>
              <a:spLocks/>
            </p:cNvSpPr>
            <p:nvPr/>
          </p:nvSpPr>
          <p:spPr bwMode="auto">
            <a:xfrm>
              <a:off x="3044" y="2242"/>
              <a:ext cx="59" cy="33"/>
            </a:xfrm>
            <a:custGeom>
              <a:avLst/>
              <a:gdLst>
                <a:gd name="T0" fmla="*/ 0 w 118"/>
                <a:gd name="T1" fmla="*/ 1 h 64"/>
                <a:gd name="T2" fmla="*/ 1 w 118"/>
                <a:gd name="T3" fmla="*/ 1 h 64"/>
                <a:gd name="T4" fmla="*/ 1 w 118"/>
                <a:gd name="T5" fmla="*/ 1 h 64"/>
                <a:gd name="T6" fmla="*/ 1 w 118"/>
                <a:gd name="T7" fmla="*/ 1 h 64"/>
                <a:gd name="T8" fmla="*/ 1 w 118"/>
                <a:gd name="T9" fmla="*/ 0 h 64"/>
                <a:gd name="T10" fmla="*/ 0 w 118"/>
                <a:gd name="T11" fmla="*/ 1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"/>
                <a:gd name="T19" fmla="*/ 0 h 64"/>
                <a:gd name="T20" fmla="*/ 118 w 118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" h="64">
                  <a:moveTo>
                    <a:pt x="0" y="9"/>
                  </a:moveTo>
                  <a:lnTo>
                    <a:pt x="28" y="64"/>
                  </a:lnTo>
                  <a:lnTo>
                    <a:pt x="80" y="52"/>
                  </a:lnTo>
                  <a:lnTo>
                    <a:pt x="118" y="22"/>
                  </a:lnTo>
                  <a:lnTo>
                    <a:pt x="6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0" name="Freeform 550"/>
            <p:cNvSpPr>
              <a:spLocks/>
            </p:cNvSpPr>
            <p:nvPr/>
          </p:nvSpPr>
          <p:spPr bwMode="auto">
            <a:xfrm>
              <a:off x="3037" y="2235"/>
              <a:ext cx="74" cy="47"/>
            </a:xfrm>
            <a:custGeom>
              <a:avLst/>
              <a:gdLst>
                <a:gd name="T0" fmla="*/ 1 w 148"/>
                <a:gd name="T1" fmla="*/ 0 h 96"/>
                <a:gd name="T2" fmla="*/ 0 w 148"/>
                <a:gd name="T3" fmla="*/ 0 h 96"/>
                <a:gd name="T4" fmla="*/ 1 w 148"/>
                <a:gd name="T5" fmla="*/ 0 h 96"/>
                <a:gd name="T6" fmla="*/ 1 w 148"/>
                <a:gd name="T7" fmla="*/ 0 h 96"/>
                <a:gd name="T8" fmla="*/ 1 w 148"/>
                <a:gd name="T9" fmla="*/ 0 h 96"/>
                <a:gd name="T10" fmla="*/ 1 w 148"/>
                <a:gd name="T11" fmla="*/ 0 h 96"/>
                <a:gd name="T12" fmla="*/ 1 w 148"/>
                <a:gd name="T13" fmla="*/ 0 h 96"/>
                <a:gd name="T14" fmla="*/ 1 w 148"/>
                <a:gd name="T15" fmla="*/ 0 h 96"/>
                <a:gd name="T16" fmla="*/ 1 w 148"/>
                <a:gd name="T17" fmla="*/ 0 h 96"/>
                <a:gd name="T18" fmla="*/ 1 w 148"/>
                <a:gd name="T19" fmla="*/ 0 h 96"/>
                <a:gd name="T20" fmla="*/ 1 w 148"/>
                <a:gd name="T21" fmla="*/ 0 h 96"/>
                <a:gd name="T22" fmla="*/ 1 w 148"/>
                <a:gd name="T23" fmla="*/ 0 h 96"/>
                <a:gd name="T24" fmla="*/ 1 w 148"/>
                <a:gd name="T25" fmla="*/ 0 h 96"/>
                <a:gd name="T26" fmla="*/ 1 w 148"/>
                <a:gd name="T27" fmla="*/ 0 h 96"/>
                <a:gd name="T28" fmla="*/ 1 w 148"/>
                <a:gd name="T29" fmla="*/ 0 h 96"/>
                <a:gd name="T30" fmla="*/ 1 w 148"/>
                <a:gd name="T31" fmla="*/ 0 h 96"/>
                <a:gd name="T32" fmla="*/ 1 w 148"/>
                <a:gd name="T33" fmla="*/ 0 h 96"/>
                <a:gd name="T34" fmla="*/ 1 w 148"/>
                <a:gd name="T35" fmla="*/ 0 h 96"/>
                <a:gd name="T36" fmla="*/ 1 w 148"/>
                <a:gd name="T37" fmla="*/ 0 h 96"/>
                <a:gd name="T38" fmla="*/ 1 w 148"/>
                <a:gd name="T39" fmla="*/ 0 h 96"/>
                <a:gd name="T40" fmla="*/ 1 w 148"/>
                <a:gd name="T41" fmla="*/ 0 h 96"/>
                <a:gd name="T42" fmla="*/ 1 w 148"/>
                <a:gd name="T43" fmla="*/ 0 h 96"/>
                <a:gd name="T44" fmla="*/ 1 w 148"/>
                <a:gd name="T45" fmla="*/ 0 h 96"/>
                <a:gd name="T46" fmla="*/ 1 w 148"/>
                <a:gd name="T47" fmla="*/ 0 h 96"/>
                <a:gd name="T48" fmla="*/ 1 w 148"/>
                <a:gd name="T49" fmla="*/ 0 h 96"/>
                <a:gd name="T50" fmla="*/ 1 w 148"/>
                <a:gd name="T51" fmla="*/ 0 h 96"/>
                <a:gd name="T52" fmla="*/ 1 w 148"/>
                <a:gd name="T53" fmla="*/ 0 h 96"/>
                <a:gd name="T54" fmla="*/ 1 w 148"/>
                <a:gd name="T55" fmla="*/ 0 h 96"/>
                <a:gd name="T56" fmla="*/ 1 w 148"/>
                <a:gd name="T57" fmla="*/ 0 h 96"/>
                <a:gd name="T58" fmla="*/ 1 w 148"/>
                <a:gd name="T59" fmla="*/ 0 h 96"/>
                <a:gd name="T60" fmla="*/ 1 w 148"/>
                <a:gd name="T61" fmla="*/ 0 h 96"/>
                <a:gd name="T62" fmla="*/ 1 w 148"/>
                <a:gd name="T63" fmla="*/ 0 h 96"/>
                <a:gd name="T64" fmla="*/ 1 w 148"/>
                <a:gd name="T65" fmla="*/ 0 h 96"/>
                <a:gd name="T66" fmla="*/ 1 w 148"/>
                <a:gd name="T67" fmla="*/ 0 h 96"/>
                <a:gd name="T68" fmla="*/ 1 w 148"/>
                <a:gd name="T69" fmla="*/ 0 h 96"/>
                <a:gd name="T70" fmla="*/ 1 w 148"/>
                <a:gd name="T71" fmla="*/ 0 h 96"/>
                <a:gd name="T72" fmla="*/ 1 w 148"/>
                <a:gd name="T73" fmla="*/ 0 h 96"/>
                <a:gd name="T74" fmla="*/ 1 w 148"/>
                <a:gd name="T75" fmla="*/ 0 h 96"/>
                <a:gd name="T76" fmla="*/ 1 w 148"/>
                <a:gd name="T77" fmla="*/ 0 h 96"/>
                <a:gd name="T78" fmla="*/ 1 w 148"/>
                <a:gd name="T79" fmla="*/ 0 h 96"/>
                <a:gd name="T80" fmla="*/ 1 w 148"/>
                <a:gd name="T81" fmla="*/ 0 h 96"/>
                <a:gd name="T82" fmla="*/ 1 w 148"/>
                <a:gd name="T83" fmla="*/ 0 h 96"/>
                <a:gd name="T84" fmla="*/ 1 w 148"/>
                <a:gd name="T85" fmla="*/ 0 h 96"/>
                <a:gd name="T86" fmla="*/ 1 w 148"/>
                <a:gd name="T87" fmla="*/ 0 h 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8"/>
                <a:gd name="T133" fmla="*/ 0 h 96"/>
                <a:gd name="T134" fmla="*/ 148 w 148"/>
                <a:gd name="T135" fmla="*/ 96 h 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8" h="96">
                  <a:moveTo>
                    <a:pt x="28" y="18"/>
                  </a:moveTo>
                  <a:lnTo>
                    <a:pt x="0" y="31"/>
                  </a:lnTo>
                  <a:lnTo>
                    <a:pt x="28" y="87"/>
                  </a:lnTo>
                  <a:lnTo>
                    <a:pt x="31" y="90"/>
                  </a:lnTo>
                  <a:lnTo>
                    <a:pt x="37" y="94"/>
                  </a:lnTo>
                  <a:lnTo>
                    <a:pt x="42" y="96"/>
                  </a:lnTo>
                  <a:lnTo>
                    <a:pt x="45" y="96"/>
                  </a:lnTo>
                  <a:lnTo>
                    <a:pt x="98" y="84"/>
                  </a:lnTo>
                  <a:lnTo>
                    <a:pt x="99" y="82"/>
                  </a:lnTo>
                  <a:lnTo>
                    <a:pt x="105" y="80"/>
                  </a:lnTo>
                  <a:lnTo>
                    <a:pt x="143" y="51"/>
                  </a:lnTo>
                  <a:lnTo>
                    <a:pt x="143" y="49"/>
                  </a:lnTo>
                  <a:lnTo>
                    <a:pt x="146" y="44"/>
                  </a:lnTo>
                  <a:lnTo>
                    <a:pt x="148" y="38"/>
                  </a:lnTo>
                  <a:lnTo>
                    <a:pt x="146" y="33"/>
                  </a:lnTo>
                  <a:lnTo>
                    <a:pt x="143" y="28"/>
                  </a:lnTo>
                  <a:lnTo>
                    <a:pt x="139" y="25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12" y="9"/>
                  </a:lnTo>
                  <a:lnTo>
                    <a:pt x="16" y="40"/>
                  </a:lnTo>
                  <a:lnTo>
                    <a:pt x="82" y="31"/>
                  </a:lnTo>
                  <a:lnTo>
                    <a:pt x="80" y="16"/>
                  </a:lnTo>
                  <a:lnTo>
                    <a:pt x="75" y="30"/>
                  </a:lnTo>
                  <a:lnTo>
                    <a:pt x="127" y="52"/>
                  </a:lnTo>
                  <a:lnTo>
                    <a:pt x="122" y="28"/>
                  </a:lnTo>
                  <a:lnTo>
                    <a:pt x="118" y="33"/>
                  </a:lnTo>
                  <a:lnTo>
                    <a:pt x="117" y="38"/>
                  </a:lnTo>
                  <a:lnTo>
                    <a:pt x="118" y="44"/>
                  </a:lnTo>
                  <a:lnTo>
                    <a:pt x="122" y="49"/>
                  </a:lnTo>
                  <a:lnTo>
                    <a:pt x="132" y="38"/>
                  </a:lnTo>
                  <a:lnTo>
                    <a:pt x="124" y="26"/>
                  </a:lnTo>
                  <a:lnTo>
                    <a:pt x="85" y="56"/>
                  </a:lnTo>
                  <a:lnTo>
                    <a:pt x="94" y="68"/>
                  </a:lnTo>
                  <a:lnTo>
                    <a:pt x="91" y="54"/>
                  </a:lnTo>
                  <a:lnTo>
                    <a:pt x="38" y="66"/>
                  </a:lnTo>
                  <a:lnTo>
                    <a:pt x="52" y="70"/>
                  </a:lnTo>
                  <a:lnTo>
                    <a:pt x="47" y="66"/>
                  </a:lnTo>
                  <a:lnTo>
                    <a:pt x="42" y="64"/>
                  </a:lnTo>
                  <a:lnTo>
                    <a:pt x="42" y="80"/>
                  </a:lnTo>
                  <a:lnTo>
                    <a:pt x="56" y="73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81" name="Oval 551"/>
          <p:cNvSpPr>
            <a:spLocks noChangeArrowheads="1"/>
          </p:cNvSpPr>
          <p:nvPr/>
        </p:nvSpPr>
        <p:spPr bwMode="auto">
          <a:xfrm>
            <a:off x="7045201" y="4097638"/>
            <a:ext cx="400050" cy="265112"/>
          </a:xfrm>
          <a:prstGeom prst="ellipse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82" name="Group 552"/>
          <p:cNvGrpSpPr>
            <a:grpSpLocks/>
          </p:cNvGrpSpPr>
          <p:nvPr/>
        </p:nvGrpSpPr>
        <p:grpSpPr bwMode="auto">
          <a:xfrm>
            <a:off x="6702301" y="4070650"/>
            <a:ext cx="550862" cy="284163"/>
            <a:chOff x="3360" y="2714"/>
            <a:chExt cx="347" cy="179"/>
          </a:xfrm>
        </p:grpSpPr>
        <p:sp>
          <p:nvSpPr>
            <p:cNvPr id="183" name="Freeform 553"/>
            <p:cNvSpPr>
              <a:spLocks/>
            </p:cNvSpPr>
            <p:nvPr/>
          </p:nvSpPr>
          <p:spPr bwMode="auto">
            <a:xfrm>
              <a:off x="3360" y="2714"/>
              <a:ext cx="347" cy="179"/>
            </a:xfrm>
            <a:custGeom>
              <a:avLst/>
              <a:gdLst>
                <a:gd name="T0" fmla="*/ 0 w 694"/>
                <a:gd name="T1" fmla="*/ 1 h 358"/>
                <a:gd name="T2" fmla="*/ 1 w 694"/>
                <a:gd name="T3" fmla="*/ 1 h 358"/>
                <a:gd name="T4" fmla="*/ 1 w 694"/>
                <a:gd name="T5" fmla="*/ 1 h 358"/>
                <a:gd name="T6" fmla="*/ 1 w 694"/>
                <a:gd name="T7" fmla="*/ 1 h 358"/>
                <a:gd name="T8" fmla="*/ 1 w 694"/>
                <a:gd name="T9" fmla="*/ 1 h 358"/>
                <a:gd name="T10" fmla="*/ 1 w 694"/>
                <a:gd name="T11" fmla="*/ 1 h 358"/>
                <a:gd name="T12" fmla="*/ 1 w 694"/>
                <a:gd name="T13" fmla="*/ 1 h 358"/>
                <a:gd name="T14" fmla="*/ 1 w 694"/>
                <a:gd name="T15" fmla="*/ 1 h 358"/>
                <a:gd name="T16" fmla="*/ 1 w 694"/>
                <a:gd name="T17" fmla="*/ 1 h 358"/>
                <a:gd name="T18" fmla="*/ 1 w 694"/>
                <a:gd name="T19" fmla="*/ 1 h 358"/>
                <a:gd name="T20" fmla="*/ 1 w 694"/>
                <a:gd name="T21" fmla="*/ 1 h 358"/>
                <a:gd name="T22" fmla="*/ 1 w 694"/>
                <a:gd name="T23" fmla="*/ 1 h 358"/>
                <a:gd name="T24" fmla="*/ 1 w 694"/>
                <a:gd name="T25" fmla="*/ 1 h 358"/>
                <a:gd name="T26" fmla="*/ 1 w 694"/>
                <a:gd name="T27" fmla="*/ 1 h 358"/>
                <a:gd name="T28" fmla="*/ 1 w 694"/>
                <a:gd name="T29" fmla="*/ 1 h 358"/>
                <a:gd name="T30" fmla="*/ 1 w 694"/>
                <a:gd name="T31" fmla="*/ 1 h 358"/>
                <a:gd name="T32" fmla="*/ 1 w 694"/>
                <a:gd name="T33" fmla="*/ 1 h 358"/>
                <a:gd name="T34" fmla="*/ 1 w 694"/>
                <a:gd name="T35" fmla="*/ 1 h 358"/>
                <a:gd name="T36" fmla="*/ 1 w 694"/>
                <a:gd name="T37" fmla="*/ 1 h 358"/>
                <a:gd name="T38" fmla="*/ 1 w 694"/>
                <a:gd name="T39" fmla="*/ 1 h 358"/>
                <a:gd name="T40" fmla="*/ 1 w 694"/>
                <a:gd name="T41" fmla="*/ 0 h 358"/>
                <a:gd name="T42" fmla="*/ 0 w 694"/>
                <a:gd name="T43" fmla="*/ 1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4"/>
                <a:gd name="T67" fmla="*/ 0 h 358"/>
                <a:gd name="T68" fmla="*/ 694 w 694"/>
                <a:gd name="T69" fmla="*/ 358 h 3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4" h="358">
                  <a:moveTo>
                    <a:pt x="0" y="177"/>
                  </a:moveTo>
                  <a:lnTo>
                    <a:pt x="52" y="306"/>
                  </a:lnTo>
                  <a:lnTo>
                    <a:pt x="132" y="358"/>
                  </a:lnTo>
                  <a:lnTo>
                    <a:pt x="170" y="358"/>
                  </a:lnTo>
                  <a:lnTo>
                    <a:pt x="206" y="358"/>
                  </a:lnTo>
                  <a:lnTo>
                    <a:pt x="367" y="266"/>
                  </a:lnTo>
                  <a:lnTo>
                    <a:pt x="433" y="257"/>
                  </a:lnTo>
                  <a:lnTo>
                    <a:pt x="457" y="228"/>
                  </a:lnTo>
                  <a:lnTo>
                    <a:pt x="499" y="205"/>
                  </a:lnTo>
                  <a:lnTo>
                    <a:pt x="565" y="191"/>
                  </a:lnTo>
                  <a:lnTo>
                    <a:pt x="667" y="215"/>
                  </a:lnTo>
                  <a:lnTo>
                    <a:pt x="694" y="75"/>
                  </a:lnTo>
                  <a:lnTo>
                    <a:pt x="667" y="75"/>
                  </a:lnTo>
                  <a:lnTo>
                    <a:pt x="626" y="35"/>
                  </a:lnTo>
                  <a:lnTo>
                    <a:pt x="565" y="25"/>
                  </a:lnTo>
                  <a:lnTo>
                    <a:pt x="523" y="49"/>
                  </a:lnTo>
                  <a:lnTo>
                    <a:pt x="443" y="49"/>
                  </a:lnTo>
                  <a:lnTo>
                    <a:pt x="405" y="85"/>
                  </a:lnTo>
                  <a:lnTo>
                    <a:pt x="325" y="25"/>
                  </a:lnTo>
                  <a:lnTo>
                    <a:pt x="273" y="49"/>
                  </a:lnTo>
                  <a:lnTo>
                    <a:pt x="189" y="0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" name="Freeform 554"/>
            <p:cNvSpPr>
              <a:spLocks/>
            </p:cNvSpPr>
            <p:nvPr/>
          </p:nvSpPr>
          <p:spPr bwMode="auto">
            <a:xfrm>
              <a:off x="3360" y="2714"/>
              <a:ext cx="347" cy="179"/>
            </a:xfrm>
            <a:custGeom>
              <a:avLst/>
              <a:gdLst>
                <a:gd name="T0" fmla="*/ 0 w 694"/>
                <a:gd name="T1" fmla="*/ 1 h 358"/>
                <a:gd name="T2" fmla="*/ 1 w 694"/>
                <a:gd name="T3" fmla="*/ 1 h 358"/>
                <a:gd name="T4" fmla="*/ 1 w 694"/>
                <a:gd name="T5" fmla="*/ 1 h 358"/>
                <a:gd name="T6" fmla="*/ 1 w 694"/>
                <a:gd name="T7" fmla="*/ 1 h 358"/>
                <a:gd name="T8" fmla="*/ 1 w 694"/>
                <a:gd name="T9" fmla="*/ 1 h 358"/>
                <a:gd name="T10" fmla="*/ 1 w 694"/>
                <a:gd name="T11" fmla="*/ 1 h 358"/>
                <a:gd name="T12" fmla="*/ 1 w 694"/>
                <a:gd name="T13" fmla="*/ 1 h 358"/>
                <a:gd name="T14" fmla="*/ 1 w 694"/>
                <a:gd name="T15" fmla="*/ 1 h 358"/>
                <a:gd name="T16" fmla="*/ 1 w 694"/>
                <a:gd name="T17" fmla="*/ 1 h 358"/>
                <a:gd name="T18" fmla="*/ 1 w 694"/>
                <a:gd name="T19" fmla="*/ 1 h 358"/>
                <a:gd name="T20" fmla="*/ 1 w 694"/>
                <a:gd name="T21" fmla="*/ 1 h 358"/>
                <a:gd name="T22" fmla="*/ 1 w 694"/>
                <a:gd name="T23" fmla="*/ 1 h 358"/>
                <a:gd name="T24" fmla="*/ 1 w 694"/>
                <a:gd name="T25" fmla="*/ 1 h 358"/>
                <a:gd name="T26" fmla="*/ 1 w 694"/>
                <a:gd name="T27" fmla="*/ 1 h 358"/>
                <a:gd name="T28" fmla="*/ 1 w 694"/>
                <a:gd name="T29" fmla="*/ 1 h 358"/>
                <a:gd name="T30" fmla="*/ 1 w 694"/>
                <a:gd name="T31" fmla="*/ 1 h 358"/>
                <a:gd name="T32" fmla="*/ 1 w 694"/>
                <a:gd name="T33" fmla="*/ 1 h 358"/>
                <a:gd name="T34" fmla="*/ 1 w 694"/>
                <a:gd name="T35" fmla="*/ 1 h 358"/>
                <a:gd name="T36" fmla="*/ 1 w 694"/>
                <a:gd name="T37" fmla="*/ 1 h 358"/>
                <a:gd name="T38" fmla="*/ 1 w 694"/>
                <a:gd name="T39" fmla="*/ 1 h 358"/>
                <a:gd name="T40" fmla="*/ 1 w 694"/>
                <a:gd name="T41" fmla="*/ 0 h 358"/>
                <a:gd name="T42" fmla="*/ 0 w 694"/>
                <a:gd name="T43" fmla="*/ 1 h 3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4"/>
                <a:gd name="T67" fmla="*/ 0 h 358"/>
                <a:gd name="T68" fmla="*/ 694 w 694"/>
                <a:gd name="T69" fmla="*/ 358 h 3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4" h="358">
                  <a:moveTo>
                    <a:pt x="0" y="177"/>
                  </a:moveTo>
                  <a:lnTo>
                    <a:pt x="52" y="306"/>
                  </a:lnTo>
                  <a:lnTo>
                    <a:pt x="132" y="358"/>
                  </a:lnTo>
                  <a:lnTo>
                    <a:pt x="170" y="358"/>
                  </a:lnTo>
                  <a:lnTo>
                    <a:pt x="206" y="358"/>
                  </a:lnTo>
                  <a:lnTo>
                    <a:pt x="367" y="266"/>
                  </a:lnTo>
                  <a:lnTo>
                    <a:pt x="433" y="257"/>
                  </a:lnTo>
                  <a:lnTo>
                    <a:pt x="457" y="228"/>
                  </a:lnTo>
                  <a:lnTo>
                    <a:pt x="499" y="205"/>
                  </a:lnTo>
                  <a:lnTo>
                    <a:pt x="565" y="191"/>
                  </a:lnTo>
                  <a:lnTo>
                    <a:pt x="667" y="215"/>
                  </a:lnTo>
                  <a:lnTo>
                    <a:pt x="694" y="75"/>
                  </a:lnTo>
                  <a:lnTo>
                    <a:pt x="667" y="75"/>
                  </a:lnTo>
                  <a:lnTo>
                    <a:pt x="626" y="35"/>
                  </a:lnTo>
                  <a:lnTo>
                    <a:pt x="565" y="25"/>
                  </a:lnTo>
                  <a:lnTo>
                    <a:pt x="523" y="49"/>
                  </a:lnTo>
                  <a:lnTo>
                    <a:pt x="443" y="49"/>
                  </a:lnTo>
                  <a:lnTo>
                    <a:pt x="405" y="85"/>
                  </a:lnTo>
                  <a:lnTo>
                    <a:pt x="325" y="25"/>
                  </a:lnTo>
                  <a:lnTo>
                    <a:pt x="273" y="49"/>
                  </a:lnTo>
                  <a:lnTo>
                    <a:pt x="189" y="0"/>
                  </a:lnTo>
                  <a:lnTo>
                    <a:pt x="0" y="17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85" name="Group 555"/>
          <p:cNvGrpSpPr>
            <a:grpSpLocks/>
          </p:cNvGrpSpPr>
          <p:nvPr/>
        </p:nvGrpSpPr>
        <p:grpSpPr bwMode="auto">
          <a:xfrm>
            <a:off x="6649913" y="4223050"/>
            <a:ext cx="654050" cy="430213"/>
            <a:chOff x="3327" y="2810"/>
            <a:chExt cx="412" cy="271"/>
          </a:xfrm>
        </p:grpSpPr>
        <p:sp>
          <p:nvSpPr>
            <p:cNvPr id="186" name="Freeform 556"/>
            <p:cNvSpPr>
              <a:spLocks/>
            </p:cNvSpPr>
            <p:nvPr/>
          </p:nvSpPr>
          <p:spPr bwMode="auto">
            <a:xfrm>
              <a:off x="3327" y="2810"/>
              <a:ext cx="412" cy="271"/>
            </a:xfrm>
            <a:custGeom>
              <a:avLst/>
              <a:gdLst>
                <a:gd name="T0" fmla="*/ 0 w 825"/>
                <a:gd name="T1" fmla="*/ 0 h 543"/>
                <a:gd name="T2" fmla="*/ 0 w 825"/>
                <a:gd name="T3" fmla="*/ 0 h 543"/>
                <a:gd name="T4" fmla="*/ 0 w 825"/>
                <a:gd name="T5" fmla="*/ 0 h 543"/>
                <a:gd name="T6" fmla="*/ 0 w 825"/>
                <a:gd name="T7" fmla="*/ 0 h 543"/>
                <a:gd name="T8" fmla="*/ 0 w 825"/>
                <a:gd name="T9" fmla="*/ 0 h 543"/>
                <a:gd name="T10" fmla="*/ 0 w 825"/>
                <a:gd name="T11" fmla="*/ 0 h 543"/>
                <a:gd name="T12" fmla="*/ 0 w 825"/>
                <a:gd name="T13" fmla="*/ 0 h 543"/>
                <a:gd name="T14" fmla="*/ 0 w 825"/>
                <a:gd name="T15" fmla="*/ 0 h 543"/>
                <a:gd name="T16" fmla="*/ 0 w 825"/>
                <a:gd name="T17" fmla="*/ 0 h 543"/>
                <a:gd name="T18" fmla="*/ 0 w 825"/>
                <a:gd name="T19" fmla="*/ 0 h 543"/>
                <a:gd name="T20" fmla="*/ 0 w 825"/>
                <a:gd name="T21" fmla="*/ 0 h 543"/>
                <a:gd name="T22" fmla="*/ 0 w 825"/>
                <a:gd name="T23" fmla="*/ 0 h 543"/>
                <a:gd name="T24" fmla="*/ 0 w 825"/>
                <a:gd name="T25" fmla="*/ 0 h 543"/>
                <a:gd name="T26" fmla="*/ 0 w 825"/>
                <a:gd name="T27" fmla="*/ 0 h 543"/>
                <a:gd name="T28" fmla="*/ 0 w 825"/>
                <a:gd name="T29" fmla="*/ 0 h 543"/>
                <a:gd name="T30" fmla="*/ 0 w 825"/>
                <a:gd name="T31" fmla="*/ 0 h 543"/>
                <a:gd name="T32" fmla="*/ 0 w 825"/>
                <a:gd name="T33" fmla="*/ 0 h 543"/>
                <a:gd name="T34" fmla="*/ 0 w 825"/>
                <a:gd name="T35" fmla="*/ 0 h 543"/>
                <a:gd name="T36" fmla="*/ 0 w 825"/>
                <a:gd name="T37" fmla="*/ 0 h 543"/>
                <a:gd name="T38" fmla="*/ 0 w 825"/>
                <a:gd name="T39" fmla="*/ 0 h 543"/>
                <a:gd name="T40" fmla="*/ 0 w 825"/>
                <a:gd name="T41" fmla="*/ 0 h 543"/>
                <a:gd name="T42" fmla="*/ 0 w 825"/>
                <a:gd name="T43" fmla="*/ 0 h 543"/>
                <a:gd name="T44" fmla="*/ 0 w 825"/>
                <a:gd name="T45" fmla="*/ 0 h 543"/>
                <a:gd name="T46" fmla="*/ 0 w 825"/>
                <a:gd name="T47" fmla="*/ 0 h 543"/>
                <a:gd name="T48" fmla="*/ 0 w 825"/>
                <a:gd name="T49" fmla="*/ 0 h 543"/>
                <a:gd name="T50" fmla="*/ 0 w 825"/>
                <a:gd name="T51" fmla="*/ 0 h 543"/>
                <a:gd name="T52" fmla="*/ 0 w 825"/>
                <a:gd name="T53" fmla="*/ 0 h 543"/>
                <a:gd name="T54" fmla="*/ 0 w 825"/>
                <a:gd name="T55" fmla="*/ 0 h 543"/>
                <a:gd name="T56" fmla="*/ 0 w 825"/>
                <a:gd name="T57" fmla="*/ 0 h 543"/>
                <a:gd name="T58" fmla="*/ 0 w 825"/>
                <a:gd name="T59" fmla="*/ 0 h 54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25"/>
                <a:gd name="T91" fmla="*/ 0 h 543"/>
                <a:gd name="T92" fmla="*/ 825 w 825"/>
                <a:gd name="T93" fmla="*/ 543 h 54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25" h="543">
                  <a:moveTo>
                    <a:pt x="538" y="451"/>
                  </a:moveTo>
                  <a:lnTo>
                    <a:pt x="510" y="439"/>
                  </a:lnTo>
                  <a:lnTo>
                    <a:pt x="458" y="451"/>
                  </a:lnTo>
                  <a:lnTo>
                    <a:pt x="340" y="500"/>
                  </a:lnTo>
                  <a:lnTo>
                    <a:pt x="273" y="529"/>
                  </a:lnTo>
                  <a:lnTo>
                    <a:pt x="237" y="543"/>
                  </a:lnTo>
                  <a:lnTo>
                    <a:pt x="143" y="477"/>
                  </a:lnTo>
                  <a:lnTo>
                    <a:pt x="28" y="361"/>
                  </a:lnTo>
                  <a:lnTo>
                    <a:pt x="0" y="333"/>
                  </a:lnTo>
                  <a:lnTo>
                    <a:pt x="37" y="311"/>
                  </a:lnTo>
                  <a:lnTo>
                    <a:pt x="37" y="255"/>
                  </a:lnTo>
                  <a:lnTo>
                    <a:pt x="79" y="181"/>
                  </a:lnTo>
                  <a:lnTo>
                    <a:pt x="119" y="181"/>
                  </a:lnTo>
                  <a:lnTo>
                    <a:pt x="119" y="115"/>
                  </a:lnTo>
                  <a:lnTo>
                    <a:pt x="199" y="167"/>
                  </a:lnTo>
                  <a:lnTo>
                    <a:pt x="237" y="167"/>
                  </a:lnTo>
                  <a:lnTo>
                    <a:pt x="273" y="167"/>
                  </a:lnTo>
                  <a:lnTo>
                    <a:pt x="434" y="75"/>
                  </a:lnTo>
                  <a:lnTo>
                    <a:pt x="500" y="66"/>
                  </a:lnTo>
                  <a:lnTo>
                    <a:pt x="524" y="37"/>
                  </a:lnTo>
                  <a:lnTo>
                    <a:pt x="566" y="14"/>
                  </a:lnTo>
                  <a:lnTo>
                    <a:pt x="632" y="0"/>
                  </a:lnTo>
                  <a:lnTo>
                    <a:pt x="734" y="24"/>
                  </a:lnTo>
                  <a:lnTo>
                    <a:pt x="802" y="50"/>
                  </a:lnTo>
                  <a:lnTo>
                    <a:pt x="825" y="89"/>
                  </a:lnTo>
                  <a:lnTo>
                    <a:pt x="802" y="129"/>
                  </a:lnTo>
                  <a:lnTo>
                    <a:pt x="761" y="141"/>
                  </a:lnTo>
                  <a:lnTo>
                    <a:pt x="693" y="269"/>
                  </a:lnTo>
                  <a:lnTo>
                    <a:pt x="641" y="399"/>
                  </a:lnTo>
                  <a:lnTo>
                    <a:pt x="538" y="451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7" name="Freeform 557"/>
            <p:cNvSpPr>
              <a:spLocks/>
            </p:cNvSpPr>
            <p:nvPr/>
          </p:nvSpPr>
          <p:spPr bwMode="auto">
            <a:xfrm>
              <a:off x="3327" y="2810"/>
              <a:ext cx="412" cy="271"/>
            </a:xfrm>
            <a:custGeom>
              <a:avLst/>
              <a:gdLst>
                <a:gd name="T0" fmla="*/ 0 w 825"/>
                <a:gd name="T1" fmla="*/ 0 h 543"/>
                <a:gd name="T2" fmla="*/ 0 w 825"/>
                <a:gd name="T3" fmla="*/ 0 h 543"/>
                <a:gd name="T4" fmla="*/ 0 w 825"/>
                <a:gd name="T5" fmla="*/ 0 h 543"/>
                <a:gd name="T6" fmla="*/ 0 w 825"/>
                <a:gd name="T7" fmla="*/ 0 h 543"/>
                <a:gd name="T8" fmla="*/ 0 w 825"/>
                <a:gd name="T9" fmla="*/ 0 h 543"/>
                <a:gd name="T10" fmla="*/ 0 w 825"/>
                <a:gd name="T11" fmla="*/ 0 h 543"/>
                <a:gd name="T12" fmla="*/ 0 w 825"/>
                <a:gd name="T13" fmla="*/ 0 h 543"/>
                <a:gd name="T14" fmla="*/ 0 w 825"/>
                <a:gd name="T15" fmla="*/ 0 h 543"/>
                <a:gd name="T16" fmla="*/ 0 w 825"/>
                <a:gd name="T17" fmla="*/ 0 h 543"/>
                <a:gd name="T18" fmla="*/ 0 w 825"/>
                <a:gd name="T19" fmla="*/ 0 h 543"/>
                <a:gd name="T20" fmla="*/ 0 w 825"/>
                <a:gd name="T21" fmla="*/ 0 h 543"/>
                <a:gd name="T22" fmla="*/ 0 w 825"/>
                <a:gd name="T23" fmla="*/ 0 h 543"/>
                <a:gd name="T24" fmla="*/ 0 w 825"/>
                <a:gd name="T25" fmla="*/ 0 h 543"/>
                <a:gd name="T26" fmla="*/ 0 w 825"/>
                <a:gd name="T27" fmla="*/ 0 h 543"/>
                <a:gd name="T28" fmla="*/ 0 w 825"/>
                <a:gd name="T29" fmla="*/ 0 h 543"/>
                <a:gd name="T30" fmla="*/ 0 w 825"/>
                <a:gd name="T31" fmla="*/ 0 h 543"/>
                <a:gd name="T32" fmla="*/ 0 w 825"/>
                <a:gd name="T33" fmla="*/ 0 h 543"/>
                <a:gd name="T34" fmla="*/ 0 w 825"/>
                <a:gd name="T35" fmla="*/ 0 h 543"/>
                <a:gd name="T36" fmla="*/ 0 w 825"/>
                <a:gd name="T37" fmla="*/ 0 h 543"/>
                <a:gd name="T38" fmla="*/ 0 w 825"/>
                <a:gd name="T39" fmla="*/ 0 h 543"/>
                <a:gd name="T40" fmla="*/ 0 w 825"/>
                <a:gd name="T41" fmla="*/ 0 h 543"/>
                <a:gd name="T42" fmla="*/ 0 w 825"/>
                <a:gd name="T43" fmla="*/ 0 h 543"/>
                <a:gd name="T44" fmla="*/ 0 w 825"/>
                <a:gd name="T45" fmla="*/ 0 h 543"/>
                <a:gd name="T46" fmla="*/ 0 w 825"/>
                <a:gd name="T47" fmla="*/ 0 h 543"/>
                <a:gd name="T48" fmla="*/ 0 w 825"/>
                <a:gd name="T49" fmla="*/ 0 h 543"/>
                <a:gd name="T50" fmla="*/ 0 w 825"/>
                <a:gd name="T51" fmla="*/ 0 h 543"/>
                <a:gd name="T52" fmla="*/ 0 w 825"/>
                <a:gd name="T53" fmla="*/ 0 h 543"/>
                <a:gd name="T54" fmla="*/ 0 w 825"/>
                <a:gd name="T55" fmla="*/ 0 h 543"/>
                <a:gd name="T56" fmla="*/ 0 w 825"/>
                <a:gd name="T57" fmla="*/ 0 h 543"/>
                <a:gd name="T58" fmla="*/ 0 w 825"/>
                <a:gd name="T59" fmla="*/ 0 h 54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25"/>
                <a:gd name="T91" fmla="*/ 0 h 543"/>
                <a:gd name="T92" fmla="*/ 825 w 825"/>
                <a:gd name="T93" fmla="*/ 543 h 54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25" h="543">
                  <a:moveTo>
                    <a:pt x="538" y="451"/>
                  </a:moveTo>
                  <a:lnTo>
                    <a:pt x="510" y="439"/>
                  </a:lnTo>
                  <a:lnTo>
                    <a:pt x="458" y="451"/>
                  </a:lnTo>
                  <a:lnTo>
                    <a:pt x="340" y="500"/>
                  </a:lnTo>
                  <a:lnTo>
                    <a:pt x="273" y="529"/>
                  </a:lnTo>
                  <a:lnTo>
                    <a:pt x="237" y="543"/>
                  </a:lnTo>
                  <a:lnTo>
                    <a:pt x="143" y="477"/>
                  </a:lnTo>
                  <a:lnTo>
                    <a:pt x="28" y="361"/>
                  </a:lnTo>
                  <a:lnTo>
                    <a:pt x="0" y="333"/>
                  </a:lnTo>
                  <a:lnTo>
                    <a:pt x="37" y="311"/>
                  </a:lnTo>
                  <a:lnTo>
                    <a:pt x="37" y="255"/>
                  </a:lnTo>
                  <a:lnTo>
                    <a:pt x="79" y="181"/>
                  </a:lnTo>
                  <a:lnTo>
                    <a:pt x="119" y="181"/>
                  </a:lnTo>
                  <a:lnTo>
                    <a:pt x="119" y="115"/>
                  </a:lnTo>
                  <a:lnTo>
                    <a:pt x="199" y="167"/>
                  </a:lnTo>
                  <a:lnTo>
                    <a:pt x="237" y="167"/>
                  </a:lnTo>
                  <a:lnTo>
                    <a:pt x="273" y="167"/>
                  </a:lnTo>
                  <a:lnTo>
                    <a:pt x="434" y="75"/>
                  </a:lnTo>
                  <a:lnTo>
                    <a:pt x="500" y="66"/>
                  </a:lnTo>
                  <a:lnTo>
                    <a:pt x="524" y="37"/>
                  </a:lnTo>
                  <a:lnTo>
                    <a:pt x="566" y="14"/>
                  </a:lnTo>
                  <a:lnTo>
                    <a:pt x="632" y="0"/>
                  </a:lnTo>
                  <a:lnTo>
                    <a:pt x="734" y="24"/>
                  </a:lnTo>
                  <a:lnTo>
                    <a:pt x="802" y="50"/>
                  </a:lnTo>
                  <a:lnTo>
                    <a:pt x="825" y="89"/>
                  </a:lnTo>
                  <a:lnTo>
                    <a:pt x="802" y="129"/>
                  </a:lnTo>
                  <a:lnTo>
                    <a:pt x="761" y="141"/>
                  </a:lnTo>
                  <a:lnTo>
                    <a:pt x="693" y="269"/>
                  </a:lnTo>
                  <a:lnTo>
                    <a:pt x="641" y="399"/>
                  </a:lnTo>
                  <a:lnTo>
                    <a:pt x="538" y="45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88" name="Group 558"/>
          <p:cNvGrpSpPr>
            <a:grpSpLocks/>
          </p:cNvGrpSpPr>
          <p:nvPr/>
        </p:nvGrpSpPr>
        <p:grpSpPr bwMode="auto">
          <a:xfrm>
            <a:off x="7075363" y="4200825"/>
            <a:ext cx="990600" cy="687388"/>
            <a:chOff x="3595" y="2796"/>
            <a:chExt cx="624" cy="433"/>
          </a:xfrm>
        </p:grpSpPr>
        <p:sp>
          <p:nvSpPr>
            <p:cNvPr id="189" name="Freeform 559"/>
            <p:cNvSpPr>
              <a:spLocks/>
            </p:cNvSpPr>
            <p:nvPr/>
          </p:nvSpPr>
          <p:spPr bwMode="auto">
            <a:xfrm>
              <a:off x="3595" y="2796"/>
              <a:ext cx="624" cy="433"/>
            </a:xfrm>
            <a:custGeom>
              <a:avLst/>
              <a:gdLst>
                <a:gd name="T0" fmla="*/ 1 w 1247"/>
                <a:gd name="T1" fmla="*/ 0 h 868"/>
                <a:gd name="T2" fmla="*/ 1 w 1247"/>
                <a:gd name="T3" fmla="*/ 0 h 868"/>
                <a:gd name="T4" fmla="*/ 1 w 1247"/>
                <a:gd name="T5" fmla="*/ 0 h 868"/>
                <a:gd name="T6" fmla="*/ 1 w 1247"/>
                <a:gd name="T7" fmla="*/ 0 h 868"/>
                <a:gd name="T8" fmla="*/ 1 w 1247"/>
                <a:gd name="T9" fmla="*/ 0 h 868"/>
                <a:gd name="T10" fmla="*/ 1 w 1247"/>
                <a:gd name="T11" fmla="*/ 0 h 868"/>
                <a:gd name="T12" fmla="*/ 1 w 1247"/>
                <a:gd name="T13" fmla="*/ 0 h 868"/>
                <a:gd name="T14" fmla="*/ 1 w 1247"/>
                <a:gd name="T15" fmla="*/ 0 h 868"/>
                <a:gd name="T16" fmla="*/ 1 w 1247"/>
                <a:gd name="T17" fmla="*/ 0 h 868"/>
                <a:gd name="T18" fmla="*/ 1 w 1247"/>
                <a:gd name="T19" fmla="*/ 0 h 868"/>
                <a:gd name="T20" fmla="*/ 1 w 1247"/>
                <a:gd name="T21" fmla="*/ 0 h 868"/>
                <a:gd name="T22" fmla="*/ 1 w 1247"/>
                <a:gd name="T23" fmla="*/ 0 h 868"/>
                <a:gd name="T24" fmla="*/ 1 w 1247"/>
                <a:gd name="T25" fmla="*/ 0 h 868"/>
                <a:gd name="T26" fmla="*/ 1 w 1247"/>
                <a:gd name="T27" fmla="*/ 0 h 868"/>
                <a:gd name="T28" fmla="*/ 1 w 1247"/>
                <a:gd name="T29" fmla="*/ 0 h 868"/>
                <a:gd name="T30" fmla="*/ 1 w 1247"/>
                <a:gd name="T31" fmla="*/ 0 h 868"/>
                <a:gd name="T32" fmla="*/ 1 w 1247"/>
                <a:gd name="T33" fmla="*/ 0 h 868"/>
                <a:gd name="T34" fmla="*/ 1 w 1247"/>
                <a:gd name="T35" fmla="*/ 0 h 868"/>
                <a:gd name="T36" fmla="*/ 1 w 1247"/>
                <a:gd name="T37" fmla="*/ 0 h 868"/>
                <a:gd name="T38" fmla="*/ 1 w 1247"/>
                <a:gd name="T39" fmla="*/ 0 h 868"/>
                <a:gd name="T40" fmla="*/ 1 w 1247"/>
                <a:gd name="T41" fmla="*/ 0 h 868"/>
                <a:gd name="T42" fmla="*/ 1 w 1247"/>
                <a:gd name="T43" fmla="*/ 0 h 868"/>
                <a:gd name="T44" fmla="*/ 1 w 1247"/>
                <a:gd name="T45" fmla="*/ 0 h 868"/>
                <a:gd name="T46" fmla="*/ 1 w 1247"/>
                <a:gd name="T47" fmla="*/ 0 h 868"/>
                <a:gd name="T48" fmla="*/ 1 w 1247"/>
                <a:gd name="T49" fmla="*/ 0 h 868"/>
                <a:gd name="T50" fmla="*/ 1 w 1247"/>
                <a:gd name="T51" fmla="*/ 0 h 868"/>
                <a:gd name="T52" fmla="*/ 0 w 1247"/>
                <a:gd name="T53" fmla="*/ 0 h 868"/>
                <a:gd name="T54" fmla="*/ 1 w 1247"/>
                <a:gd name="T55" fmla="*/ 0 h 868"/>
                <a:gd name="T56" fmla="*/ 1 w 1247"/>
                <a:gd name="T57" fmla="*/ 0 h 868"/>
                <a:gd name="T58" fmla="*/ 1 w 1247"/>
                <a:gd name="T59" fmla="*/ 0 h 868"/>
                <a:gd name="T60" fmla="*/ 1 w 1247"/>
                <a:gd name="T61" fmla="*/ 0 h 868"/>
                <a:gd name="T62" fmla="*/ 1 w 1247"/>
                <a:gd name="T63" fmla="*/ 0 h 868"/>
                <a:gd name="T64" fmla="*/ 1 w 1247"/>
                <a:gd name="T65" fmla="*/ 0 h 868"/>
                <a:gd name="T66" fmla="*/ 1 w 1247"/>
                <a:gd name="T67" fmla="*/ 0 h 868"/>
                <a:gd name="T68" fmla="*/ 1 w 1247"/>
                <a:gd name="T69" fmla="*/ 0 h 868"/>
                <a:gd name="T70" fmla="*/ 1 w 1247"/>
                <a:gd name="T71" fmla="*/ 0 h 868"/>
                <a:gd name="T72" fmla="*/ 1 w 1247"/>
                <a:gd name="T73" fmla="*/ 0 h 868"/>
                <a:gd name="T74" fmla="*/ 1 w 1247"/>
                <a:gd name="T75" fmla="*/ 0 h 868"/>
                <a:gd name="T76" fmla="*/ 1 w 1247"/>
                <a:gd name="T77" fmla="*/ 0 h 868"/>
                <a:gd name="T78" fmla="*/ 1 w 1247"/>
                <a:gd name="T79" fmla="*/ 0 h 868"/>
                <a:gd name="T80" fmla="*/ 1 w 1247"/>
                <a:gd name="T81" fmla="*/ 0 h 868"/>
                <a:gd name="T82" fmla="*/ 1 w 1247"/>
                <a:gd name="T83" fmla="*/ 0 h 868"/>
                <a:gd name="T84" fmla="*/ 1 w 1247"/>
                <a:gd name="T85" fmla="*/ 0 h 868"/>
                <a:gd name="T86" fmla="*/ 1 w 1247"/>
                <a:gd name="T87" fmla="*/ 0 h 868"/>
                <a:gd name="T88" fmla="*/ 1 w 1247"/>
                <a:gd name="T89" fmla="*/ 0 h 868"/>
                <a:gd name="T90" fmla="*/ 1 w 1247"/>
                <a:gd name="T91" fmla="*/ 0 h 868"/>
                <a:gd name="T92" fmla="*/ 1 w 1247"/>
                <a:gd name="T93" fmla="*/ 0 h 868"/>
                <a:gd name="T94" fmla="*/ 1 w 1247"/>
                <a:gd name="T95" fmla="*/ 0 h 868"/>
                <a:gd name="T96" fmla="*/ 1 w 1247"/>
                <a:gd name="T97" fmla="*/ 0 h 868"/>
                <a:gd name="T98" fmla="*/ 1 w 1247"/>
                <a:gd name="T99" fmla="*/ 0 h 868"/>
                <a:gd name="T100" fmla="*/ 1 w 1247"/>
                <a:gd name="T101" fmla="*/ 0 h 868"/>
                <a:gd name="T102" fmla="*/ 1 w 1247"/>
                <a:gd name="T103" fmla="*/ 0 h 868"/>
                <a:gd name="T104" fmla="*/ 1 w 1247"/>
                <a:gd name="T105" fmla="*/ 0 h 868"/>
                <a:gd name="T106" fmla="*/ 1 w 1247"/>
                <a:gd name="T107" fmla="*/ 0 h 8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47"/>
                <a:gd name="T163" fmla="*/ 0 h 868"/>
                <a:gd name="T164" fmla="*/ 1247 w 1247"/>
                <a:gd name="T165" fmla="*/ 868 h 8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47" h="868">
                  <a:moveTo>
                    <a:pt x="1233" y="441"/>
                  </a:moveTo>
                  <a:lnTo>
                    <a:pt x="1221" y="441"/>
                  </a:lnTo>
                  <a:lnTo>
                    <a:pt x="1181" y="453"/>
                  </a:lnTo>
                  <a:lnTo>
                    <a:pt x="1131" y="491"/>
                  </a:lnTo>
                  <a:lnTo>
                    <a:pt x="1089" y="479"/>
                  </a:lnTo>
                  <a:lnTo>
                    <a:pt x="1075" y="479"/>
                  </a:lnTo>
                  <a:lnTo>
                    <a:pt x="1037" y="427"/>
                  </a:lnTo>
                  <a:lnTo>
                    <a:pt x="1010" y="375"/>
                  </a:lnTo>
                  <a:lnTo>
                    <a:pt x="1010" y="283"/>
                  </a:lnTo>
                  <a:lnTo>
                    <a:pt x="984" y="219"/>
                  </a:lnTo>
                  <a:lnTo>
                    <a:pt x="880" y="103"/>
                  </a:lnTo>
                  <a:lnTo>
                    <a:pt x="838" y="42"/>
                  </a:lnTo>
                  <a:lnTo>
                    <a:pt x="800" y="14"/>
                  </a:lnTo>
                  <a:lnTo>
                    <a:pt x="772" y="14"/>
                  </a:lnTo>
                  <a:lnTo>
                    <a:pt x="734" y="0"/>
                  </a:lnTo>
                  <a:lnTo>
                    <a:pt x="668" y="52"/>
                  </a:lnTo>
                  <a:lnTo>
                    <a:pt x="588" y="78"/>
                  </a:lnTo>
                  <a:lnTo>
                    <a:pt x="565" y="117"/>
                  </a:lnTo>
                  <a:lnTo>
                    <a:pt x="513" y="78"/>
                  </a:lnTo>
                  <a:lnTo>
                    <a:pt x="447" y="103"/>
                  </a:lnTo>
                  <a:lnTo>
                    <a:pt x="339" y="103"/>
                  </a:lnTo>
                  <a:lnTo>
                    <a:pt x="287" y="117"/>
                  </a:lnTo>
                  <a:lnTo>
                    <a:pt x="264" y="157"/>
                  </a:lnTo>
                  <a:lnTo>
                    <a:pt x="223" y="169"/>
                  </a:lnTo>
                  <a:lnTo>
                    <a:pt x="155" y="297"/>
                  </a:lnTo>
                  <a:lnTo>
                    <a:pt x="103" y="427"/>
                  </a:lnTo>
                  <a:lnTo>
                    <a:pt x="0" y="479"/>
                  </a:lnTo>
                  <a:lnTo>
                    <a:pt x="52" y="505"/>
                  </a:lnTo>
                  <a:lnTo>
                    <a:pt x="80" y="557"/>
                  </a:lnTo>
                  <a:lnTo>
                    <a:pt x="116" y="620"/>
                  </a:lnTo>
                  <a:lnTo>
                    <a:pt x="170" y="646"/>
                  </a:lnTo>
                  <a:lnTo>
                    <a:pt x="184" y="699"/>
                  </a:lnTo>
                  <a:lnTo>
                    <a:pt x="223" y="724"/>
                  </a:lnTo>
                  <a:lnTo>
                    <a:pt x="264" y="738"/>
                  </a:lnTo>
                  <a:lnTo>
                    <a:pt x="316" y="710"/>
                  </a:lnTo>
                  <a:lnTo>
                    <a:pt x="316" y="760"/>
                  </a:lnTo>
                  <a:lnTo>
                    <a:pt x="367" y="816"/>
                  </a:lnTo>
                  <a:lnTo>
                    <a:pt x="381" y="854"/>
                  </a:lnTo>
                  <a:lnTo>
                    <a:pt x="447" y="868"/>
                  </a:lnTo>
                  <a:lnTo>
                    <a:pt x="523" y="868"/>
                  </a:lnTo>
                  <a:lnTo>
                    <a:pt x="630" y="854"/>
                  </a:lnTo>
                  <a:lnTo>
                    <a:pt x="750" y="854"/>
                  </a:lnTo>
                  <a:lnTo>
                    <a:pt x="788" y="838"/>
                  </a:lnTo>
                  <a:lnTo>
                    <a:pt x="866" y="760"/>
                  </a:lnTo>
                  <a:lnTo>
                    <a:pt x="932" y="738"/>
                  </a:lnTo>
                  <a:lnTo>
                    <a:pt x="1075" y="750"/>
                  </a:lnTo>
                  <a:lnTo>
                    <a:pt x="1131" y="774"/>
                  </a:lnTo>
                  <a:lnTo>
                    <a:pt x="1169" y="760"/>
                  </a:lnTo>
                  <a:lnTo>
                    <a:pt x="1169" y="738"/>
                  </a:lnTo>
                  <a:lnTo>
                    <a:pt x="1153" y="658"/>
                  </a:lnTo>
                  <a:lnTo>
                    <a:pt x="1181" y="594"/>
                  </a:lnTo>
                  <a:lnTo>
                    <a:pt x="1247" y="557"/>
                  </a:lnTo>
                  <a:lnTo>
                    <a:pt x="1247" y="491"/>
                  </a:lnTo>
                  <a:lnTo>
                    <a:pt x="1233" y="441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0" name="Freeform 560"/>
            <p:cNvSpPr>
              <a:spLocks/>
            </p:cNvSpPr>
            <p:nvPr/>
          </p:nvSpPr>
          <p:spPr bwMode="auto">
            <a:xfrm>
              <a:off x="3595" y="2796"/>
              <a:ext cx="624" cy="433"/>
            </a:xfrm>
            <a:custGeom>
              <a:avLst/>
              <a:gdLst>
                <a:gd name="T0" fmla="*/ 1 w 1247"/>
                <a:gd name="T1" fmla="*/ 0 h 868"/>
                <a:gd name="T2" fmla="*/ 1 w 1247"/>
                <a:gd name="T3" fmla="*/ 0 h 868"/>
                <a:gd name="T4" fmla="*/ 1 w 1247"/>
                <a:gd name="T5" fmla="*/ 0 h 868"/>
                <a:gd name="T6" fmla="*/ 1 w 1247"/>
                <a:gd name="T7" fmla="*/ 0 h 868"/>
                <a:gd name="T8" fmla="*/ 1 w 1247"/>
                <a:gd name="T9" fmla="*/ 0 h 868"/>
                <a:gd name="T10" fmla="*/ 1 w 1247"/>
                <a:gd name="T11" fmla="*/ 0 h 868"/>
                <a:gd name="T12" fmla="*/ 1 w 1247"/>
                <a:gd name="T13" fmla="*/ 0 h 868"/>
                <a:gd name="T14" fmla="*/ 1 w 1247"/>
                <a:gd name="T15" fmla="*/ 0 h 868"/>
                <a:gd name="T16" fmla="*/ 1 w 1247"/>
                <a:gd name="T17" fmla="*/ 0 h 868"/>
                <a:gd name="T18" fmla="*/ 1 w 1247"/>
                <a:gd name="T19" fmla="*/ 0 h 868"/>
                <a:gd name="T20" fmla="*/ 1 w 1247"/>
                <a:gd name="T21" fmla="*/ 0 h 868"/>
                <a:gd name="T22" fmla="*/ 1 w 1247"/>
                <a:gd name="T23" fmla="*/ 0 h 868"/>
                <a:gd name="T24" fmla="*/ 1 w 1247"/>
                <a:gd name="T25" fmla="*/ 0 h 868"/>
                <a:gd name="T26" fmla="*/ 1 w 1247"/>
                <a:gd name="T27" fmla="*/ 0 h 868"/>
                <a:gd name="T28" fmla="*/ 1 w 1247"/>
                <a:gd name="T29" fmla="*/ 0 h 868"/>
                <a:gd name="T30" fmla="*/ 1 w 1247"/>
                <a:gd name="T31" fmla="*/ 0 h 868"/>
                <a:gd name="T32" fmla="*/ 1 w 1247"/>
                <a:gd name="T33" fmla="*/ 0 h 868"/>
                <a:gd name="T34" fmla="*/ 1 w 1247"/>
                <a:gd name="T35" fmla="*/ 0 h 868"/>
                <a:gd name="T36" fmla="*/ 1 w 1247"/>
                <a:gd name="T37" fmla="*/ 0 h 868"/>
                <a:gd name="T38" fmla="*/ 1 w 1247"/>
                <a:gd name="T39" fmla="*/ 0 h 868"/>
                <a:gd name="T40" fmla="*/ 1 w 1247"/>
                <a:gd name="T41" fmla="*/ 0 h 868"/>
                <a:gd name="T42" fmla="*/ 1 w 1247"/>
                <a:gd name="T43" fmla="*/ 0 h 868"/>
                <a:gd name="T44" fmla="*/ 1 w 1247"/>
                <a:gd name="T45" fmla="*/ 0 h 868"/>
                <a:gd name="T46" fmla="*/ 1 w 1247"/>
                <a:gd name="T47" fmla="*/ 0 h 868"/>
                <a:gd name="T48" fmla="*/ 1 w 1247"/>
                <a:gd name="T49" fmla="*/ 0 h 868"/>
                <a:gd name="T50" fmla="*/ 1 w 1247"/>
                <a:gd name="T51" fmla="*/ 0 h 868"/>
                <a:gd name="T52" fmla="*/ 0 w 1247"/>
                <a:gd name="T53" fmla="*/ 0 h 868"/>
                <a:gd name="T54" fmla="*/ 1 w 1247"/>
                <a:gd name="T55" fmla="*/ 0 h 868"/>
                <a:gd name="T56" fmla="*/ 1 w 1247"/>
                <a:gd name="T57" fmla="*/ 0 h 868"/>
                <a:gd name="T58" fmla="*/ 1 w 1247"/>
                <a:gd name="T59" fmla="*/ 0 h 868"/>
                <a:gd name="T60" fmla="*/ 1 w 1247"/>
                <a:gd name="T61" fmla="*/ 0 h 868"/>
                <a:gd name="T62" fmla="*/ 1 w 1247"/>
                <a:gd name="T63" fmla="*/ 0 h 868"/>
                <a:gd name="T64" fmla="*/ 1 w 1247"/>
                <a:gd name="T65" fmla="*/ 0 h 868"/>
                <a:gd name="T66" fmla="*/ 1 w 1247"/>
                <a:gd name="T67" fmla="*/ 0 h 868"/>
                <a:gd name="T68" fmla="*/ 1 w 1247"/>
                <a:gd name="T69" fmla="*/ 0 h 868"/>
                <a:gd name="T70" fmla="*/ 1 w 1247"/>
                <a:gd name="T71" fmla="*/ 0 h 868"/>
                <a:gd name="T72" fmla="*/ 1 w 1247"/>
                <a:gd name="T73" fmla="*/ 0 h 868"/>
                <a:gd name="T74" fmla="*/ 1 w 1247"/>
                <a:gd name="T75" fmla="*/ 0 h 868"/>
                <a:gd name="T76" fmla="*/ 1 w 1247"/>
                <a:gd name="T77" fmla="*/ 0 h 868"/>
                <a:gd name="T78" fmla="*/ 1 w 1247"/>
                <a:gd name="T79" fmla="*/ 0 h 868"/>
                <a:gd name="T80" fmla="*/ 1 w 1247"/>
                <a:gd name="T81" fmla="*/ 0 h 868"/>
                <a:gd name="T82" fmla="*/ 1 w 1247"/>
                <a:gd name="T83" fmla="*/ 0 h 868"/>
                <a:gd name="T84" fmla="*/ 1 w 1247"/>
                <a:gd name="T85" fmla="*/ 0 h 868"/>
                <a:gd name="T86" fmla="*/ 1 w 1247"/>
                <a:gd name="T87" fmla="*/ 0 h 868"/>
                <a:gd name="T88" fmla="*/ 1 w 1247"/>
                <a:gd name="T89" fmla="*/ 0 h 868"/>
                <a:gd name="T90" fmla="*/ 1 w 1247"/>
                <a:gd name="T91" fmla="*/ 0 h 868"/>
                <a:gd name="T92" fmla="*/ 1 w 1247"/>
                <a:gd name="T93" fmla="*/ 0 h 868"/>
                <a:gd name="T94" fmla="*/ 1 w 1247"/>
                <a:gd name="T95" fmla="*/ 0 h 868"/>
                <a:gd name="T96" fmla="*/ 1 w 1247"/>
                <a:gd name="T97" fmla="*/ 0 h 868"/>
                <a:gd name="T98" fmla="*/ 1 w 1247"/>
                <a:gd name="T99" fmla="*/ 0 h 868"/>
                <a:gd name="T100" fmla="*/ 1 w 1247"/>
                <a:gd name="T101" fmla="*/ 0 h 868"/>
                <a:gd name="T102" fmla="*/ 1 w 1247"/>
                <a:gd name="T103" fmla="*/ 0 h 868"/>
                <a:gd name="T104" fmla="*/ 1 w 1247"/>
                <a:gd name="T105" fmla="*/ 0 h 868"/>
                <a:gd name="T106" fmla="*/ 1 w 1247"/>
                <a:gd name="T107" fmla="*/ 0 h 8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47"/>
                <a:gd name="T163" fmla="*/ 0 h 868"/>
                <a:gd name="T164" fmla="*/ 1247 w 1247"/>
                <a:gd name="T165" fmla="*/ 868 h 8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47" h="868">
                  <a:moveTo>
                    <a:pt x="1233" y="441"/>
                  </a:moveTo>
                  <a:lnTo>
                    <a:pt x="1221" y="441"/>
                  </a:lnTo>
                  <a:lnTo>
                    <a:pt x="1181" y="453"/>
                  </a:lnTo>
                  <a:lnTo>
                    <a:pt x="1131" y="491"/>
                  </a:lnTo>
                  <a:lnTo>
                    <a:pt x="1089" y="479"/>
                  </a:lnTo>
                  <a:lnTo>
                    <a:pt x="1075" y="479"/>
                  </a:lnTo>
                  <a:lnTo>
                    <a:pt x="1037" y="427"/>
                  </a:lnTo>
                  <a:lnTo>
                    <a:pt x="1010" y="375"/>
                  </a:lnTo>
                  <a:lnTo>
                    <a:pt x="1010" y="283"/>
                  </a:lnTo>
                  <a:lnTo>
                    <a:pt x="984" y="219"/>
                  </a:lnTo>
                  <a:lnTo>
                    <a:pt x="880" y="103"/>
                  </a:lnTo>
                  <a:lnTo>
                    <a:pt x="838" y="42"/>
                  </a:lnTo>
                  <a:lnTo>
                    <a:pt x="800" y="14"/>
                  </a:lnTo>
                  <a:lnTo>
                    <a:pt x="772" y="14"/>
                  </a:lnTo>
                  <a:lnTo>
                    <a:pt x="734" y="0"/>
                  </a:lnTo>
                  <a:lnTo>
                    <a:pt x="668" y="52"/>
                  </a:lnTo>
                  <a:lnTo>
                    <a:pt x="588" y="78"/>
                  </a:lnTo>
                  <a:lnTo>
                    <a:pt x="565" y="117"/>
                  </a:lnTo>
                  <a:lnTo>
                    <a:pt x="513" y="78"/>
                  </a:lnTo>
                  <a:lnTo>
                    <a:pt x="447" y="103"/>
                  </a:lnTo>
                  <a:lnTo>
                    <a:pt x="339" y="103"/>
                  </a:lnTo>
                  <a:lnTo>
                    <a:pt x="287" y="117"/>
                  </a:lnTo>
                  <a:lnTo>
                    <a:pt x="264" y="157"/>
                  </a:lnTo>
                  <a:lnTo>
                    <a:pt x="223" y="169"/>
                  </a:lnTo>
                  <a:lnTo>
                    <a:pt x="155" y="297"/>
                  </a:lnTo>
                  <a:lnTo>
                    <a:pt x="103" y="427"/>
                  </a:lnTo>
                  <a:lnTo>
                    <a:pt x="0" y="479"/>
                  </a:lnTo>
                  <a:lnTo>
                    <a:pt x="52" y="505"/>
                  </a:lnTo>
                  <a:lnTo>
                    <a:pt x="80" y="557"/>
                  </a:lnTo>
                  <a:lnTo>
                    <a:pt x="116" y="620"/>
                  </a:lnTo>
                  <a:lnTo>
                    <a:pt x="170" y="646"/>
                  </a:lnTo>
                  <a:lnTo>
                    <a:pt x="184" y="699"/>
                  </a:lnTo>
                  <a:lnTo>
                    <a:pt x="223" y="724"/>
                  </a:lnTo>
                  <a:lnTo>
                    <a:pt x="264" y="738"/>
                  </a:lnTo>
                  <a:lnTo>
                    <a:pt x="316" y="710"/>
                  </a:lnTo>
                  <a:lnTo>
                    <a:pt x="316" y="760"/>
                  </a:lnTo>
                  <a:lnTo>
                    <a:pt x="367" y="816"/>
                  </a:lnTo>
                  <a:lnTo>
                    <a:pt x="381" y="854"/>
                  </a:lnTo>
                  <a:lnTo>
                    <a:pt x="447" y="868"/>
                  </a:lnTo>
                  <a:lnTo>
                    <a:pt x="523" y="868"/>
                  </a:lnTo>
                  <a:lnTo>
                    <a:pt x="630" y="854"/>
                  </a:lnTo>
                  <a:lnTo>
                    <a:pt x="750" y="854"/>
                  </a:lnTo>
                  <a:lnTo>
                    <a:pt x="788" y="838"/>
                  </a:lnTo>
                  <a:lnTo>
                    <a:pt x="866" y="760"/>
                  </a:lnTo>
                  <a:lnTo>
                    <a:pt x="932" y="738"/>
                  </a:lnTo>
                  <a:lnTo>
                    <a:pt x="1075" y="750"/>
                  </a:lnTo>
                  <a:lnTo>
                    <a:pt x="1131" y="774"/>
                  </a:lnTo>
                  <a:lnTo>
                    <a:pt x="1169" y="760"/>
                  </a:lnTo>
                  <a:lnTo>
                    <a:pt x="1169" y="738"/>
                  </a:lnTo>
                  <a:lnTo>
                    <a:pt x="1153" y="658"/>
                  </a:lnTo>
                  <a:lnTo>
                    <a:pt x="1181" y="594"/>
                  </a:lnTo>
                  <a:lnTo>
                    <a:pt x="1247" y="557"/>
                  </a:lnTo>
                  <a:lnTo>
                    <a:pt x="1247" y="491"/>
                  </a:lnTo>
                  <a:lnTo>
                    <a:pt x="1233" y="44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91" name="Group 561"/>
          <p:cNvGrpSpPr>
            <a:grpSpLocks/>
          </p:cNvGrpSpPr>
          <p:nvPr/>
        </p:nvGrpSpPr>
        <p:grpSpPr bwMode="auto">
          <a:xfrm>
            <a:off x="6462588" y="3329288"/>
            <a:ext cx="915988" cy="809625"/>
            <a:chOff x="3209" y="2247"/>
            <a:chExt cx="577" cy="510"/>
          </a:xfrm>
        </p:grpSpPr>
        <p:sp>
          <p:nvSpPr>
            <p:cNvPr id="192" name="Freeform 562"/>
            <p:cNvSpPr>
              <a:spLocks/>
            </p:cNvSpPr>
            <p:nvPr/>
          </p:nvSpPr>
          <p:spPr bwMode="auto">
            <a:xfrm>
              <a:off x="3209" y="2247"/>
              <a:ext cx="577" cy="510"/>
            </a:xfrm>
            <a:custGeom>
              <a:avLst/>
              <a:gdLst>
                <a:gd name="T0" fmla="*/ 1 w 1153"/>
                <a:gd name="T1" fmla="*/ 1 h 1019"/>
                <a:gd name="T2" fmla="*/ 1 w 1153"/>
                <a:gd name="T3" fmla="*/ 1 h 1019"/>
                <a:gd name="T4" fmla="*/ 1 w 1153"/>
                <a:gd name="T5" fmla="*/ 1 h 1019"/>
                <a:gd name="T6" fmla="*/ 1 w 1153"/>
                <a:gd name="T7" fmla="*/ 1 h 1019"/>
                <a:gd name="T8" fmla="*/ 1 w 1153"/>
                <a:gd name="T9" fmla="*/ 1 h 1019"/>
                <a:gd name="T10" fmla="*/ 1 w 1153"/>
                <a:gd name="T11" fmla="*/ 1 h 1019"/>
                <a:gd name="T12" fmla="*/ 1 w 1153"/>
                <a:gd name="T13" fmla="*/ 1 h 1019"/>
                <a:gd name="T14" fmla="*/ 1 w 1153"/>
                <a:gd name="T15" fmla="*/ 1 h 1019"/>
                <a:gd name="T16" fmla="*/ 1 w 1153"/>
                <a:gd name="T17" fmla="*/ 1 h 1019"/>
                <a:gd name="T18" fmla="*/ 1 w 1153"/>
                <a:gd name="T19" fmla="*/ 1 h 1019"/>
                <a:gd name="T20" fmla="*/ 1 w 1153"/>
                <a:gd name="T21" fmla="*/ 1 h 1019"/>
                <a:gd name="T22" fmla="*/ 1 w 1153"/>
                <a:gd name="T23" fmla="*/ 1 h 1019"/>
                <a:gd name="T24" fmla="*/ 1 w 1153"/>
                <a:gd name="T25" fmla="*/ 1 h 1019"/>
                <a:gd name="T26" fmla="*/ 1 w 1153"/>
                <a:gd name="T27" fmla="*/ 1 h 1019"/>
                <a:gd name="T28" fmla="*/ 1 w 1153"/>
                <a:gd name="T29" fmla="*/ 1 h 1019"/>
                <a:gd name="T30" fmla="*/ 1 w 1153"/>
                <a:gd name="T31" fmla="*/ 0 h 1019"/>
                <a:gd name="T32" fmla="*/ 1 w 1153"/>
                <a:gd name="T33" fmla="*/ 1 h 1019"/>
                <a:gd name="T34" fmla="*/ 1 w 1153"/>
                <a:gd name="T35" fmla="*/ 1 h 1019"/>
                <a:gd name="T36" fmla="*/ 1 w 1153"/>
                <a:gd name="T37" fmla="*/ 1 h 1019"/>
                <a:gd name="T38" fmla="*/ 1 w 1153"/>
                <a:gd name="T39" fmla="*/ 1 h 1019"/>
                <a:gd name="T40" fmla="*/ 0 w 1153"/>
                <a:gd name="T41" fmla="*/ 1 h 1019"/>
                <a:gd name="T42" fmla="*/ 1 w 1153"/>
                <a:gd name="T43" fmla="*/ 1 h 1019"/>
                <a:gd name="T44" fmla="*/ 1 w 1153"/>
                <a:gd name="T45" fmla="*/ 1 h 1019"/>
                <a:gd name="T46" fmla="*/ 0 w 1153"/>
                <a:gd name="T47" fmla="*/ 1 h 1019"/>
                <a:gd name="T48" fmla="*/ 1 w 1153"/>
                <a:gd name="T49" fmla="*/ 1 h 1019"/>
                <a:gd name="T50" fmla="*/ 1 w 1153"/>
                <a:gd name="T51" fmla="*/ 1 h 1019"/>
                <a:gd name="T52" fmla="*/ 1 w 1153"/>
                <a:gd name="T53" fmla="*/ 1 h 1019"/>
                <a:gd name="T54" fmla="*/ 1 w 1153"/>
                <a:gd name="T55" fmla="*/ 1 h 1019"/>
                <a:gd name="T56" fmla="*/ 1 w 1153"/>
                <a:gd name="T57" fmla="*/ 1 h 1019"/>
                <a:gd name="T58" fmla="*/ 1 w 1153"/>
                <a:gd name="T59" fmla="*/ 1 h 1019"/>
                <a:gd name="T60" fmla="*/ 1 w 1153"/>
                <a:gd name="T61" fmla="*/ 1 h 1019"/>
                <a:gd name="T62" fmla="*/ 1 w 1153"/>
                <a:gd name="T63" fmla="*/ 1 h 1019"/>
                <a:gd name="T64" fmla="*/ 1 w 1153"/>
                <a:gd name="T65" fmla="*/ 1 h 1019"/>
                <a:gd name="T66" fmla="*/ 1 w 1153"/>
                <a:gd name="T67" fmla="*/ 1 h 1019"/>
                <a:gd name="T68" fmla="*/ 1 w 1153"/>
                <a:gd name="T69" fmla="*/ 1 h 1019"/>
                <a:gd name="T70" fmla="*/ 1 w 1153"/>
                <a:gd name="T71" fmla="*/ 1 h 1019"/>
                <a:gd name="T72" fmla="*/ 1 w 1153"/>
                <a:gd name="T73" fmla="*/ 1 h 1019"/>
                <a:gd name="T74" fmla="*/ 1 w 1153"/>
                <a:gd name="T75" fmla="*/ 1 h 1019"/>
                <a:gd name="T76" fmla="*/ 1 w 1153"/>
                <a:gd name="T77" fmla="*/ 1 h 1019"/>
                <a:gd name="T78" fmla="*/ 1 w 1153"/>
                <a:gd name="T79" fmla="*/ 1 h 1019"/>
                <a:gd name="T80" fmla="*/ 1 w 1153"/>
                <a:gd name="T81" fmla="*/ 1 h 1019"/>
                <a:gd name="T82" fmla="*/ 1 w 1153"/>
                <a:gd name="T83" fmla="*/ 1 h 1019"/>
                <a:gd name="T84" fmla="*/ 1 w 1153"/>
                <a:gd name="T85" fmla="*/ 1 h 1019"/>
                <a:gd name="T86" fmla="*/ 1 w 1153"/>
                <a:gd name="T87" fmla="*/ 1 h 1019"/>
                <a:gd name="T88" fmla="*/ 1 w 1153"/>
                <a:gd name="T89" fmla="*/ 1 h 1019"/>
                <a:gd name="T90" fmla="*/ 1 w 1153"/>
                <a:gd name="T91" fmla="*/ 1 h 1019"/>
                <a:gd name="T92" fmla="*/ 1 w 1153"/>
                <a:gd name="T93" fmla="*/ 1 h 1019"/>
                <a:gd name="T94" fmla="*/ 1 w 1153"/>
                <a:gd name="T95" fmla="*/ 1 h 1019"/>
                <a:gd name="T96" fmla="*/ 1 w 1153"/>
                <a:gd name="T97" fmla="*/ 1 h 1019"/>
                <a:gd name="T98" fmla="*/ 1 w 1153"/>
                <a:gd name="T99" fmla="*/ 1 h 1019"/>
                <a:gd name="T100" fmla="*/ 1 w 1153"/>
                <a:gd name="T101" fmla="*/ 1 h 1019"/>
                <a:gd name="T102" fmla="*/ 1 w 1153"/>
                <a:gd name="T103" fmla="*/ 1 h 1019"/>
                <a:gd name="T104" fmla="*/ 1 w 1153"/>
                <a:gd name="T105" fmla="*/ 1 h 10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3"/>
                <a:gd name="T160" fmla="*/ 0 h 1019"/>
                <a:gd name="T161" fmla="*/ 1153 w 1153"/>
                <a:gd name="T162" fmla="*/ 1019 h 10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3" h="1019">
                  <a:moveTo>
                    <a:pt x="1088" y="584"/>
                  </a:moveTo>
                  <a:lnTo>
                    <a:pt x="1059" y="542"/>
                  </a:lnTo>
                  <a:lnTo>
                    <a:pt x="1059" y="490"/>
                  </a:lnTo>
                  <a:lnTo>
                    <a:pt x="1021" y="440"/>
                  </a:lnTo>
                  <a:lnTo>
                    <a:pt x="1059" y="376"/>
                  </a:lnTo>
                  <a:lnTo>
                    <a:pt x="1073" y="298"/>
                  </a:lnTo>
                  <a:lnTo>
                    <a:pt x="1021" y="144"/>
                  </a:lnTo>
                  <a:lnTo>
                    <a:pt x="1007" y="105"/>
                  </a:lnTo>
                  <a:lnTo>
                    <a:pt x="956" y="55"/>
                  </a:lnTo>
                  <a:lnTo>
                    <a:pt x="927" y="43"/>
                  </a:lnTo>
                  <a:lnTo>
                    <a:pt x="836" y="65"/>
                  </a:lnTo>
                  <a:lnTo>
                    <a:pt x="734" y="79"/>
                  </a:lnTo>
                  <a:lnTo>
                    <a:pt x="588" y="65"/>
                  </a:lnTo>
                  <a:lnTo>
                    <a:pt x="549" y="91"/>
                  </a:lnTo>
                  <a:lnTo>
                    <a:pt x="485" y="91"/>
                  </a:lnTo>
                  <a:lnTo>
                    <a:pt x="441" y="0"/>
                  </a:lnTo>
                  <a:lnTo>
                    <a:pt x="365" y="27"/>
                  </a:lnTo>
                  <a:lnTo>
                    <a:pt x="271" y="55"/>
                  </a:lnTo>
                  <a:lnTo>
                    <a:pt x="207" y="116"/>
                  </a:lnTo>
                  <a:lnTo>
                    <a:pt x="116" y="130"/>
                  </a:lnTo>
                  <a:lnTo>
                    <a:pt x="0" y="209"/>
                  </a:lnTo>
                  <a:lnTo>
                    <a:pt x="8" y="258"/>
                  </a:lnTo>
                  <a:lnTo>
                    <a:pt x="8" y="310"/>
                  </a:lnTo>
                  <a:lnTo>
                    <a:pt x="0" y="362"/>
                  </a:lnTo>
                  <a:lnTo>
                    <a:pt x="22" y="402"/>
                  </a:lnTo>
                  <a:lnTo>
                    <a:pt x="36" y="598"/>
                  </a:lnTo>
                  <a:lnTo>
                    <a:pt x="64" y="634"/>
                  </a:lnTo>
                  <a:lnTo>
                    <a:pt x="74" y="685"/>
                  </a:lnTo>
                  <a:lnTo>
                    <a:pt x="64" y="737"/>
                  </a:lnTo>
                  <a:lnTo>
                    <a:pt x="102" y="709"/>
                  </a:lnTo>
                  <a:lnTo>
                    <a:pt x="140" y="751"/>
                  </a:lnTo>
                  <a:lnTo>
                    <a:pt x="182" y="751"/>
                  </a:lnTo>
                  <a:lnTo>
                    <a:pt x="220" y="777"/>
                  </a:lnTo>
                  <a:lnTo>
                    <a:pt x="262" y="839"/>
                  </a:lnTo>
                  <a:lnTo>
                    <a:pt x="301" y="865"/>
                  </a:lnTo>
                  <a:lnTo>
                    <a:pt x="313" y="815"/>
                  </a:lnTo>
                  <a:lnTo>
                    <a:pt x="391" y="839"/>
                  </a:lnTo>
                  <a:lnTo>
                    <a:pt x="433" y="891"/>
                  </a:lnTo>
                  <a:lnTo>
                    <a:pt x="549" y="969"/>
                  </a:lnTo>
                  <a:lnTo>
                    <a:pt x="574" y="983"/>
                  </a:lnTo>
                  <a:lnTo>
                    <a:pt x="626" y="959"/>
                  </a:lnTo>
                  <a:lnTo>
                    <a:pt x="706" y="1019"/>
                  </a:lnTo>
                  <a:lnTo>
                    <a:pt x="744" y="983"/>
                  </a:lnTo>
                  <a:lnTo>
                    <a:pt x="824" y="983"/>
                  </a:lnTo>
                  <a:lnTo>
                    <a:pt x="866" y="959"/>
                  </a:lnTo>
                  <a:lnTo>
                    <a:pt x="927" y="969"/>
                  </a:lnTo>
                  <a:lnTo>
                    <a:pt x="968" y="1009"/>
                  </a:lnTo>
                  <a:lnTo>
                    <a:pt x="995" y="1009"/>
                  </a:lnTo>
                  <a:lnTo>
                    <a:pt x="1036" y="903"/>
                  </a:lnTo>
                  <a:lnTo>
                    <a:pt x="1073" y="815"/>
                  </a:lnTo>
                  <a:lnTo>
                    <a:pt x="1153" y="751"/>
                  </a:lnTo>
                  <a:lnTo>
                    <a:pt x="1139" y="685"/>
                  </a:lnTo>
                  <a:lnTo>
                    <a:pt x="1088" y="584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3" name="Freeform 563"/>
            <p:cNvSpPr>
              <a:spLocks/>
            </p:cNvSpPr>
            <p:nvPr/>
          </p:nvSpPr>
          <p:spPr bwMode="auto">
            <a:xfrm>
              <a:off x="3209" y="2247"/>
              <a:ext cx="577" cy="510"/>
            </a:xfrm>
            <a:custGeom>
              <a:avLst/>
              <a:gdLst>
                <a:gd name="T0" fmla="*/ 1 w 1153"/>
                <a:gd name="T1" fmla="*/ 1 h 1019"/>
                <a:gd name="T2" fmla="*/ 1 w 1153"/>
                <a:gd name="T3" fmla="*/ 1 h 1019"/>
                <a:gd name="T4" fmla="*/ 1 w 1153"/>
                <a:gd name="T5" fmla="*/ 1 h 1019"/>
                <a:gd name="T6" fmla="*/ 1 w 1153"/>
                <a:gd name="T7" fmla="*/ 1 h 1019"/>
                <a:gd name="T8" fmla="*/ 1 w 1153"/>
                <a:gd name="T9" fmla="*/ 1 h 1019"/>
                <a:gd name="T10" fmla="*/ 1 w 1153"/>
                <a:gd name="T11" fmla="*/ 1 h 1019"/>
                <a:gd name="T12" fmla="*/ 1 w 1153"/>
                <a:gd name="T13" fmla="*/ 1 h 1019"/>
                <a:gd name="T14" fmla="*/ 1 w 1153"/>
                <a:gd name="T15" fmla="*/ 1 h 1019"/>
                <a:gd name="T16" fmla="*/ 1 w 1153"/>
                <a:gd name="T17" fmla="*/ 1 h 1019"/>
                <a:gd name="T18" fmla="*/ 1 w 1153"/>
                <a:gd name="T19" fmla="*/ 1 h 1019"/>
                <a:gd name="T20" fmla="*/ 1 w 1153"/>
                <a:gd name="T21" fmla="*/ 1 h 1019"/>
                <a:gd name="T22" fmla="*/ 1 w 1153"/>
                <a:gd name="T23" fmla="*/ 1 h 1019"/>
                <a:gd name="T24" fmla="*/ 1 w 1153"/>
                <a:gd name="T25" fmla="*/ 1 h 1019"/>
                <a:gd name="T26" fmla="*/ 1 w 1153"/>
                <a:gd name="T27" fmla="*/ 1 h 1019"/>
                <a:gd name="T28" fmla="*/ 1 w 1153"/>
                <a:gd name="T29" fmla="*/ 1 h 1019"/>
                <a:gd name="T30" fmla="*/ 1 w 1153"/>
                <a:gd name="T31" fmla="*/ 0 h 1019"/>
                <a:gd name="T32" fmla="*/ 1 w 1153"/>
                <a:gd name="T33" fmla="*/ 1 h 1019"/>
                <a:gd name="T34" fmla="*/ 1 w 1153"/>
                <a:gd name="T35" fmla="*/ 1 h 1019"/>
                <a:gd name="T36" fmla="*/ 1 w 1153"/>
                <a:gd name="T37" fmla="*/ 1 h 1019"/>
                <a:gd name="T38" fmla="*/ 1 w 1153"/>
                <a:gd name="T39" fmla="*/ 1 h 1019"/>
                <a:gd name="T40" fmla="*/ 0 w 1153"/>
                <a:gd name="T41" fmla="*/ 1 h 1019"/>
                <a:gd name="T42" fmla="*/ 1 w 1153"/>
                <a:gd name="T43" fmla="*/ 1 h 1019"/>
                <a:gd name="T44" fmla="*/ 1 w 1153"/>
                <a:gd name="T45" fmla="*/ 1 h 1019"/>
                <a:gd name="T46" fmla="*/ 0 w 1153"/>
                <a:gd name="T47" fmla="*/ 1 h 1019"/>
                <a:gd name="T48" fmla="*/ 1 w 1153"/>
                <a:gd name="T49" fmla="*/ 1 h 1019"/>
                <a:gd name="T50" fmla="*/ 1 w 1153"/>
                <a:gd name="T51" fmla="*/ 1 h 1019"/>
                <a:gd name="T52" fmla="*/ 1 w 1153"/>
                <a:gd name="T53" fmla="*/ 1 h 1019"/>
                <a:gd name="T54" fmla="*/ 1 w 1153"/>
                <a:gd name="T55" fmla="*/ 1 h 1019"/>
                <a:gd name="T56" fmla="*/ 1 w 1153"/>
                <a:gd name="T57" fmla="*/ 1 h 1019"/>
                <a:gd name="T58" fmla="*/ 1 w 1153"/>
                <a:gd name="T59" fmla="*/ 1 h 1019"/>
                <a:gd name="T60" fmla="*/ 1 w 1153"/>
                <a:gd name="T61" fmla="*/ 1 h 1019"/>
                <a:gd name="T62" fmla="*/ 1 w 1153"/>
                <a:gd name="T63" fmla="*/ 1 h 1019"/>
                <a:gd name="T64" fmla="*/ 1 w 1153"/>
                <a:gd name="T65" fmla="*/ 1 h 1019"/>
                <a:gd name="T66" fmla="*/ 1 w 1153"/>
                <a:gd name="T67" fmla="*/ 1 h 1019"/>
                <a:gd name="T68" fmla="*/ 1 w 1153"/>
                <a:gd name="T69" fmla="*/ 1 h 1019"/>
                <a:gd name="T70" fmla="*/ 1 w 1153"/>
                <a:gd name="T71" fmla="*/ 1 h 1019"/>
                <a:gd name="T72" fmla="*/ 1 w 1153"/>
                <a:gd name="T73" fmla="*/ 1 h 1019"/>
                <a:gd name="T74" fmla="*/ 1 w 1153"/>
                <a:gd name="T75" fmla="*/ 1 h 1019"/>
                <a:gd name="T76" fmla="*/ 1 w 1153"/>
                <a:gd name="T77" fmla="*/ 1 h 1019"/>
                <a:gd name="T78" fmla="*/ 1 w 1153"/>
                <a:gd name="T79" fmla="*/ 1 h 1019"/>
                <a:gd name="T80" fmla="*/ 1 w 1153"/>
                <a:gd name="T81" fmla="*/ 1 h 1019"/>
                <a:gd name="T82" fmla="*/ 1 w 1153"/>
                <a:gd name="T83" fmla="*/ 1 h 1019"/>
                <a:gd name="T84" fmla="*/ 1 w 1153"/>
                <a:gd name="T85" fmla="*/ 1 h 1019"/>
                <a:gd name="T86" fmla="*/ 1 w 1153"/>
                <a:gd name="T87" fmla="*/ 1 h 1019"/>
                <a:gd name="T88" fmla="*/ 1 w 1153"/>
                <a:gd name="T89" fmla="*/ 1 h 1019"/>
                <a:gd name="T90" fmla="*/ 1 w 1153"/>
                <a:gd name="T91" fmla="*/ 1 h 1019"/>
                <a:gd name="T92" fmla="*/ 1 w 1153"/>
                <a:gd name="T93" fmla="*/ 1 h 1019"/>
                <a:gd name="T94" fmla="*/ 1 w 1153"/>
                <a:gd name="T95" fmla="*/ 1 h 1019"/>
                <a:gd name="T96" fmla="*/ 1 w 1153"/>
                <a:gd name="T97" fmla="*/ 1 h 1019"/>
                <a:gd name="T98" fmla="*/ 1 w 1153"/>
                <a:gd name="T99" fmla="*/ 1 h 1019"/>
                <a:gd name="T100" fmla="*/ 1 w 1153"/>
                <a:gd name="T101" fmla="*/ 1 h 1019"/>
                <a:gd name="T102" fmla="*/ 1 w 1153"/>
                <a:gd name="T103" fmla="*/ 1 h 1019"/>
                <a:gd name="T104" fmla="*/ 1 w 1153"/>
                <a:gd name="T105" fmla="*/ 1 h 10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3"/>
                <a:gd name="T160" fmla="*/ 0 h 1019"/>
                <a:gd name="T161" fmla="*/ 1153 w 1153"/>
                <a:gd name="T162" fmla="*/ 1019 h 10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3" h="1019">
                  <a:moveTo>
                    <a:pt x="1088" y="584"/>
                  </a:moveTo>
                  <a:lnTo>
                    <a:pt x="1059" y="542"/>
                  </a:lnTo>
                  <a:lnTo>
                    <a:pt x="1059" y="490"/>
                  </a:lnTo>
                  <a:lnTo>
                    <a:pt x="1021" y="440"/>
                  </a:lnTo>
                  <a:lnTo>
                    <a:pt x="1059" y="376"/>
                  </a:lnTo>
                  <a:lnTo>
                    <a:pt x="1073" y="298"/>
                  </a:lnTo>
                  <a:lnTo>
                    <a:pt x="1021" y="144"/>
                  </a:lnTo>
                  <a:lnTo>
                    <a:pt x="1007" y="105"/>
                  </a:lnTo>
                  <a:lnTo>
                    <a:pt x="956" y="55"/>
                  </a:lnTo>
                  <a:lnTo>
                    <a:pt x="927" y="43"/>
                  </a:lnTo>
                  <a:lnTo>
                    <a:pt x="836" y="65"/>
                  </a:lnTo>
                  <a:lnTo>
                    <a:pt x="734" y="79"/>
                  </a:lnTo>
                  <a:lnTo>
                    <a:pt x="588" y="65"/>
                  </a:lnTo>
                  <a:lnTo>
                    <a:pt x="549" y="91"/>
                  </a:lnTo>
                  <a:lnTo>
                    <a:pt x="485" y="91"/>
                  </a:lnTo>
                  <a:lnTo>
                    <a:pt x="441" y="0"/>
                  </a:lnTo>
                  <a:lnTo>
                    <a:pt x="365" y="27"/>
                  </a:lnTo>
                  <a:lnTo>
                    <a:pt x="271" y="55"/>
                  </a:lnTo>
                  <a:lnTo>
                    <a:pt x="207" y="116"/>
                  </a:lnTo>
                  <a:lnTo>
                    <a:pt x="116" y="130"/>
                  </a:lnTo>
                  <a:lnTo>
                    <a:pt x="0" y="209"/>
                  </a:lnTo>
                  <a:lnTo>
                    <a:pt x="8" y="258"/>
                  </a:lnTo>
                  <a:lnTo>
                    <a:pt x="8" y="310"/>
                  </a:lnTo>
                  <a:lnTo>
                    <a:pt x="0" y="362"/>
                  </a:lnTo>
                  <a:lnTo>
                    <a:pt x="22" y="402"/>
                  </a:lnTo>
                  <a:lnTo>
                    <a:pt x="36" y="598"/>
                  </a:lnTo>
                  <a:lnTo>
                    <a:pt x="64" y="634"/>
                  </a:lnTo>
                  <a:lnTo>
                    <a:pt x="74" y="685"/>
                  </a:lnTo>
                  <a:lnTo>
                    <a:pt x="64" y="737"/>
                  </a:lnTo>
                  <a:lnTo>
                    <a:pt x="102" y="709"/>
                  </a:lnTo>
                  <a:lnTo>
                    <a:pt x="140" y="751"/>
                  </a:lnTo>
                  <a:lnTo>
                    <a:pt x="182" y="751"/>
                  </a:lnTo>
                  <a:lnTo>
                    <a:pt x="220" y="777"/>
                  </a:lnTo>
                  <a:lnTo>
                    <a:pt x="262" y="839"/>
                  </a:lnTo>
                  <a:lnTo>
                    <a:pt x="301" y="865"/>
                  </a:lnTo>
                  <a:lnTo>
                    <a:pt x="313" y="815"/>
                  </a:lnTo>
                  <a:lnTo>
                    <a:pt x="391" y="839"/>
                  </a:lnTo>
                  <a:lnTo>
                    <a:pt x="433" y="891"/>
                  </a:lnTo>
                  <a:lnTo>
                    <a:pt x="549" y="969"/>
                  </a:lnTo>
                  <a:lnTo>
                    <a:pt x="574" y="983"/>
                  </a:lnTo>
                  <a:lnTo>
                    <a:pt x="626" y="959"/>
                  </a:lnTo>
                  <a:lnTo>
                    <a:pt x="706" y="1019"/>
                  </a:lnTo>
                  <a:lnTo>
                    <a:pt x="744" y="983"/>
                  </a:lnTo>
                  <a:lnTo>
                    <a:pt x="824" y="983"/>
                  </a:lnTo>
                  <a:lnTo>
                    <a:pt x="866" y="959"/>
                  </a:lnTo>
                  <a:lnTo>
                    <a:pt x="927" y="969"/>
                  </a:lnTo>
                  <a:lnTo>
                    <a:pt x="968" y="1009"/>
                  </a:lnTo>
                  <a:lnTo>
                    <a:pt x="995" y="1009"/>
                  </a:lnTo>
                  <a:lnTo>
                    <a:pt x="1036" y="903"/>
                  </a:lnTo>
                  <a:lnTo>
                    <a:pt x="1073" y="815"/>
                  </a:lnTo>
                  <a:lnTo>
                    <a:pt x="1153" y="751"/>
                  </a:lnTo>
                  <a:lnTo>
                    <a:pt x="1139" y="685"/>
                  </a:lnTo>
                  <a:lnTo>
                    <a:pt x="1088" y="58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94" name="Freeform 574"/>
          <p:cNvSpPr>
            <a:spLocks/>
          </p:cNvSpPr>
          <p:nvPr/>
        </p:nvSpPr>
        <p:spPr bwMode="auto">
          <a:xfrm>
            <a:off x="5808538" y="911525"/>
            <a:ext cx="1587500" cy="1952625"/>
          </a:xfrm>
          <a:custGeom>
            <a:avLst/>
            <a:gdLst>
              <a:gd name="T0" fmla="*/ 2147483647 w 2000"/>
              <a:gd name="T1" fmla="*/ 2147483647 h 2459"/>
              <a:gd name="T2" fmla="*/ 2147483647 w 2000"/>
              <a:gd name="T3" fmla="*/ 2147483647 h 2459"/>
              <a:gd name="T4" fmla="*/ 2147483647 w 2000"/>
              <a:gd name="T5" fmla="*/ 2147483647 h 2459"/>
              <a:gd name="T6" fmla="*/ 2147483647 w 2000"/>
              <a:gd name="T7" fmla="*/ 2147483647 h 2459"/>
              <a:gd name="T8" fmla="*/ 2147483647 w 2000"/>
              <a:gd name="T9" fmla="*/ 2147483647 h 2459"/>
              <a:gd name="T10" fmla="*/ 2147483647 w 2000"/>
              <a:gd name="T11" fmla="*/ 2147483647 h 2459"/>
              <a:gd name="T12" fmla="*/ 2147483647 w 2000"/>
              <a:gd name="T13" fmla="*/ 2147483647 h 2459"/>
              <a:gd name="T14" fmla="*/ 2147483647 w 2000"/>
              <a:gd name="T15" fmla="*/ 2147483647 h 2459"/>
              <a:gd name="T16" fmla="*/ 2147483647 w 2000"/>
              <a:gd name="T17" fmla="*/ 2147483647 h 2459"/>
              <a:gd name="T18" fmla="*/ 2147483647 w 2000"/>
              <a:gd name="T19" fmla="*/ 2147483647 h 2459"/>
              <a:gd name="T20" fmla="*/ 2147483647 w 2000"/>
              <a:gd name="T21" fmla="*/ 2147483647 h 2459"/>
              <a:gd name="T22" fmla="*/ 2147483647 w 2000"/>
              <a:gd name="T23" fmla="*/ 2147483647 h 2459"/>
              <a:gd name="T24" fmla="*/ 2147483647 w 2000"/>
              <a:gd name="T25" fmla="*/ 2147483647 h 2459"/>
              <a:gd name="T26" fmla="*/ 2147483647 w 2000"/>
              <a:gd name="T27" fmla="*/ 2147483647 h 2459"/>
              <a:gd name="T28" fmla="*/ 2147483647 w 2000"/>
              <a:gd name="T29" fmla="*/ 2147483647 h 2459"/>
              <a:gd name="T30" fmla="*/ 2147483647 w 2000"/>
              <a:gd name="T31" fmla="*/ 2147483647 h 2459"/>
              <a:gd name="T32" fmla="*/ 2147483647 w 2000"/>
              <a:gd name="T33" fmla="*/ 2147483647 h 2459"/>
              <a:gd name="T34" fmla="*/ 2147483647 w 2000"/>
              <a:gd name="T35" fmla="*/ 2147483647 h 2459"/>
              <a:gd name="T36" fmla="*/ 2147483647 w 2000"/>
              <a:gd name="T37" fmla="*/ 2147483647 h 2459"/>
              <a:gd name="T38" fmla="*/ 2147483647 w 2000"/>
              <a:gd name="T39" fmla="*/ 2147483647 h 2459"/>
              <a:gd name="T40" fmla="*/ 2147483647 w 2000"/>
              <a:gd name="T41" fmla="*/ 2147483647 h 2459"/>
              <a:gd name="T42" fmla="*/ 2147483647 w 2000"/>
              <a:gd name="T43" fmla="*/ 2147483647 h 2459"/>
              <a:gd name="T44" fmla="*/ 2147483647 w 2000"/>
              <a:gd name="T45" fmla="*/ 2147483647 h 2459"/>
              <a:gd name="T46" fmla="*/ 2147483647 w 2000"/>
              <a:gd name="T47" fmla="*/ 2147483647 h 2459"/>
              <a:gd name="T48" fmla="*/ 2147483647 w 2000"/>
              <a:gd name="T49" fmla="*/ 2147483647 h 2459"/>
              <a:gd name="T50" fmla="*/ 2147483647 w 2000"/>
              <a:gd name="T51" fmla="*/ 2147483647 h 2459"/>
              <a:gd name="T52" fmla="*/ 2147483647 w 2000"/>
              <a:gd name="T53" fmla="*/ 2147483647 h 2459"/>
              <a:gd name="T54" fmla="*/ 2147483647 w 2000"/>
              <a:gd name="T55" fmla="*/ 2147483647 h 2459"/>
              <a:gd name="T56" fmla="*/ 2147483647 w 2000"/>
              <a:gd name="T57" fmla="*/ 2147483647 h 2459"/>
              <a:gd name="T58" fmla="*/ 2147483647 w 2000"/>
              <a:gd name="T59" fmla="*/ 2147483647 h 2459"/>
              <a:gd name="T60" fmla="*/ 2147483647 w 2000"/>
              <a:gd name="T61" fmla="*/ 2147483647 h 2459"/>
              <a:gd name="T62" fmla="*/ 2147483647 w 2000"/>
              <a:gd name="T63" fmla="*/ 2147483647 h 2459"/>
              <a:gd name="T64" fmla="*/ 2147483647 w 2000"/>
              <a:gd name="T65" fmla="*/ 2147483647 h 2459"/>
              <a:gd name="T66" fmla="*/ 2147483647 w 2000"/>
              <a:gd name="T67" fmla="*/ 2147483647 h 2459"/>
              <a:gd name="T68" fmla="*/ 2147483647 w 2000"/>
              <a:gd name="T69" fmla="*/ 2147483647 h 2459"/>
              <a:gd name="T70" fmla="*/ 2147483647 w 2000"/>
              <a:gd name="T71" fmla="*/ 2147483647 h 2459"/>
              <a:gd name="T72" fmla="*/ 2147483647 w 2000"/>
              <a:gd name="T73" fmla="*/ 2147483647 h 2459"/>
              <a:gd name="T74" fmla="*/ 2147483647 w 2000"/>
              <a:gd name="T75" fmla="*/ 2147483647 h 2459"/>
              <a:gd name="T76" fmla="*/ 2147483647 w 2000"/>
              <a:gd name="T77" fmla="*/ 2147483647 h 2459"/>
              <a:gd name="T78" fmla="*/ 2147483647 w 2000"/>
              <a:gd name="T79" fmla="*/ 2147483647 h 2459"/>
              <a:gd name="T80" fmla="*/ 2147483647 w 2000"/>
              <a:gd name="T81" fmla="*/ 2147483647 h 2459"/>
              <a:gd name="T82" fmla="*/ 2147483647 w 2000"/>
              <a:gd name="T83" fmla="*/ 2147483647 h 2459"/>
              <a:gd name="T84" fmla="*/ 2147483647 w 2000"/>
              <a:gd name="T85" fmla="*/ 2147483647 h 2459"/>
              <a:gd name="T86" fmla="*/ 2147483647 w 2000"/>
              <a:gd name="T87" fmla="*/ 2147483647 h 2459"/>
              <a:gd name="T88" fmla="*/ 2147483647 w 2000"/>
              <a:gd name="T89" fmla="*/ 2147483647 h 2459"/>
              <a:gd name="T90" fmla="*/ 2147483647 w 2000"/>
              <a:gd name="T91" fmla="*/ 2147483647 h 2459"/>
              <a:gd name="T92" fmla="*/ 2147483647 w 2000"/>
              <a:gd name="T93" fmla="*/ 2147483647 h 2459"/>
              <a:gd name="T94" fmla="*/ 2147483647 w 2000"/>
              <a:gd name="T95" fmla="*/ 2147483647 h 2459"/>
              <a:gd name="T96" fmla="*/ 2147483647 w 2000"/>
              <a:gd name="T97" fmla="*/ 2147483647 h 2459"/>
              <a:gd name="T98" fmla="*/ 2147483647 w 2000"/>
              <a:gd name="T99" fmla="*/ 2147483647 h 2459"/>
              <a:gd name="T100" fmla="*/ 2147483647 w 2000"/>
              <a:gd name="T101" fmla="*/ 2147483647 h 2459"/>
              <a:gd name="T102" fmla="*/ 2147483647 w 2000"/>
              <a:gd name="T103" fmla="*/ 2147483647 h 2459"/>
              <a:gd name="T104" fmla="*/ 2147483647 w 2000"/>
              <a:gd name="T105" fmla="*/ 2147483647 h 2459"/>
              <a:gd name="T106" fmla="*/ 2147483647 w 2000"/>
              <a:gd name="T107" fmla="*/ 2147483647 h 2459"/>
              <a:gd name="T108" fmla="*/ 2147483647 w 2000"/>
              <a:gd name="T109" fmla="*/ 2147483647 h 2459"/>
              <a:gd name="T110" fmla="*/ 2147483647 w 2000"/>
              <a:gd name="T111" fmla="*/ 2147483647 h 2459"/>
              <a:gd name="T112" fmla="*/ 2147483647 w 2000"/>
              <a:gd name="T113" fmla="*/ 2147483647 h 2459"/>
              <a:gd name="T114" fmla="*/ 2147483647 w 2000"/>
              <a:gd name="T115" fmla="*/ 2147483647 h 2459"/>
              <a:gd name="T116" fmla="*/ 2147483647 w 2000"/>
              <a:gd name="T117" fmla="*/ 2147483647 h 2459"/>
              <a:gd name="T118" fmla="*/ 2147483647 w 2000"/>
              <a:gd name="T119" fmla="*/ 2147483647 h 24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00"/>
              <a:gd name="T181" fmla="*/ 0 h 2459"/>
              <a:gd name="T182" fmla="*/ 2000 w 2000"/>
              <a:gd name="T183" fmla="*/ 2459 h 24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00" h="2459">
                <a:moveTo>
                  <a:pt x="1877" y="359"/>
                </a:moveTo>
                <a:lnTo>
                  <a:pt x="1907" y="369"/>
                </a:lnTo>
                <a:lnTo>
                  <a:pt x="1920" y="331"/>
                </a:lnTo>
                <a:lnTo>
                  <a:pt x="1905" y="326"/>
                </a:lnTo>
                <a:lnTo>
                  <a:pt x="1915" y="338"/>
                </a:lnTo>
                <a:lnTo>
                  <a:pt x="1943" y="312"/>
                </a:lnTo>
                <a:lnTo>
                  <a:pt x="1943" y="310"/>
                </a:lnTo>
                <a:lnTo>
                  <a:pt x="1947" y="305"/>
                </a:lnTo>
                <a:lnTo>
                  <a:pt x="1948" y="305"/>
                </a:lnTo>
                <a:lnTo>
                  <a:pt x="1959" y="267"/>
                </a:lnTo>
                <a:lnTo>
                  <a:pt x="1943" y="262"/>
                </a:lnTo>
                <a:lnTo>
                  <a:pt x="1953" y="272"/>
                </a:lnTo>
                <a:lnTo>
                  <a:pt x="1957" y="267"/>
                </a:lnTo>
                <a:lnTo>
                  <a:pt x="1950" y="276"/>
                </a:lnTo>
                <a:lnTo>
                  <a:pt x="1978" y="262"/>
                </a:lnTo>
                <a:lnTo>
                  <a:pt x="1981" y="258"/>
                </a:lnTo>
                <a:lnTo>
                  <a:pt x="1985" y="253"/>
                </a:lnTo>
                <a:lnTo>
                  <a:pt x="1987" y="255"/>
                </a:lnTo>
                <a:lnTo>
                  <a:pt x="2000" y="218"/>
                </a:lnTo>
                <a:lnTo>
                  <a:pt x="2000" y="212"/>
                </a:lnTo>
                <a:lnTo>
                  <a:pt x="1999" y="206"/>
                </a:lnTo>
                <a:lnTo>
                  <a:pt x="1995" y="201"/>
                </a:lnTo>
                <a:lnTo>
                  <a:pt x="1990" y="198"/>
                </a:lnTo>
                <a:lnTo>
                  <a:pt x="1985" y="196"/>
                </a:lnTo>
                <a:lnTo>
                  <a:pt x="1920" y="196"/>
                </a:lnTo>
                <a:lnTo>
                  <a:pt x="1920" y="212"/>
                </a:lnTo>
                <a:lnTo>
                  <a:pt x="1927" y="198"/>
                </a:lnTo>
                <a:lnTo>
                  <a:pt x="1833" y="156"/>
                </a:lnTo>
                <a:lnTo>
                  <a:pt x="1826" y="170"/>
                </a:lnTo>
                <a:lnTo>
                  <a:pt x="1826" y="185"/>
                </a:lnTo>
                <a:lnTo>
                  <a:pt x="1832" y="184"/>
                </a:lnTo>
                <a:lnTo>
                  <a:pt x="1837" y="180"/>
                </a:lnTo>
                <a:lnTo>
                  <a:pt x="1840" y="175"/>
                </a:lnTo>
                <a:lnTo>
                  <a:pt x="1842" y="170"/>
                </a:lnTo>
                <a:lnTo>
                  <a:pt x="1840" y="165"/>
                </a:lnTo>
                <a:lnTo>
                  <a:pt x="1837" y="159"/>
                </a:lnTo>
                <a:lnTo>
                  <a:pt x="1826" y="185"/>
                </a:lnTo>
                <a:lnTo>
                  <a:pt x="1905" y="185"/>
                </a:lnTo>
                <a:lnTo>
                  <a:pt x="1910" y="184"/>
                </a:lnTo>
                <a:lnTo>
                  <a:pt x="1915" y="180"/>
                </a:lnTo>
                <a:lnTo>
                  <a:pt x="1917" y="180"/>
                </a:lnTo>
                <a:lnTo>
                  <a:pt x="1983" y="106"/>
                </a:lnTo>
                <a:lnTo>
                  <a:pt x="1985" y="101"/>
                </a:lnTo>
                <a:lnTo>
                  <a:pt x="1987" y="95"/>
                </a:lnTo>
                <a:lnTo>
                  <a:pt x="1985" y="90"/>
                </a:lnTo>
                <a:lnTo>
                  <a:pt x="1981" y="85"/>
                </a:lnTo>
                <a:lnTo>
                  <a:pt x="1978" y="81"/>
                </a:lnTo>
                <a:lnTo>
                  <a:pt x="1821" y="16"/>
                </a:lnTo>
                <a:lnTo>
                  <a:pt x="1820" y="16"/>
                </a:lnTo>
                <a:lnTo>
                  <a:pt x="1818" y="16"/>
                </a:lnTo>
                <a:lnTo>
                  <a:pt x="1740" y="2"/>
                </a:lnTo>
                <a:lnTo>
                  <a:pt x="1736" y="0"/>
                </a:lnTo>
                <a:lnTo>
                  <a:pt x="1731" y="2"/>
                </a:lnTo>
                <a:lnTo>
                  <a:pt x="1726" y="5"/>
                </a:lnTo>
                <a:lnTo>
                  <a:pt x="1722" y="10"/>
                </a:lnTo>
                <a:lnTo>
                  <a:pt x="1684" y="128"/>
                </a:lnTo>
                <a:lnTo>
                  <a:pt x="1698" y="133"/>
                </a:lnTo>
                <a:lnTo>
                  <a:pt x="1708" y="123"/>
                </a:lnTo>
                <a:lnTo>
                  <a:pt x="1703" y="120"/>
                </a:lnTo>
                <a:lnTo>
                  <a:pt x="1698" y="118"/>
                </a:lnTo>
                <a:lnTo>
                  <a:pt x="1693" y="120"/>
                </a:lnTo>
                <a:lnTo>
                  <a:pt x="1687" y="123"/>
                </a:lnTo>
                <a:lnTo>
                  <a:pt x="1684" y="128"/>
                </a:lnTo>
                <a:lnTo>
                  <a:pt x="1712" y="127"/>
                </a:lnTo>
                <a:lnTo>
                  <a:pt x="1670" y="47"/>
                </a:lnTo>
                <a:lnTo>
                  <a:pt x="1666" y="43"/>
                </a:lnTo>
                <a:lnTo>
                  <a:pt x="1661" y="40"/>
                </a:lnTo>
                <a:lnTo>
                  <a:pt x="1656" y="38"/>
                </a:lnTo>
                <a:lnTo>
                  <a:pt x="1651" y="40"/>
                </a:lnTo>
                <a:lnTo>
                  <a:pt x="1646" y="43"/>
                </a:lnTo>
                <a:lnTo>
                  <a:pt x="1644" y="45"/>
                </a:lnTo>
                <a:lnTo>
                  <a:pt x="1592" y="125"/>
                </a:lnTo>
                <a:lnTo>
                  <a:pt x="1604" y="133"/>
                </a:lnTo>
                <a:lnTo>
                  <a:pt x="1620" y="133"/>
                </a:lnTo>
                <a:lnTo>
                  <a:pt x="1618" y="128"/>
                </a:lnTo>
                <a:lnTo>
                  <a:pt x="1614" y="123"/>
                </a:lnTo>
                <a:lnTo>
                  <a:pt x="1609" y="120"/>
                </a:lnTo>
                <a:lnTo>
                  <a:pt x="1604" y="118"/>
                </a:lnTo>
                <a:lnTo>
                  <a:pt x="1599" y="120"/>
                </a:lnTo>
                <a:lnTo>
                  <a:pt x="1593" y="123"/>
                </a:lnTo>
                <a:lnTo>
                  <a:pt x="1620" y="133"/>
                </a:lnTo>
                <a:lnTo>
                  <a:pt x="1620" y="16"/>
                </a:lnTo>
                <a:lnTo>
                  <a:pt x="1618" y="10"/>
                </a:lnTo>
                <a:lnTo>
                  <a:pt x="1614" y="5"/>
                </a:lnTo>
                <a:lnTo>
                  <a:pt x="1609" y="2"/>
                </a:lnTo>
                <a:lnTo>
                  <a:pt x="1604" y="0"/>
                </a:lnTo>
                <a:lnTo>
                  <a:pt x="1599" y="2"/>
                </a:lnTo>
                <a:lnTo>
                  <a:pt x="1595" y="3"/>
                </a:lnTo>
                <a:lnTo>
                  <a:pt x="1543" y="42"/>
                </a:lnTo>
                <a:lnTo>
                  <a:pt x="1541" y="43"/>
                </a:lnTo>
                <a:lnTo>
                  <a:pt x="1538" y="48"/>
                </a:lnTo>
                <a:lnTo>
                  <a:pt x="1510" y="114"/>
                </a:lnTo>
                <a:lnTo>
                  <a:pt x="1524" y="120"/>
                </a:lnTo>
                <a:lnTo>
                  <a:pt x="1524" y="104"/>
                </a:lnTo>
                <a:lnTo>
                  <a:pt x="1519" y="106"/>
                </a:lnTo>
                <a:lnTo>
                  <a:pt x="1513" y="109"/>
                </a:lnTo>
                <a:lnTo>
                  <a:pt x="1529" y="106"/>
                </a:lnTo>
                <a:lnTo>
                  <a:pt x="1463" y="81"/>
                </a:lnTo>
                <a:lnTo>
                  <a:pt x="1458" y="80"/>
                </a:lnTo>
                <a:lnTo>
                  <a:pt x="1453" y="81"/>
                </a:lnTo>
                <a:lnTo>
                  <a:pt x="1449" y="83"/>
                </a:lnTo>
                <a:lnTo>
                  <a:pt x="1383" y="133"/>
                </a:lnTo>
                <a:lnTo>
                  <a:pt x="1381" y="135"/>
                </a:lnTo>
                <a:lnTo>
                  <a:pt x="1378" y="139"/>
                </a:lnTo>
                <a:lnTo>
                  <a:pt x="1341" y="215"/>
                </a:lnTo>
                <a:lnTo>
                  <a:pt x="1355" y="222"/>
                </a:lnTo>
                <a:lnTo>
                  <a:pt x="1345" y="212"/>
                </a:lnTo>
                <a:lnTo>
                  <a:pt x="1350" y="208"/>
                </a:lnTo>
                <a:lnTo>
                  <a:pt x="1259" y="248"/>
                </a:lnTo>
                <a:lnTo>
                  <a:pt x="1265" y="262"/>
                </a:lnTo>
                <a:lnTo>
                  <a:pt x="1265" y="246"/>
                </a:lnTo>
                <a:lnTo>
                  <a:pt x="1185" y="246"/>
                </a:lnTo>
                <a:lnTo>
                  <a:pt x="1179" y="248"/>
                </a:lnTo>
                <a:lnTo>
                  <a:pt x="1174" y="251"/>
                </a:lnTo>
                <a:lnTo>
                  <a:pt x="1172" y="255"/>
                </a:lnTo>
                <a:lnTo>
                  <a:pt x="1120" y="345"/>
                </a:lnTo>
                <a:lnTo>
                  <a:pt x="1132" y="352"/>
                </a:lnTo>
                <a:lnTo>
                  <a:pt x="1122" y="342"/>
                </a:lnTo>
                <a:lnTo>
                  <a:pt x="1126" y="340"/>
                </a:lnTo>
                <a:lnTo>
                  <a:pt x="1059" y="380"/>
                </a:lnTo>
                <a:lnTo>
                  <a:pt x="1056" y="381"/>
                </a:lnTo>
                <a:lnTo>
                  <a:pt x="1052" y="387"/>
                </a:lnTo>
                <a:lnTo>
                  <a:pt x="1051" y="392"/>
                </a:lnTo>
                <a:lnTo>
                  <a:pt x="1051" y="453"/>
                </a:lnTo>
                <a:lnTo>
                  <a:pt x="1052" y="458"/>
                </a:lnTo>
                <a:lnTo>
                  <a:pt x="1056" y="463"/>
                </a:lnTo>
                <a:lnTo>
                  <a:pt x="1061" y="466"/>
                </a:lnTo>
                <a:lnTo>
                  <a:pt x="1061" y="468"/>
                </a:lnTo>
                <a:lnTo>
                  <a:pt x="1098" y="482"/>
                </a:lnTo>
                <a:lnTo>
                  <a:pt x="1103" y="466"/>
                </a:lnTo>
                <a:lnTo>
                  <a:pt x="1092" y="456"/>
                </a:lnTo>
                <a:lnTo>
                  <a:pt x="1089" y="461"/>
                </a:lnTo>
                <a:lnTo>
                  <a:pt x="1087" y="466"/>
                </a:lnTo>
                <a:lnTo>
                  <a:pt x="1089" y="472"/>
                </a:lnTo>
                <a:lnTo>
                  <a:pt x="1092" y="477"/>
                </a:lnTo>
                <a:lnTo>
                  <a:pt x="1098" y="480"/>
                </a:lnTo>
                <a:lnTo>
                  <a:pt x="1092" y="456"/>
                </a:lnTo>
                <a:lnTo>
                  <a:pt x="1028" y="520"/>
                </a:lnTo>
                <a:lnTo>
                  <a:pt x="1039" y="531"/>
                </a:lnTo>
                <a:lnTo>
                  <a:pt x="1054" y="531"/>
                </a:lnTo>
                <a:lnTo>
                  <a:pt x="1052" y="525"/>
                </a:lnTo>
                <a:lnTo>
                  <a:pt x="1049" y="520"/>
                </a:lnTo>
                <a:lnTo>
                  <a:pt x="1044" y="517"/>
                </a:lnTo>
                <a:lnTo>
                  <a:pt x="1039" y="515"/>
                </a:lnTo>
                <a:lnTo>
                  <a:pt x="1033" y="517"/>
                </a:lnTo>
                <a:lnTo>
                  <a:pt x="1054" y="531"/>
                </a:lnTo>
                <a:lnTo>
                  <a:pt x="1054" y="466"/>
                </a:lnTo>
                <a:lnTo>
                  <a:pt x="1052" y="461"/>
                </a:lnTo>
                <a:lnTo>
                  <a:pt x="1049" y="456"/>
                </a:lnTo>
                <a:lnTo>
                  <a:pt x="1044" y="453"/>
                </a:lnTo>
                <a:lnTo>
                  <a:pt x="1039" y="451"/>
                </a:lnTo>
                <a:lnTo>
                  <a:pt x="1033" y="453"/>
                </a:lnTo>
                <a:lnTo>
                  <a:pt x="1028" y="456"/>
                </a:lnTo>
                <a:lnTo>
                  <a:pt x="976" y="512"/>
                </a:lnTo>
                <a:lnTo>
                  <a:pt x="986" y="522"/>
                </a:lnTo>
                <a:lnTo>
                  <a:pt x="1002" y="522"/>
                </a:lnTo>
                <a:lnTo>
                  <a:pt x="1000" y="517"/>
                </a:lnTo>
                <a:lnTo>
                  <a:pt x="997" y="512"/>
                </a:lnTo>
                <a:lnTo>
                  <a:pt x="992" y="508"/>
                </a:lnTo>
                <a:lnTo>
                  <a:pt x="986" y="506"/>
                </a:lnTo>
                <a:lnTo>
                  <a:pt x="981" y="508"/>
                </a:lnTo>
                <a:lnTo>
                  <a:pt x="976" y="512"/>
                </a:lnTo>
                <a:lnTo>
                  <a:pt x="1002" y="525"/>
                </a:lnTo>
                <a:lnTo>
                  <a:pt x="1016" y="434"/>
                </a:lnTo>
                <a:lnTo>
                  <a:pt x="1016" y="430"/>
                </a:lnTo>
                <a:lnTo>
                  <a:pt x="1014" y="425"/>
                </a:lnTo>
                <a:lnTo>
                  <a:pt x="1011" y="420"/>
                </a:lnTo>
                <a:lnTo>
                  <a:pt x="1005" y="416"/>
                </a:lnTo>
                <a:lnTo>
                  <a:pt x="1000" y="414"/>
                </a:lnTo>
                <a:lnTo>
                  <a:pt x="995" y="416"/>
                </a:lnTo>
                <a:lnTo>
                  <a:pt x="990" y="420"/>
                </a:lnTo>
                <a:lnTo>
                  <a:pt x="938" y="470"/>
                </a:lnTo>
                <a:lnTo>
                  <a:pt x="948" y="480"/>
                </a:lnTo>
                <a:lnTo>
                  <a:pt x="939" y="468"/>
                </a:lnTo>
                <a:lnTo>
                  <a:pt x="875" y="519"/>
                </a:lnTo>
                <a:lnTo>
                  <a:pt x="873" y="520"/>
                </a:lnTo>
                <a:lnTo>
                  <a:pt x="870" y="525"/>
                </a:lnTo>
                <a:lnTo>
                  <a:pt x="868" y="531"/>
                </a:lnTo>
                <a:lnTo>
                  <a:pt x="870" y="536"/>
                </a:lnTo>
                <a:lnTo>
                  <a:pt x="873" y="541"/>
                </a:lnTo>
                <a:lnTo>
                  <a:pt x="912" y="583"/>
                </a:lnTo>
                <a:lnTo>
                  <a:pt x="922" y="572"/>
                </a:lnTo>
                <a:lnTo>
                  <a:pt x="917" y="558"/>
                </a:lnTo>
                <a:lnTo>
                  <a:pt x="912" y="562"/>
                </a:lnTo>
                <a:lnTo>
                  <a:pt x="908" y="567"/>
                </a:lnTo>
                <a:lnTo>
                  <a:pt x="906" y="572"/>
                </a:lnTo>
                <a:lnTo>
                  <a:pt x="908" y="577"/>
                </a:lnTo>
                <a:lnTo>
                  <a:pt x="917" y="558"/>
                </a:lnTo>
                <a:lnTo>
                  <a:pt x="826" y="595"/>
                </a:lnTo>
                <a:lnTo>
                  <a:pt x="821" y="598"/>
                </a:lnTo>
                <a:lnTo>
                  <a:pt x="819" y="600"/>
                </a:lnTo>
                <a:lnTo>
                  <a:pt x="767" y="666"/>
                </a:lnTo>
                <a:lnTo>
                  <a:pt x="765" y="669"/>
                </a:lnTo>
                <a:lnTo>
                  <a:pt x="764" y="675"/>
                </a:lnTo>
                <a:lnTo>
                  <a:pt x="765" y="680"/>
                </a:lnTo>
                <a:lnTo>
                  <a:pt x="769" y="685"/>
                </a:lnTo>
                <a:lnTo>
                  <a:pt x="774" y="688"/>
                </a:lnTo>
                <a:lnTo>
                  <a:pt x="779" y="690"/>
                </a:lnTo>
                <a:lnTo>
                  <a:pt x="785" y="688"/>
                </a:lnTo>
                <a:lnTo>
                  <a:pt x="788" y="688"/>
                </a:lnTo>
                <a:lnTo>
                  <a:pt x="863" y="636"/>
                </a:lnTo>
                <a:lnTo>
                  <a:pt x="854" y="623"/>
                </a:lnTo>
                <a:lnTo>
                  <a:pt x="858" y="638"/>
                </a:lnTo>
                <a:lnTo>
                  <a:pt x="1018" y="598"/>
                </a:lnTo>
                <a:lnTo>
                  <a:pt x="1014" y="583"/>
                </a:lnTo>
                <a:lnTo>
                  <a:pt x="1000" y="577"/>
                </a:lnTo>
                <a:lnTo>
                  <a:pt x="999" y="583"/>
                </a:lnTo>
                <a:lnTo>
                  <a:pt x="1000" y="588"/>
                </a:lnTo>
                <a:lnTo>
                  <a:pt x="1004" y="593"/>
                </a:lnTo>
                <a:lnTo>
                  <a:pt x="1009" y="597"/>
                </a:lnTo>
                <a:lnTo>
                  <a:pt x="1014" y="598"/>
                </a:lnTo>
                <a:lnTo>
                  <a:pt x="1004" y="572"/>
                </a:lnTo>
                <a:lnTo>
                  <a:pt x="912" y="678"/>
                </a:lnTo>
                <a:lnTo>
                  <a:pt x="908" y="683"/>
                </a:lnTo>
                <a:lnTo>
                  <a:pt x="882" y="758"/>
                </a:lnTo>
                <a:lnTo>
                  <a:pt x="896" y="763"/>
                </a:lnTo>
                <a:lnTo>
                  <a:pt x="885" y="753"/>
                </a:lnTo>
                <a:lnTo>
                  <a:pt x="830" y="817"/>
                </a:lnTo>
                <a:lnTo>
                  <a:pt x="826" y="820"/>
                </a:lnTo>
                <a:lnTo>
                  <a:pt x="788" y="900"/>
                </a:lnTo>
                <a:lnTo>
                  <a:pt x="788" y="902"/>
                </a:lnTo>
                <a:lnTo>
                  <a:pt x="685" y="1146"/>
                </a:lnTo>
                <a:lnTo>
                  <a:pt x="699" y="1152"/>
                </a:lnTo>
                <a:lnTo>
                  <a:pt x="691" y="1139"/>
                </a:lnTo>
                <a:lnTo>
                  <a:pt x="623" y="1191"/>
                </a:lnTo>
                <a:lnTo>
                  <a:pt x="621" y="1193"/>
                </a:lnTo>
                <a:lnTo>
                  <a:pt x="619" y="1195"/>
                </a:lnTo>
                <a:lnTo>
                  <a:pt x="555" y="1296"/>
                </a:lnTo>
                <a:lnTo>
                  <a:pt x="451" y="1453"/>
                </a:lnTo>
                <a:lnTo>
                  <a:pt x="463" y="1462"/>
                </a:lnTo>
                <a:lnTo>
                  <a:pt x="473" y="1452"/>
                </a:lnTo>
                <a:lnTo>
                  <a:pt x="468" y="1448"/>
                </a:lnTo>
                <a:lnTo>
                  <a:pt x="463" y="1446"/>
                </a:lnTo>
                <a:lnTo>
                  <a:pt x="458" y="1448"/>
                </a:lnTo>
                <a:lnTo>
                  <a:pt x="452" y="1452"/>
                </a:lnTo>
                <a:lnTo>
                  <a:pt x="475" y="1453"/>
                </a:lnTo>
                <a:lnTo>
                  <a:pt x="433" y="1403"/>
                </a:lnTo>
                <a:lnTo>
                  <a:pt x="431" y="1401"/>
                </a:lnTo>
                <a:lnTo>
                  <a:pt x="426" y="1398"/>
                </a:lnTo>
                <a:lnTo>
                  <a:pt x="421" y="1396"/>
                </a:lnTo>
                <a:lnTo>
                  <a:pt x="416" y="1398"/>
                </a:lnTo>
                <a:lnTo>
                  <a:pt x="411" y="1401"/>
                </a:lnTo>
                <a:lnTo>
                  <a:pt x="407" y="1405"/>
                </a:lnTo>
                <a:lnTo>
                  <a:pt x="369" y="1479"/>
                </a:lnTo>
                <a:lnTo>
                  <a:pt x="383" y="1486"/>
                </a:lnTo>
                <a:lnTo>
                  <a:pt x="372" y="1476"/>
                </a:lnTo>
                <a:lnTo>
                  <a:pt x="320" y="1526"/>
                </a:lnTo>
                <a:lnTo>
                  <a:pt x="331" y="1537"/>
                </a:lnTo>
                <a:lnTo>
                  <a:pt x="331" y="1521"/>
                </a:lnTo>
                <a:lnTo>
                  <a:pt x="325" y="1523"/>
                </a:lnTo>
                <a:lnTo>
                  <a:pt x="331" y="1521"/>
                </a:lnTo>
                <a:lnTo>
                  <a:pt x="251" y="1521"/>
                </a:lnTo>
                <a:lnTo>
                  <a:pt x="245" y="1523"/>
                </a:lnTo>
                <a:lnTo>
                  <a:pt x="240" y="1526"/>
                </a:lnTo>
                <a:lnTo>
                  <a:pt x="238" y="1528"/>
                </a:lnTo>
                <a:lnTo>
                  <a:pt x="174" y="1606"/>
                </a:lnTo>
                <a:lnTo>
                  <a:pt x="186" y="1615"/>
                </a:lnTo>
                <a:lnTo>
                  <a:pt x="178" y="1603"/>
                </a:lnTo>
                <a:lnTo>
                  <a:pt x="35" y="1707"/>
                </a:lnTo>
                <a:lnTo>
                  <a:pt x="33" y="1708"/>
                </a:lnTo>
                <a:lnTo>
                  <a:pt x="30" y="1714"/>
                </a:lnTo>
                <a:lnTo>
                  <a:pt x="28" y="1719"/>
                </a:lnTo>
                <a:lnTo>
                  <a:pt x="30" y="1722"/>
                </a:lnTo>
                <a:lnTo>
                  <a:pt x="40" y="1785"/>
                </a:lnTo>
                <a:lnTo>
                  <a:pt x="54" y="1781"/>
                </a:lnTo>
                <a:lnTo>
                  <a:pt x="40" y="1776"/>
                </a:lnTo>
                <a:lnTo>
                  <a:pt x="38" y="1781"/>
                </a:lnTo>
                <a:lnTo>
                  <a:pt x="42" y="1772"/>
                </a:lnTo>
                <a:lnTo>
                  <a:pt x="4" y="1828"/>
                </a:lnTo>
                <a:lnTo>
                  <a:pt x="2" y="1831"/>
                </a:lnTo>
                <a:lnTo>
                  <a:pt x="0" y="1837"/>
                </a:lnTo>
                <a:lnTo>
                  <a:pt x="0" y="1989"/>
                </a:lnTo>
                <a:lnTo>
                  <a:pt x="2" y="1994"/>
                </a:lnTo>
                <a:lnTo>
                  <a:pt x="2" y="1996"/>
                </a:lnTo>
                <a:lnTo>
                  <a:pt x="40" y="2074"/>
                </a:lnTo>
                <a:lnTo>
                  <a:pt x="54" y="2067"/>
                </a:lnTo>
                <a:lnTo>
                  <a:pt x="40" y="2062"/>
                </a:lnTo>
                <a:lnTo>
                  <a:pt x="38" y="2067"/>
                </a:lnTo>
                <a:lnTo>
                  <a:pt x="40" y="2073"/>
                </a:lnTo>
                <a:lnTo>
                  <a:pt x="42" y="2060"/>
                </a:lnTo>
                <a:lnTo>
                  <a:pt x="4" y="2126"/>
                </a:lnTo>
                <a:lnTo>
                  <a:pt x="2" y="2128"/>
                </a:lnTo>
                <a:lnTo>
                  <a:pt x="0" y="2133"/>
                </a:lnTo>
                <a:lnTo>
                  <a:pt x="0" y="2194"/>
                </a:lnTo>
                <a:lnTo>
                  <a:pt x="2" y="2199"/>
                </a:lnTo>
                <a:lnTo>
                  <a:pt x="5" y="2204"/>
                </a:lnTo>
                <a:lnTo>
                  <a:pt x="11" y="2208"/>
                </a:lnTo>
                <a:lnTo>
                  <a:pt x="16" y="2210"/>
                </a:lnTo>
                <a:lnTo>
                  <a:pt x="17" y="2210"/>
                </a:lnTo>
                <a:lnTo>
                  <a:pt x="97" y="2201"/>
                </a:lnTo>
                <a:lnTo>
                  <a:pt x="96" y="2185"/>
                </a:lnTo>
                <a:lnTo>
                  <a:pt x="85" y="2175"/>
                </a:lnTo>
                <a:lnTo>
                  <a:pt x="82" y="2180"/>
                </a:lnTo>
                <a:lnTo>
                  <a:pt x="80" y="2185"/>
                </a:lnTo>
                <a:lnTo>
                  <a:pt x="82" y="2190"/>
                </a:lnTo>
                <a:lnTo>
                  <a:pt x="85" y="2196"/>
                </a:lnTo>
                <a:lnTo>
                  <a:pt x="91" y="2199"/>
                </a:lnTo>
                <a:lnTo>
                  <a:pt x="96" y="2201"/>
                </a:lnTo>
                <a:lnTo>
                  <a:pt x="85" y="2175"/>
                </a:lnTo>
                <a:lnTo>
                  <a:pt x="33" y="2223"/>
                </a:lnTo>
                <a:lnTo>
                  <a:pt x="30" y="2229"/>
                </a:lnTo>
                <a:lnTo>
                  <a:pt x="2" y="2308"/>
                </a:lnTo>
                <a:lnTo>
                  <a:pt x="0" y="2314"/>
                </a:lnTo>
                <a:lnTo>
                  <a:pt x="2" y="2319"/>
                </a:lnTo>
                <a:lnTo>
                  <a:pt x="4" y="2324"/>
                </a:lnTo>
                <a:lnTo>
                  <a:pt x="42" y="2374"/>
                </a:lnTo>
                <a:lnTo>
                  <a:pt x="45" y="2376"/>
                </a:lnTo>
                <a:lnTo>
                  <a:pt x="111" y="2428"/>
                </a:lnTo>
                <a:lnTo>
                  <a:pt x="115" y="2430"/>
                </a:lnTo>
                <a:lnTo>
                  <a:pt x="117" y="2432"/>
                </a:lnTo>
                <a:lnTo>
                  <a:pt x="211" y="2459"/>
                </a:lnTo>
                <a:lnTo>
                  <a:pt x="214" y="2459"/>
                </a:lnTo>
                <a:lnTo>
                  <a:pt x="219" y="2458"/>
                </a:lnTo>
                <a:lnTo>
                  <a:pt x="221" y="2458"/>
                </a:lnTo>
                <a:lnTo>
                  <a:pt x="296" y="2418"/>
                </a:lnTo>
                <a:lnTo>
                  <a:pt x="299" y="2416"/>
                </a:lnTo>
                <a:lnTo>
                  <a:pt x="431" y="2298"/>
                </a:lnTo>
                <a:lnTo>
                  <a:pt x="421" y="2286"/>
                </a:lnTo>
                <a:lnTo>
                  <a:pt x="421" y="2301"/>
                </a:lnTo>
                <a:lnTo>
                  <a:pt x="426" y="2300"/>
                </a:lnTo>
                <a:lnTo>
                  <a:pt x="421" y="2301"/>
                </a:lnTo>
                <a:lnTo>
                  <a:pt x="473" y="2301"/>
                </a:lnTo>
                <a:lnTo>
                  <a:pt x="478" y="2300"/>
                </a:lnTo>
                <a:lnTo>
                  <a:pt x="484" y="2296"/>
                </a:lnTo>
                <a:lnTo>
                  <a:pt x="487" y="2293"/>
                </a:lnTo>
                <a:lnTo>
                  <a:pt x="515" y="2229"/>
                </a:lnTo>
                <a:lnTo>
                  <a:pt x="501" y="2222"/>
                </a:lnTo>
                <a:lnTo>
                  <a:pt x="491" y="2232"/>
                </a:lnTo>
                <a:lnTo>
                  <a:pt x="496" y="2236"/>
                </a:lnTo>
                <a:lnTo>
                  <a:pt x="501" y="2237"/>
                </a:lnTo>
                <a:lnTo>
                  <a:pt x="506" y="2236"/>
                </a:lnTo>
                <a:lnTo>
                  <a:pt x="511" y="2232"/>
                </a:lnTo>
                <a:lnTo>
                  <a:pt x="491" y="2234"/>
                </a:lnTo>
                <a:lnTo>
                  <a:pt x="543" y="2286"/>
                </a:lnTo>
                <a:lnTo>
                  <a:pt x="553" y="2274"/>
                </a:lnTo>
                <a:lnTo>
                  <a:pt x="538" y="2274"/>
                </a:lnTo>
                <a:lnTo>
                  <a:pt x="539" y="2279"/>
                </a:lnTo>
                <a:lnTo>
                  <a:pt x="538" y="2274"/>
                </a:lnTo>
                <a:lnTo>
                  <a:pt x="538" y="2314"/>
                </a:lnTo>
                <a:lnTo>
                  <a:pt x="539" y="2319"/>
                </a:lnTo>
                <a:lnTo>
                  <a:pt x="543" y="2324"/>
                </a:lnTo>
                <a:lnTo>
                  <a:pt x="548" y="2328"/>
                </a:lnTo>
                <a:lnTo>
                  <a:pt x="553" y="2329"/>
                </a:lnTo>
                <a:lnTo>
                  <a:pt x="567" y="2329"/>
                </a:lnTo>
                <a:lnTo>
                  <a:pt x="567" y="2298"/>
                </a:lnTo>
                <a:lnTo>
                  <a:pt x="553" y="2298"/>
                </a:lnTo>
                <a:lnTo>
                  <a:pt x="569" y="2314"/>
                </a:lnTo>
                <a:lnTo>
                  <a:pt x="567" y="2308"/>
                </a:lnTo>
                <a:lnTo>
                  <a:pt x="564" y="2303"/>
                </a:lnTo>
                <a:lnTo>
                  <a:pt x="558" y="2300"/>
                </a:lnTo>
                <a:lnTo>
                  <a:pt x="553" y="2314"/>
                </a:lnTo>
                <a:lnTo>
                  <a:pt x="569" y="2314"/>
                </a:lnTo>
                <a:lnTo>
                  <a:pt x="569" y="2274"/>
                </a:lnTo>
                <a:lnTo>
                  <a:pt x="567" y="2269"/>
                </a:lnTo>
                <a:lnTo>
                  <a:pt x="565" y="2263"/>
                </a:lnTo>
                <a:lnTo>
                  <a:pt x="513" y="2211"/>
                </a:lnTo>
                <a:lnTo>
                  <a:pt x="511" y="2211"/>
                </a:lnTo>
                <a:lnTo>
                  <a:pt x="506" y="2208"/>
                </a:lnTo>
                <a:lnTo>
                  <a:pt x="501" y="2206"/>
                </a:lnTo>
                <a:lnTo>
                  <a:pt x="496" y="2208"/>
                </a:lnTo>
                <a:lnTo>
                  <a:pt x="491" y="2211"/>
                </a:lnTo>
                <a:lnTo>
                  <a:pt x="487" y="2216"/>
                </a:lnTo>
                <a:lnTo>
                  <a:pt x="459" y="2281"/>
                </a:lnTo>
                <a:lnTo>
                  <a:pt x="473" y="2270"/>
                </a:lnTo>
                <a:lnTo>
                  <a:pt x="468" y="2272"/>
                </a:lnTo>
                <a:lnTo>
                  <a:pt x="463" y="2275"/>
                </a:lnTo>
                <a:lnTo>
                  <a:pt x="473" y="2286"/>
                </a:lnTo>
                <a:lnTo>
                  <a:pt x="473" y="2270"/>
                </a:lnTo>
                <a:lnTo>
                  <a:pt x="421" y="2270"/>
                </a:lnTo>
                <a:lnTo>
                  <a:pt x="416" y="2272"/>
                </a:lnTo>
                <a:lnTo>
                  <a:pt x="411" y="2275"/>
                </a:lnTo>
                <a:lnTo>
                  <a:pt x="278" y="2393"/>
                </a:lnTo>
                <a:lnTo>
                  <a:pt x="289" y="2404"/>
                </a:lnTo>
                <a:lnTo>
                  <a:pt x="282" y="2390"/>
                </a:lnTo>
                <a:lnTo>
                  <a:pt x="207" y="2430"/>
                </a:lnTo>
                <a:lnTo>
                  <a:pt x="214" y="2428"/>
                </a:lnTo>
                <a:lnTo>
                  <a:pt x="209" y="2430"/>
                </a:lnTo>
                <a:lnTo>
                  <a:pt x="214" y="2444"/>
                </a:lnTo>
                <a:lnTo>
                  <a:pt x="219" y="2430"/>
                </a:lnTo>
                <a:lnTo>
                  <a:pt x="125" y="2402"/>
                </a:lnTo>
                <a:lnTo>
                  <a:pt x="120" y="2416"/>
                </a:lnTo>
                <a:lnTo>
                  <a:pt x="131" y="2404"/>
                </a:lnTo>
                <a:lnTo>
                  <a:pt x="64" y="2352"/>
                </a:lnTo>
                <a:lnTo>
                  <a:pt x="54" y="2364"/>
                </a:lnTo>
                <a:lnTo>
                  <a:pt x="66" y="2355"/>
                </a:lnTo>
                <a:lnTo>
                  <a:pt x="28" y="2305"/>
                </a:lnTo>
                <a:lnTo>
                  <a:pt x="31" y="2314"/>
                </a:lnTo>
                <a:lnTo>
                  <a:pt x="30" y="2308"/>
                </a:lnTo>
                <a:lnTo>
                  <a:pt x="16" y="2314"/>
                </a:lnTo>
                <a:lnTo>
                  <a:pt x="31" y="2319"/>
                </a:lnTo>
                <a:lnTo>
                  <a:pt x="59" y="2239"/>
                </a:lnTo>
                <a:lnTo>
                  <a:pt x="44" y="2234"/>
                </a:lnTo>
                <a:lnTo>
                  <a:pt x="54" y="2246"/>
                </a:lnTo>
                <a:lnTo>
                  <a:pt x="106" y="2197"/>
                </a:lnTo>
                <a:lnTo>
                  <a:pt x="106" y="2196"/>
                </a:lnTo>
                <a:lnTo>
                  <a:pt x="110" y="2190"/>
                </a:lnTo>
                <a:lnTo>
                  <a:pt x="111" y="2185"/>
                </a:lnTo>
                <a:lnTo>
                  <a:pt x="110" y="2180"/>
                </a:lnTo>
                <a:lnTo>
                  <a:pt x="106" y="2175"/>
                </a:lnTo>
                <a:lnTo>
                  <a:pt x="101" y="2171"/>
                </a:lnTo>
                <a:lnTo>
                  <a:pt x="96" y="2170"/>
                </a:lnTo>
                <a:lnTo>
                  <a:pt x="94" y="2170"/>
                </a:lnTo>
                <a:lnTo>
                  <a:pt x="14" y="2178"/>
                </a:lnTo>
                <a:lnTo>
                  <a:pt x="31" y="2194"/>
                </a:lnTo>
                <a:lnTo>
                  <a:pt x="30" y="2189"/>
                </a:lnTo>
                <a:lnTo>
                  <a:pt x="26" y="2184"/>
                </a:lnTo>
                <a:lnTo>
                  <a:pt x="21" y="2180"/>
                </a:lnTo>
                <a:lnTo>
                  <a:pt x="16" y="2178"/>
                </a:lnTo>
                <a:lnTo>
                  <a:pt x="16" y="2194"/>
                </a:lnTo>
                <a:lnTo>
                  <a:pt x="31" y="2194"/>
                </a:lnTo>
                <a:lnTo>
                  <a:pt x="31" y="2133"/>
                </a:lnTo>
                <a:lnTo>
                  <a:pt x="16" y="2133"/>
                </a:lnTo>
                <a:lnTo>
                  <a:pt x="30" y="2142"/>
                </a:lnTo>
                <a:lnTo>
                  <a:pt x="68" y="2076"/>
                </a:lnTo>
                <a:lnTo>
                  <a:pt x="68" y="2073"/>
                </a:lnTo>
                <a:lnTo>
                  <a:pt x="70" y="2067"/>
                </a:lnTo>
                <a:lnTo>
                  <a:pt x="68" y="2062"/>
                </a:lnTo>
                <a:lnTo>
                  <a:pt x="68" y="2060"/>
                </a:lnTo>
                <a:lnTo>
                  <a:pt x="30" y="1982"/>
                </a:lnTo>
                <a:lnTo>
                  <a:pt x="16" y="1989"/>
                </a:lnTo>
                <a:lnTo>
                  <a:pt x="31" y="1989"/>
                </a:lnTo>
                <a:lnTo>
                  <a:pt x="31" y="1837"/>
                </a:lnTo>
                <a:lnTo>
                  <a:pt x="30" y="1842"/>
                </a:lnTo>
                <a:lnTo>
                  <a:pt x="31" y="1837"/>
                </a:lnTo>
                <a:lnTo>
                  <a:pt x="16" y="1837"/>
                </a:lnTo>
                <a:lnTo>
                  <a:pt x="28" y="1845"/>
                </a:lnTo>
                <a:lnTo>
                  <a:pt x="66" y="1790"/>
                </a:lnTo>
                <a:lnTo>
                  <a:pt x="68" y="1786"/>
                </a:lnTo>
                <a:lnTo>
                  <a:pt x="70" y="1781"/>
                </a:lnTo>
                <a:lnTo>
                  <a:pt x="70" y="1779"/>
                </a:lnTo>
                <a:lnTo>
                  <a:pt x="59" y="1717"/>
                </a:lnTo>
                <a:lnTo>
                  <a:pt x="54" y="1729"/>
                </a:lnTo>
                <a:lnTo>
                  <a:pt x="57" y="1724"/>
                </a:lnTo>
                <a:lnTo>
                  <a:pt x="59" y="1719"/>
                </a:lnTo>
                <a:lnTo>
                  <a:pt x="44" y="1719"/>
                </a:lnTo>
                <a:lnTo>
                  <a:pt x="52" y="1731"/>
                </a:lnTo>
                <a:lnTo>
                  <a:pt x="195" y="1627"/>
                </a:lnTo>
                <a:lnTo>
                  <a:pt x="198" y="1625"/>
                </a:lnTo>
                <a:lnTo>
                  <a:pt x="263" y="1547"/>
                </a:lnTo>
                <a:lnTo>
                  <a:pt x="251" y="1552"/>
                </a:lnTo>
                <a:lnTo>
                  <a:pt x="256" y="1550"/>
                </a:lnTo>
                <a:lnTo>
                  <a:pt x="261" y="1547"/>
                </a:lnTo>
                <a:lnTo>
                  <a:pt x="251" y="1537"/>
                </a:lnTo>
                <a:lnTo>
                  <a:pt x="251" y="1552"/>
                </a:lnTo>
                <a:lnTo>
                  <a:pt x="331" y="1552"/>
                </a:lnTo>
                <a:lnTo>
                  <a:pt x="336" y="1550"/>
                </a:lnTo>
                <a:lnTo>
                  <a:pt x="341" y="1549"/>
                </a:lnTo>
                <a:lnTo>
                  <a:pt x="393" y="1498"/>
                </a:lnTo>
                <a:lnTo>
                  <a:pt x="393" y="1497"/>
                </a:lnTo>
                <a:lnTo>
                  <a:pt x="397" y="1493"/>
                </a:lnTo>
                <a:lnTo>
                  <a:pt x="435" y="1419"/>
                </a:lnTo>
                <a:lnTo>
                  <a:pt x="411" y="1422"/>
                </a:lnTo>
                <a:lnTo>
                  <a:pt x="416" y="1426"/>
                </a:lnTo>
                <a:lnTo>
                  <a:pt x="421" y="1427"/>
                </a:lnTo>
                <a:lnTo>
                  <a:pt x="426" y="1426"/>
                </a:lnTo>
                <a:lnTo>
                  <a:pt x="431" y="1422"/>
                </a:lnTo>
                <a:lnTo>
                  <a:pt x="421" y="1412"/>
                </a:lnTo>
                <a:lnTo>
                  <a:pt x="409" y="1422"/>
                </a:lnTo>
                <a:lnTo>
                  <a:pt x="451" y="1472"/>
                </a:lnTo>
                <a:lnTo>
                  <a:pt x="452" y="1472"/>
                </a:lnTo>
                <a:lnTo>
                  <a:pt x="458" y="1476"/>
                </a:lnTo>
                <a:lnTo>
                  <a:pt x="463" y="1478"/>
                </a:lnTo>
                <a:lnTo>
                  <a:pt x="468" y="1476"/>
                </a:lnTo>
                <a:lnTo>
                  <a:pt x="473" y="1472"/>
                </a:lnTo>
                <a:lnTo>
                  <a:pt x="477" y="1471"/>
                </a:lnTo>
                <a:lnTo>
                  <a:pt x="581" y="1313"/>
                </a:lnTo>
                <a:lnTo>
                  <a:pt x="645" y="1212"/>
                </a:lnTo>
                <a:lnTo>
                  <a:pt x="632" y="1204"/>
                </a:lnTo>
                <a:lnTo>
                  <a:pt x="642" y="1216"/>
                </a:lnTo>
                <a:lnTo>
                  <a:pt x="710" y="1164"/>
                </a:lnTo>
                <a:lnTo>
                  <a:pt x="710" y="1162"/>
                </a:lnTo>
                <a:lnTo>
                  <a:pt x="713" y="1159"/>
                </a:lnTo>
                <a:lnTo>
                  <a:pt x="816" y="914"/>
                </a:lnTo>
                <a:lnTo>
                  <a:pt x="802" y="907"/>
                </a:lnTo>
                <a:lnTo>
                  <a:pt x="816" y="914"/>
                </a:lnTo>
                <a:lnTo>
                  <a:pt x="854" y="834"/>
                </a:lnTo>
                <a:lnTo>
                  <a:pt x="840" y="827"/>
                </a:lnTo>
                <a:lnTo>
                  <a:pt x="852" y="838"/>
                </a:lnTo>
                <a:lnTo>
                  <a:pt x="908" y="773"/>
                </a:lnTo>
                <a:lnTo>
                  <a:pt x="910" y="768"/>
                </a:lnTo>
                <a:lnTo>
                  <a:pt x="912" y="768"/>
                </a:lnTo>
                <a:lnTo>
                  <a:pt x="938" y="694"/>
                </a:lnTo>
                <a:lnTo>
                  <a:pt x="922" y="688"/>
                </a:lnTo>
                <a:lnTo>
                  <a:pt x="934" y="699"/>
                </a:lnTo>
                <a:lnTo>
                  <a:pt x="1026" y="593"/>
                </a:lnTo>
                <a:lnTo>
                  <a:pt x="1028" y="588"/>
                </a:lnTo>
                <a:lnTo>
                  <a:pt x="1030" y="583"/>
                </a:lnTo>
                <a:lnTo>
                  <a:pt x="1028" y="577"/>
                </a:lnTo>
                <a:lnTo>
                  <a:pt x="1025" y="572"/>
                </a:lnTo>
                <a:lnTo>
                  <a:pt x="1019" y="569"/>
                </a:lnTo>
                <a:lnTo>
                  <a:pt x="1014" y="567"/>
                </a:lnTo>
                <a:lnTo>
                  <a:pt x="1011" y="569"/>
                </a:lnTo>
                <a:lnTo>
                  <a:pt x="851" y="609"/>
                </a:lnTo>
                <a:lnTo>
                  <a:pt x="849" y="609"/>
                </a:lnTo>
                <a:lnTo>
                  <a:pt x="845" y="610"/>
                </a:lnTo>
                <a:lnTo>
                  <a:pt x="771" y="662"/>
                </a:lnTo>
                <a:lnTo>
                  <a:pt x="793" y="680"/>
                </a:lnTo>
                <a:lnTo>
                  <a:pt x="795" y="675"/>
                </a:lnTo>
                <a:lnTo>
                  <a:pt x="793" y="669"/>
                </a:lnTo>
                <a:lnTo>
                  <a:pt x="790" y="664"/>
                </a:lnTo>
                <a:lnTo>
                  <a:pt x="785" y="661"/>
                </a:lnTo>
                <a:lnTo>
                  <a:pt x="779" y="659"/>
                </a:lnTo>
                <a:lnTo>
                  <a:pt x="774" y="661"/>
                </a:lnTo>
                <a:lnTo>
                  <a:pt x="779" y="675"/>
                </a:lnTo>
                <a:lnTo>
                  <a:pt x="792" y="685"/>
                </a:lnTo>
                <a:lnTo>
                  <a:pt x="844" y="619"/>
                </a:lnTo>
                <a:lnTo>
                  <a:pt x="832" y="609"/>
                </a:lnTo>
                <a:lnTo>
                  <a:pt x="838" y="624"/>
                </a:lnTo>
                <a:lnTo>
                  <a:pt x="929" y="588"/>
                </a:lnTo>
                <a:lnTo>
                  <a:pt x="927" y="586"/>
                </a:lnTo>
                <a:lnTo>
                  <a:pt x="932" y="583"/>
                </a:lnTo>
                <a:lnTo>
                  <a:pt x="936" y="577"/>
                </a:lnTo>
                <a:lnTo>
                  <a:pt x="938" y="572"/>
                </a:lnTo>
                <a:lnTo>
                  <a:pt x="936" y="567"/>
                </a:lnTo>
                <a:lnTo>
                  <a:pt x="934" y="562"/>
                </a:lnTo>
                <a:lnTo>
                  <a:pt x="896" y="520"/>
                </a:lnTo>
                <a:lnTo>
                  <a:pt x="894" y="541"/>
                </a:lnTo>
                <a:lnTo>
                  <a:pt x="898" y="536"/>
                </a:lnTo>
                <a:lnTo>
                  <a:pt x="899" y="531"/>
                </a:lnTo>
                <a:lnTo>
                  <a:pt x="898" y="525"/>
                </a:lnTo>
                <a:lnTo>
                  <a:pt x="884" y="531"/>
                </a:lnTo>
                <a:lnTo>
                  <a:pt x="894" y="543"/>
                </a:lnTo>
                <a:lnTo>
                  <a:pt x="959" y="492"/>
                </a:lnTo>
                <a:lnTo>
                  <a:pt x="1011" y="442"/>
                </a:lnTo>
                <a:lnTo>
                  <a:pt x="985" y="430"/>
                </a:lnTo>
                <a:lnTo>
                  <a:pt x="986" y="435"/>
                </a:lnTo>
                <a:lnTo>
                  <a:pt x="990" y="440"/>
                </a:lnTo>
                <a:lnTo>
                  <a:pt x="995" y="444"/>
                </a:lnTo>
                <a:lnTo>
                  <a:pt x="1000" y="446"/>
                </a:lnTo>
                <a:lnTo>
                  <a:pt x="1005" y="444"/>
                </a:lnTo>
                <a:lnTo>
                  <a:pt x="1000" y="430"/>
                </a:lnTo>
                <a:lnTo>
                  <a:pt x="986" y="428"/>
                </a:lnTo>
                <a:lnTo>
                  <a:pt x="972" y="520"/>
                </a:lnTo>
                <a:lnTo>
                  <a:pt x="971" y="522"/>
                </a:lnTo>
                <a:lnTo>
                  <a:pt x="972" y="527"/>
                </a:lnTo>
                <a:lnTo>
                  <a:pt x="976" y="532"/>
                </a:lnTo>
                <a:lnTo>
                  <a:pt x="981" y="536"/>
                </a:lnTo>
                <a:lnTo>
                  <a:pt x="986" y="538"/>
                </a:lnTo>
                <a:lnTo>
                  <a:pt x="992" y="536"/>
                </a:lnTo>
                <a:lnTo>
                  <a:pt x="997" y="532"/>
                </a:lnTo>
                <a:lnTo>
                  <a:pt x="999" y="532"/>
                </a:lnTo>
                <a:lnTo>
                  <a:pt x="1051" y="477"/>
                </a:lnTo>
                <a:lnTo>
                  <a:pt x="1023" y="466"/>
                </a:lnTo>
                <a:lnTo>
                  <a:pt x="1025" y="472"/>
                </a:lnTo>
                <a:lnTo>
                  <a:pt x="1028" y="477"/>
                </a:lnTo>
                <a:lnTo>
                  <a:pt x="1033" y="480"/>
                </a:lnTo>
                <a:lnTo>
                  <a:pt x="1039" y="482"/>
                </a:lnTo>
                <a:lnTo>
                  <a:pt x="1044" y="480"/>
                </a:lnTo>
                <a:lnTo>
                  <a:pt x="1049" y="477"/>
                </a:lnTo>
                <a:lnTo>
                  <a:pt x="1039" y="466"/>
                </a:lnTo>
                <a:lnTo>
                  <a:pt x="1023" y="466"/>
                </a:lnTo>
                <a:lnTo>
                  <a:pt x="1023" y="531"/>
                </a:lnTo>
                <a:lnTo>
                  <a:pt x="1025" y="536"/>
                </a:lnTo>
                <a:lnTo>
                  <a:pt x="1028" y="541"/>
                </a:lnTo>
                <a:lnTo>
                  <a:pt x="1033" y="545"/>
                </a:lnTo>
                <a:lnTo>
                  <a:pt x="1039" y="546"/>
                </a:lnTo>
                <a:lnTo>
                  <a:pt x="1044" y="545"/>
                </a:lnTo>
                <a:lnTo>
                  <a:pt x="1051" y="543"/>
                </a:lnTo>
                <a:lnTo>
                  <a:pt x="1115" y="479"/>
                </a:lnTo>
                <a:lnTo>
                  <a:pt x="1113" y="477"/>
                </a:lnTo>
                <a:lnTo>
                  <a:pt x="1117" y="472"/>
                </a:lnTo>
                <a:lnTo>
                  <a:pt x="1119" y="466"/>
                </a:lnTo>
                <a:lnTo>
                  <a:pt x="1117" y="461"/>
                </a:lnTo>
                <a:lnTo>
                  <a:pt x="1113" y="456"/>
                </a:lnTo>
                <a:lnTo>
                  <a:pt x="1108" y="453"/>
                </a:lnTo>
                <a:lnTo>
                  <a:pt x="1072" y="439"/>
                </a:lnTo>
                <a:lnTo>
                  <a:pt x="1082" y="453"/>
                </a:lnTo>
                <a:lnTo>
                  <a:pt x="1080" y="447"/>
                </a:lnTo>
                <a:lnTo>
                  <a:pt x="1077" y="442"/>
                </a:lnTo>
                <a:lnTo>
                  <a:pt x="1072" y="439"/>
                </a:lnTo>
                <a:lnTo>
                  <a:pt x="1066" y="453"/>
                </a:lnTo>
                <a:lnTo>
                  <a:pt x="1082" y="453"/>
                </a:lnTo>
                <a:lnTo>
                  <a:pt x="1082" y="392"/>
                </a:lnTo>
                <a:lnTo>
                  <a:pt x="1077" y="402"/>
                </a:lnTo>
                <a:lnTo>
                  <a:pt x="1080" y="397"/>
                </a:lnTo>
                <a:lnTo>
                  <a:pt x="1082" y="392"/>
                </a:lnTo>
                <a:lnTo>
                  <a:pt x="1066" y="392"/>
                </a:lnTo>
                <a:lnTo>
                  <a:pt x="1075" y="406"/>
                </a:lnTo>
                <a:lnTo>
                  <a:pt x="1141" y="366"/>
                </a:lnTo>
                <a:lnTo>
                  <a:pt x="1143" y="362"/>
                </a:lnTo>
                <a:lnTo>
                  <a:pt x="1146" y="361"/>
                </a:lnTo>
                <a:lnTo>
                  <a:pt x="1199" y="270"/>
                </a:lnTo>
                <a:lnTo>
                  <a:pt x="1185" y="277"/>
                </a:lnTo>
                <a:lnTo>
                  <a:pt x="1190" y="276"/>
                </a:lnTo>
                <a:lnTo>
                  <a:pt x="1195" y="272"/>
                </a:lnTo>
                <a:lnTo>
                  <a:pt x="1185" y="262"/>
                </a:lnTo>
                <a:lnTo>
                  <a:pt x="1185" y="277"/>
                </a:lnTo>
                <a:lnTo>
                  <a:pt x="1265" y="277"/>
                </a:lnTo>
                <a:lnTo>
                  <a:pt x="1270" y="276"/>
                </a:lnTo>
                <a:lnTo>
                  <a:pt x="1272" y="276"/>
                </a:lnTo>
                <a:lnTo>
                  <a:pt x="1362" y="236"/>
                </a:lnTo>
                <a:lnTo>
                  <a:pt x="1366" y="232"/>
                </a:lnTo>
                <a:lnTo>
                  <a:pt x="1369" y="229"/>
                </a:lnTo>
                <a:lnTo>
                  <a:pt x="1406" y="153"/>
                </a:lnTo>
                <a:lnTo>
                  <a:pt x="1392" y="146"/>
                </a:lnTo>
                <a:lnTo>
                  <a:pt x="1402" y="158"/>
                </a:lnTo>
                <a:lnTo>
                  <a:pt x="1468" y="107"/>
                </a:lnTo>
                <a:lnTo>
                  <a:pt x="1458" y="111"/>
                </a:lnTo>
                <a:lnTo>
                  <a:pt x="1463" y="109"/>
                </a:lnTo>
                <a:lnTo>
                  <a:pt x="1458" y="95"/>
                </a:lnTo>
                <a:lnTo>
                  <a:pt x="1453" y="111"/>
                </a:lnTo>
                <a:lnTo>
                  <a:pt x="1519" y="135"/>
                </a:lnTo>
                <a:lnTo>
                  <a:pt x="1524" y="135"/>
                </a:lnTo>
                <a:lnTo>
                  <a:pt x="1529" y="133"/>
                </a:lnTo>
                <a:lnTo>
                  <a:pt x="1534" y="130"/>
                </a:lnTo>
                <a:lnTo>
                  <a:pt x="1538" y="127"/>
                </a:lnTo>
                <a:lnTo>
                  <a:pt x="1566" y="61"/>
                </a:lnTo>
                <a:lnTo>
                  <a:pt x="1552" y="54"/>
                </a:lnTo>
                <a:lnTo>
                  <a:pt x="1560" y="66"/>
                </a:lnTo>
                <a:lnTo>
                  <a:pt x="1613" y="28"/>
                </a:lnTo>
                <a:lnTo>
                  <a:pt x="1588" y="16"/>
                </a:lnTo>
                <a:lnTo>
                  <a:pt x="1590" y="21"/>
                </a:lnTo>
                <a:lnTo>
                  <a:pt x="1593" y="26"/>
                </a:lnTo>
                <a:lnTo>
                  <a:pt x="1599" y="29"/>
                </a:lnTo>
                <a:lnTo>
                  <a:pt x="1604" y="31"/>
                </a:lnTo>
                <a:lnTo>
                  <a:pt x="1609" y="29"/>
                </a:lnTo>
                <a:lnTo>
                  <a:pt x="1604" y="16"/>
                </a:lnTo>
                <a:lnTo>
                  <a:pt x="1588" y="16"/>
                </a:lnTo>
                <a:lnTo>
                  <a:pt x="1588" y="133"/>
                </a:lnTo>
                <a:lnTo>
                  <a:pt x="1590" y="139"/>
                </a:lnTo>
                <a:lnTo>
                  <a:pt x="1593" y="144"/>
                </a:lnTo>
                <a:lnTo>
                  <a:pt x="1599" y="147"/>
                </a:lnTo>
                <a:lnTo>
                  <a:pt x="1604" y="149"/>
                </a:lnTo>
                <a:lnTo>
                  <a:pt x="1609" y="147"/>
                </a:lnTo>
                <a:lnTo>
                  <a:pt x="1614" y="144"/>
                </a:lnTo>
                <a:lnTo>
                  <a:pt x="1618" y="142"/>
                </a:lnTo>
                <a:lnTo>
                  <a:pt x="1670" y="62"/>
                </a:lnTo>
                <a:lnTo>
                  <a:pt x="1646" y="64"/>
                </a:lnTo>
                <a:lnTo>
                  <a:pt x="1651" y="68"/>
                </a:lnTo>
                <a:lnTo>
                  <a:pt x="1656" y="69"/>
                </a:lnTo>
                <a:lnTo>
                  <a:pt x="1661" y="68"/>
                </a:lnTo>
                <a:lnTo>
                  <a:pt x="1666" y="64"/>
                </a:lnTo>
                <a:lnTo>
                  <a:pt x="1656" y="54"/>
                </a:lnTo>
                <a:lnTo>
                  <a:pt x="1642" y="61"/>
                </a:lnTo>
                <a:lnTo>
                  <a:pt x="1684" y="140"/>
                </a:lnTo>
                <a:lnTo>
                  <a:pt x="1687" y="144"/>
                </a:lnTo>
                <a:lnTo>
                  <a:pt x="1693" y="147"/>
                </a:lnTo>
                <a:lnTo>
                  <a:pt x="1698" y="149"/>
                </a:lnTo>
                <a:lnTo>
                  <a:pt x="1703" y="147"/>
                </a:lnTo>
                <a:lnTo>
                  <a:pt x="1708" y="144"/>
                </a:lnTo>
                <a:lnTo>
                  <a:pt x="1712" y="139"/>
                </a:lnTo>
                <a:lnTo>
                  <a:pt x="1713" y="139"/>
                </a:lnTo>
                <a:lnTo>
                  <a:pt x="1752" y="21"/>
                </a:lnTo>
                <a:lnTo>
                  <a:pt x="1736" y="31"/>
                </a:lnTo>
                <a:lnTo>
                  <a:pt x="1741" y="29"/>
                </a:lnTo>
                <a:lnTo>
                  <a:pt x="1746" y="26"/>
                </a:lnTo>
                <a:lnTo>
                  <a:pt x="1750" y="21"/>
                </a:lnTo>
                <a:lnTo>
                  <a:pt x="1736" y="16"/>
                </a:lnTo>
                <a:lnTo>
                  <a:pt x="1734" y="31"/>
                </a:lnTo>
                <a:lnTo>
                  <a:pt x="1813" y="45"/>
                </a:lnTo>
                <a:lnTo>
                  <a:pt x="1814" y="29"/>
                </a:lnTo>
                <a:lnTo>
                  <a:pt x="1809" y="45"/>
                </a:lnTo>
                <a:lnTo>
                  <a:pt x="1966" y="111"/>
                </a:lnTo>
                <a:lnTo>
                  <a:pt x="1957" y="90"/>
                </a:lnTo>
                <a:lnTo>
                  <a:pt x="1955" y="95"/>
                </a:lnTo>
                <a:lnTo>
                  <a:pt x="1957" y="101"/>
                </a:lnTo>
                <a:lnTo>
                  <a:pt x="1960" y="106"/>
                </a:lnTo>
                <a:lnTo>
                  <a:pt x="1971" y="95"/>
                </a:lnTo>
                <a:lnTo>
                  <a:pt x="1960" y="85"/>
                </a:lnTo>
                <a:lnTo>
                  <a:pt x="1894" y="159"/>
                </a:lnTo>
                <a:lnTo>
                  <a:pt x="1905" y="154"/>
                </a:lnTo>
                <a:lnTo>
                  <a:pt x="1900" y="156"/>
                </a:lnTo>
                <a:lnTo>
                  <a:pt x="1894" y="159"/>
                </a:lnTo>
                <a:lnTo>
                  <a:pt x="1905" y="170"/>
                </a:lnTo>
                <a:lnTo>
                  <a:pt x="1905" y="154"/>
                </a:lnTo>
                <a:lnTo>
                  <a:pt x="1826" y="154"/>
                </a:lnTo>
                <a:lnTo>
                  <a:pt x="1821" y="156"/>
                </a:lnTo>
                <a:lnTo>
                  <a:pt x="1816" y="159"/>
                </a:lnTo>
                <a:lnTo>
                  <a:pt x="1813" y="165"/>
                </a:lnTo>
                <a:lnTo>
                  <a:pt x="1811" y="170"/>
                </a:lnTo>
                <a:lnTo>
                  <a:pt x="1813" y="175"/>
                </a:lnTo>
                <a:lnTo>
                  <a:pt x="1816" y="180"/>
                </a:lnTo>
                <a:lnTo>
                  <a:pt x="1821" y="184"/>
                </a:lnTo>
                <a:lnTo>
                  <a:pt x="1915" y="225"/>
                </a:lnTo>
                <a:lnTo>
                  <a:pt x="1920" y="227"/>
                </a:lnTo>
                <a:lnTo>
                  <a:pt x="1985" y="227"/>
                </a:lnTo>
                <a:lnTo>
                  <a:pt x="1969" y="212"/>
                </a:lnTo>
                <a:lnTo>
                  <a:pt x="1971" y="217"/>
                </a:lnTo>
                <a:lnTo>
                  <a:pt x="1974" y="222"/>
                </a:lnTo>
                <a:lnTo>
                  <a:pt x="1980" y="225"/>
                </a:lnTo>
                <a:lnTo>
                  <a:pt x="1985" y="212"/>
                </a:lnTo>
                <a:lnTo>
                  <a:pt x="1971" y="206"/>
                </a:lnTo>
                <a:lnTo>
                  <a:pt x="1957" y="243"/>
                </a:lnTo>
                <a:lnTo>
                  <a:pt x="1960" y="238"/>
                </a:lnTo>
                <a:lnTo>
                  <a:pt x="1957" y="243"/>
                </a:lnTo>
                <a:lnTo>
                  <a:pt x="1971" y="248"/>
                </a:lnTo>
                <a:lnTo>
                  <a:pt x="1964" y="234"/>
                </a:lnTo>
                <a:lnTo>
                  <a:pt x="1936" y="248"/>
                </a:lnTo>
                <a:lnTo>
                  <a:pt x="1933" y="251"/>
                </a:lnTo>
                <a:lnTo>
                  <a:pt x="1929" y="257"/>
                </a:lnTo>
                <a:lnTo>
                  <a:pt x="1929" y="258"/>
                </a:lnTo>
                <a:lnTo>
                  <a:pt x="1919" y="296"/>
                </a:lnTo>
                <a:lnTo>
                  <a:pt x="1933" y="300"/>
                </a:lnTo>
                <a:lnTo>
                  <a:pt x="1922" y="290"/>
                </a:lnTo>
                <a:lnTo>
                  <a:pt x="1894" y="316"/>
                </a:lnTo>
                <a:lnTo>
                  <a:pt x="1891" y="321"/>
                </a:lnTo>
                <a:lnTo>
                  <a:pt x="1877" y="3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5" name="Freeform 575"/>
          <p:cNvSpPr>
            <a:spLocks/>
          </p:cNvSpPr>
          <p:nvPr/>
        </p:nvSpPr>
        <p:spPr bwMode="auto">
          <a:xfrm>
            <a:off x="6235576" y="1673525"/>
            <a:ext cx="869950" cy="1598613"/>
          </a:xfrm>
          <a:custGeom>
            <a:avLst/>
            <a:gdLst>
              <a:gd name="T0" fmla="*/ 2147483647 w 1095"/>
              <a:gd name="T1" fmla="*/ 2147483647 h 2013"/>
              <a:gd name="T2" fmla="*/ 2147483647 w 1095"/>
              <a:gd name="T3" fmla="*/ 2147483647 h 2013"/>
              <a:gd name="T4" fmla="*/ 2147483647 w 1095"/>
              <a:gd name="T5" fmla="*/ 2147483647 h 2013"/>
              <a:gd name="T6" fmla="*/ 2147483647 w 1095"/>
              <a:gd name="T7" fmla="*/ 2147483647 h 2013"/>
              <a:gd name="T8" fmla="*/ 2147483647 w 1095"/>
              <a:gd name="T9" fmla="*/ 2147483647 h 2013"/>
              <a:gd name="T10" fmla="*/ 2147483647 w 1095"/>
              <a:gd name="T11" fmla="*/ 2147483647 h 2013"/>
              <a:gd name="T12" fmla="*/ 2147483647 w 1095"/>
              <a:gd name="T13" fmla="*/ 2147483647 h 2013"/>
              <a:gd name="T14" fmla="*/ 2147483647 w 1095"/>
              <a:gd name="T15" fmla="*/ 2147483647 h 2013"/>
              <a:gd name="T16" fmla="*/ 2147483647 w 1095"/>
              <a:gd name="T17" fmla="*/ 2147483647 h 2013"/>
              <a:gd name="T18" fmla="*/ 2147483647 w 1095"/>
              <a:gd name="T19" fmla="*/ 2147483647 h 2013"/>
              <a:gd name="T20" fmla="*/ 2147483647 w 1095"/>
              <a:gd name="T21" fmla="*/ 2147483647 h 2013"/>
              <a:gd name="T22" fmla="*/ 2147483647 w 1095"/>
              <a:gd name="T23" fmla="*/ 2147483647 h 2013"/>
              <a:gd name="T24" fmla="*/ 2147483647 w 1095"/>
              <a:gd name="T25" fmla="*/ 2147483647 h 2013"/>
              <a:gd name="T26" fmla="*/ 2147483647 w 1095"/>
              <a:gd name="T27" fmla="*/ 2147483647 h 2013"/>
              <a:gd name="T28" fmla="*/ 2147483647 w 1095"/>
              <a:gd name="T29" fmla="*/ 2147483647 h 2013"/>
              <a:gd name="T30" fmla="*/ 2147483647 w 1095"/>
              <a:gd name="T31" fmla="*/ 2147483647 h 2013"/>
              <a:gd name="T32" fmla="*/ 2147483647 w 1095"/>
              <a:gd name="T33" fmla="*/ 2147483647 h 2013"/>
              <a:gd name="T34" fmla="*/ 2147483647 w 1095"/>
              <a:gd name="T35" fmla="*/ 2147483647 h 2013"/>
              <a:gd name="T36" fmla="*/ 2147483647 w 1095"/>
              <a:gd name="T37" fmla="*/ 2147483647 h 2013"/>
              <a:gd name="T38" fmla="*/ 2147483647 w 1095"/>
              <a:gd name="T39" fmla="*/ 2147483647 h 2013"/>
              <a:gd name="T40" fmla="*/ 2147483647 w 1095"/>
              <a:gd name="T41" fmla="*/ 2147483647 h 2013"/>
              <a:gd name="T42" fmla="*/ 2147483647 w 1095"/>
              <a:gd name="T43" fmla="*/ 2147483647 h 2013"/>
              <a:gd name="T44" fmla="*/ 2147483647 w 1095"/>
              <a:gd name="T45" fmla="*/ 2147483647 h 2013"/>
              <a:gd name="T46" fmla="*/ 2147483647 w 1095"/>
              <a:gd name="T47" fmla="*/ 2147483647 h 2013"/>
              <a:gd name="T48" fmla="*/ 2147483647 w 1095"/>
              <a:gd name="T49" fmla="*/ 2147483647 h 2013"/>
              <a:gd name="T50" fmla="*/ 2147483647 w 1095"/>
              <a:gd name="T51" fmla="*/ 2147483647 h 2013"/>
              <a:gd name="T52" fmla="*/ 2147483647 w 1095"/>
              <a:gd name="T53" fmla="*/ 2147483647 h 2013"/>
              <a:gd name="T54" fmla="*/ 2147483647 w 1095"/>
              <a:gd name="T55" fmla="*/ 2147483647 h 2013"/>
              <a:gd name="T56" fmla="*/ 2147483647 w 1095"/>
              <a:gd name="T57" fmla="*/ 2147483647 h 2013"/>
              <a:gd name="T58" fmla="*/ 2147483647 w 1095"/>
              <a:gd name="T59" fmla="*/ 2147483647 h 2013"/>
              <a:gd name="T60" fmla="*/ 2147483647 w 1095"/>
              <a:gd name="T61" fmla="*/ 2147483647 h 2013"/>
              <a:gd name="T62" fmla="*/ 2147483647 w 1095"/>
              <a:gd name="T63" fmla="*/ 2147483647 h 2013"/>
              <a:gd name="T64" fmla="*/ 2147483647 w 1095"/>
              <a:gd name="T65" fmla="*/ 2147483647 h 2013"/>
              <a:gd name="T66" fmla="*/ 2147483647 w 1095"/>
              <a:gd name="T67" fmla="*/ 2147483647 h 2013"/>
              <a:gd name="T68" fmla="*/ 2147483647 w 1095"/>
              <a:gd name="T69" fmla="*/ 2147483647 h 2013"/>
              <a:gd name="T70" fmla="*/ 2147483647 w 1095"/>
              <a:gd name="T71" fmla="*/ 2147483647 h 2013"/>
              <a:gd name="T72" fmla="*/ 2147483647 w 1095"/>
              <a:gd name="T73" fmla="*/ 2147483647 h 2013"/>
              <a:gd name="T74" fmla="*/ 2147483647 w 1095"/>
              <a:gd name="T75" fmla="*/ 2147483647 h 2013"/>
              <a:gd name="T76" fmla="*/ 2147483647 w 1095"/>
              <a:gd name="T77" fmla="*/ 2147483647 h 2013"/>
              <a:gd name="T78" fmla="*/ 2147483647 w 1095"/>
              <a:gd name="T79" fmla="*/ 2147483647 h 2013"/>
              <a:gd name="T80" fmla="*/ 2147483647 w 1095"/>
              <a:gd name="T81" fmla="*/ 2147483647 h 2013"/>
              <a:gd name="T82" fmla="*/ 2147483647 w 1095"/>
              <a:gd name="T83" fmla="*/ 2147483647 h 2013"/>
              <a:gd name="T84" fmla="*/ 2147483647 w 1095"/>
              <a:gd name="T85" fmla="*/ 2147483647 h 2013"/>
              <a:gd name="T86" fmla="*/ 2147483647 w 1095"/>
              <a:gd name="T87" fmla="*/ 2147483647 h 2013"/>
              <a:gd name="T88" fmla="*/ 2147483647 w 1095"/>
              <a:gd name="T89" fmla="*/ 2147483647 h 2013"/>
              <a:gd name="T90" fmla="*/ 2147483647 w 1095"/>
              <a:gd name="T91" fmla="*/ 2147483647 h 2013"/>
              <a:gd name="T92" fmla="*/ 2147483647 w 1095"/>
              <a:gd name="T93" fmla="*/ 2147483647 h 2013"/>
              <a:gd name="T94" fmla="*/ 2147483647 w 1095"/>
              <a:gd name="T95" fmla="*/ 2147483647 h 2013"/>
              <a:gd name="T96" fmla="*/ 2147483647 w 1095"/>
              <a:gd name="T97" fmla="*/ 2147483647 h 2013"/>
              <a:gd name="T98" fmla="*/ 2147483647 w 1095"/>
              <a:gd name="T99" fmla="*/ 2147483647 h 2013"/>
              <a:gd name="T100" fmla="*/ 2147483647 w 1095"/>
              <a:gd name="T101" fmla="*/ 2147483647 h 2013"/>
              <a:gd name="T102" fmla="*/ 2147483647 w 1095"/>
              <a:gd name="T103" fmla="*/ 2147483647 h 2013"/>
              <a:gd name="T104" fmla="*/ 2147483647 w 1095"/>
              <a:gd name="T105" fmla="*/ 2147483647 h 201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95"/>
              <a:gd name="T160" fmla="*/ 0 h 2013"/>
              <a:gd name="T161" fmla="*/ 1095 w 1095"/>
              <a:gd name="T162" fmla="*/ 2013 h 201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95" h="2013">
                <a:moveTo>
                  <a:pt x="29" y="1368"/>
                </a:moveTo>
                <a:lnTo>
                  <a:pt x="29" y="1337"/>
                </a:lnTo>
                <a:lnTo>
                  <a:pt x="15" y="1337"/>
                </a:lnTo>
                <a:lnTo>
                  <a:pt x="10" y="1339"/>
                </a:lnTo>
                <a:lnTo>
                  <a:pt x="5" y="1342"/>
                </a:lnTo>
                <a:lnTo>
                  <a:pt x="1" y="1347"/>
                </a:lnTo>
                <a:lnTo>
                  <a:pt x="0" y="1353"/>
                </a:lnTo>
                <a:lnTo>
                  <a:pt x="1" y="1356"/>
                </a:lnTo>
                <a:lnTo>
                  <a:pt x="15" y="1417"/>
                </a:lnTo>
                <a:lnTo>
                  <a:pt x="15" y="1419"/>
                </a:lnTo>
                <a:lnTo>
                  <a:pt x="106" y="1719"/>
                </a:lnTo>
                <a:lnTo>
                  <a:pt x="107" y="1722"/>
                </a:lnTo>
                <a:lnTo>
                  <a:pt x="161" y="1797"/>
                </a:lnTo>
                <a:lnTo>
                  <a:pt x="174" y="1788"/>
                </a:lnTo>
                <a:lnTo>
                  <a:pt x="158" y="1788"/>
                </a:lnTo>
                <a:lnTo>
                  <a:pt x="160" y="1793"/>
                </a:lnTo>
                <a:lnTo>
                  <a:pt x="160" y="1783"/>
                </a:lnTo>
                <a:lnTo>
                  <a:pt x="134" y="1849"/>
                </a:lnTo>
                <a:lnTo>
                  <a:pt x="132" y="1854"/>
                </a:lnTo>
                <a:lnTo>
                  <a:pt x="134" y="1859"/>
                </a:lnTo>
                <a:lnTo>
                  <a:pt x="160" y="1937"/>
                </a:lnTo>
                <a:lnTo>
                  <a:pt x="174" y="1932"/>
                </a:lnTo>
                <a:lnTo>
                  <a:pt x="158" y="1932"/>
                </a:lnTo>
                <a:lnTo>
                  <a:pt x="158" y="1998"/>
                </a:lnTo>
                <a:lnTo>
                  <a:pt x="160" y="2003"/>
                </a:lnTo>
                <a:lnTo>
                  <a:pt x="163" y="2008"/>
                </a:lnTo>
                <a:lnTo>
                  <a:pt x="168" y="2012"/>
                </a:lnTo>
                <a:lnTo>
                  <a:pt x="174" y="2013"/>
                </a:lnTo>
                <a:lnTo>
                  <a:pt x="302" y="2013"/>
                </a:lnTo>
                <a:lnTo>
                  <a:pt x="307" y="2012"/>
                </a:lnTo>
                <a:lnTo>
                  <a:pt x="313" y="2008"/>
                </a:lnTo>
                <a:lnTo>
                  <a:pt x="316" y="2003"/>
                </a:lnTo>
                <a:lnTo>
                  <a:pt x="318" y="1998"/>
                </a:lnTo>
                <a:lnTo>
                  <a:pt x="318" y="1932"/>
                </a:lnTo>
                <a:lnTo>
                  <a:pt x="302" y="1932"/>
                </a:lnTo>
                <a:lnTo>
                  <a:pt x="316" y="1937"/>
                </a:lnTo>
                <a:lnTo>
                  <a:pt x="314" y="1941"/>
                </a:lnTo>
                <a:lnTo>
                  <a:pt x="370" y="1863"/>
                </a:lnTo>
                <a:lnTo>
                  <a:pt x="358" y="1854"/>
                </a:lnTo>
                <a:lnTo>
                  <a:pt x="358" y="1869"/>
                </a:lnTo>
                <a:lnTo>
                  <a:pt x="363" y="1868"/>
                </a:lnTo>
                <a:lnTo>
                  <a:pt x="368" y="1864"/>
                </a:lnTo>
                <a:lnTo>
                  <a:pt x="358" y="1869"/>
                </a:lnTo>
                <a:lnTo>
                  <a:pt x="487" y="1869"/>
                </a:lnTo>
                <a:lnTo>
                  <a:pt x="492" y="1868"/>
                </a:lnTo>
                <a:lnTo>
                  <a:pt x="497" y="1864"/>
                </a:lnTo>
                <a:lnTo>
                  <a:pt x="501" y="1859"/>
                </a:lnTo>
                <a:lnTo>
                  <a:pt x="502" y="1861"/>
                </a:lnTo>
                <a:lnTo>
                  <a:pt x="544" y="1758"/>
                </a:lnTo>
                <a:lnTo>
                  <a:pt x="544" y="1755"/>
                </a:lnTo>
                <a:lnTo>
                  <a:pt x="572" y="1575"/>
                </a:lnTo>
                <a:lnTo>
                  <a:pt x="572" y="1571"/>
                </a:lnTo>
                <a:lnTo>
                  <a:pt x="572" y="1469"/>
                </a:lnTo>
                <a:lnTo>
                  <a:pt x="556" y="1469"/>
                </a:lnTo>
                <a:lnTo>
                  <a:pt x="572" y="1472"/>
                </a:lnTo>
                <a:lnTo>
                  <a:pt x="581" y="1417"/>
                </a:lnTo>
                <a:lnTo>
                  <a:pt x="565" y="1413"/>
                </a:lnTo>
                <a:lnTo>
                  <a:pt x="575" y="1424"/>
                </a:lnTo>
                <a:lnTo>
                  <a:pt x="579" y="1419"/>
                </a:lnTo>
                <a:lnTo>
                  <a:pt x="575" y="1425"/>
                </a:lnTo>
                <a:lnTo>
                  <a:pt x="643" y="1365"/>
                </a:lnTo>
                <a:lnTo>
                  <a:pt x="633" y="1353"/>
                </a:lnTo>
                <a:lnTo>
                  <a:pt x="643" y="1365"/>
                </a:lnTo>
                <a:lnTo>
                  <a:pt x="708" y="1314"/>
                </a:lnTo>
                <a:lnTo>
                  <a:pt x="708" y="1313"/>
                </a:lnTo>
                <a:lnTo>
                  <a:pt x="711" y="1308"/>
                </a:lnTo>
                <a:lnTo>
                  <a:pt x="713" y="1302"/>
                </a:lnTo>
                <a:lnTo>
                  <a:pt x="711" y="1297"/>
                </a:lnTo>
                <a:lnTo>
                  <a:pt x="709" y="1292"/>
                </a:lnTo>
                <a:lnTo>
                  <a:pt x="683" y="1262"/>
                </a:lnTo>
                <a:lnTo>
                  <a:pt x="671" y="1273"/>
                </a:lnTo>
                <a:lnTo>
                  <a:pt x="681" y="1283"/>
                </a:lnTo>
                <a:lnTo>
                  <a:pt x="685" y="1278"/>
                </a:lnTo>
                <a:lnTo>
                  <a:pt x="687" y="1273"/>
                </a:lnTo>
                <a:lnTo>
                  <a:pt x="685" y="1268"/>
                </a:lnTo>
                <a:lnTo>
                  <a:pt x="681" y="1285"/>
                </a:lnTo>
                <a:lnTo>
                  <a:pt x="737" y="1236"/>
                </a:lnTo>
                <a:lnTo>
                  <a:pt x="737" y="1235"/>
                </a:lnTo>
                <a:lnTo>
                  <a:pt x="741" y="1231"/>
                </a:lnTo>
                <a:lnTo>
                  <a:pt x="763" y="1179"/>
                </a:lnTo>
                <a:lnTo>
                  <a:pt x="763" y="1177"/>
                </a:lnTo>
                <a:lnTo>
                  <a:pt x="765" y="1172"/>
                </a:lnTo>
                <a:lnTo>
                  <a:pt x="763" y="1167"/>
                </a:lnTo>
                <a:lnTo>
                  <a:pt x="741" y="1115"/>
                </a:lnTo>
                <a:lnTo>
                  <a:pt x="737" y="1110"/>
                </a:lnTo>
                <a:lnTo>
                  <a:pt x="605" y="992"/>
                </a:lnTo>
                <a:lnTo>
                  <a:pt x="594" y="1002"/>
                </a:lnTo>
                <a:lnTo>
                  <a:pt x="608" y="997"/>
                </a:lnTo>
                <a:lnTo>
                  <a:pt x="605" y="992"/>
                </a:lnTo>
                <a:lnTo>
                  <a:pt x="610" y="1001"/>
                </a:lnTo>
                <a:lnTo>
                  <a:pt x="596" y="926"/>
                </a:lnTo>
                <a:lnTo>
                  <a:pt x="581" y="928"/>
                </a:lnTo>
                <a:lnTo>
                  <a:pt x="596" y="929"/>
                </a:lnTo>
                <a:lnTo>
                  <a:pt x="610" y="747"/>
                </a:lnTo>
                <a:lnTo>
                  <a:pt x="594" y="746"/>
                </a:lnTo>
                <a:lnTo>
                  <a:pt x="608" y="751"/>
                </a:lnTo>
                <a:lnTo>
                  <a:pt x="608" y="754"/>
                </a:lnTo>
                <a:lnTo>
                  <a:pt x="685" y="612"/>
                </a:lnTo>
                <a:lnTo>
                  <a:pt x="671" y="603"/>
                </a:lnTo>
                <a:lnTo>
                  <a:pt x="681" y="615"/>
                </a:lnTo>
                <a:lnTo>
                  <a:pt x="801" y="499"/>
                </a:lnTo>
                <a:lnTo>
                  <a:pt x="791" y="487"/>
                </a:lnTo>
                <a:lnTo>
                  <a:pt x="801" y="499"/>
                </a:lnTo>
                <a:lnTo>
                  <a:pt x="864" y="447"/>
                </a:lnTo>
                <a:lnTo>
                  <a:pt x="864" y="446"/>
                </a:lnTo>
                <a:lnTo>
                  <a:pt x="868" y="442"/>
                </a:lnTo>
                <a:lnTo>
                  <a:pt x="895" y="378"/>
                </a:lnTo>
                <a:lnTo>
                  <a:pt x="881" y="371"/>
                </a:lnTo>
                <a:lnTo>
                  <a:pt x="895" y="380"/>
                </a:lnTo>
                <a:lnTo>
                  <a:pt x="934" y="315"/>
                </a:lnTo>
                <a:lnTo>
                  <a:pt x="934" y="312"/>
                </a:lnTo>
                <a:lnTo>
                  <a:pt x="935" y="307"/>
                </a:lnTo>
                <a:lnTo>
                  <a:pt x="934" y="302"/>
                </a:lnTo>
                <a:lnTo>
                  <a:pt x="930" y="296"/>
                </a:lnTo>
                <a:lnTo>
                  <a:pt x="928" y="295"/>
                </a:lnTo>
                <a:lnTo>
                  <a:pt x="876" y="256"/>
                </a:lnTo>
                <a:lnTo>
                  <a:pt x="868" y="269"/>
                </a:lnTo>
                <a:lnTo>
                  <a:pt x="881" y="274"/>
                </a:lnTo>
                <a:lnTo>
                  <a:pt x="883" y="269"/>
                </a:lnTo>
                <a:lnTo>
                  <a:pt x="881" y="263"/>
                </a:lnTo>
                <a:lnTo>
                  <a:pt x="878" y="258"/>
                </a:lnTo>
                <a:lnTo>
                  <a:pt x="881" y="277"/>
                </a:lnTo>
                <a:lnTo>
                  <a:pt x="923" y="211"/>
                </a:lnTo>
                <a:lnTo>
                  <a:pt x="923" y="208"/>
                </a:lnTo>
                <a:lnTo>
                  <a:pt x="925" y="203"/>
                </a:lnTo>
                <a:lnTo>
                  <a:pt x="925" y="199"/>
                </a:lnTo>
                <a:lnTo>
                  <a:pt x="911" y="151"/>
                </a:lnTo>
                <a:lnTo>
                  <a:pt x="895" y="154"/>
                </a:lnTo>
                <a:lnTo>
                  <a:pt x="906" y="165"/>
                </a:lnTo>
                <a:lnTo>
                  <a:pt x="909" y="159"/>
                </a:lnTo>
                <a:lnTo>
                  <a:pt x="911" y="154"/>
                </a:lnTo>
                <a:lnTo>
                  <a:pt x="906" y="166"/>
                </a:lnTo>
                <a:lnTo>
                  <a:pt x="944" y="137"/>
                </a:lnTo>
                <a:lnTo>
                  <a:pt x="944" y="135"/>
                </a:lnTo>
                <a:lnTo>
                  <a:pt x="948" y="132"/>
                </a:lnTo>
                <a:lnTo>
                  <a:pt x="975" y="67"/>
                </a:lnTo>
                <a:lnTo>
                  <a:pt x="961" y="60"/>
                </a:lnTo>
                <a:lnTo>
                  <a:pt x="961" y="76"/>
                </a:lnTo>
                <a:lnTo>
                  <a:pt x="967" y="74"/>
                </a:lnTo>
                <a:lnTo>
                  <a:pt x="972" y="71"/>
                </a:lnTo>
                <a:lnTo>
                  <a:pt x="961" y="76"/>
                </a:lnTo>
                <a:lnTo>
                  <a:pt x="1028" y="76"/>
                </a:lnTo>
                <a:lnTo>
                  <a:pt x="1033" y="74"/>
                </a:lnTo>
                <a:lnTo>
                  <a:pt x="1036" y="74"/>
                </a:lnTo>
                <a:lnTo>
                  <a:pt x="1088" y="38"/>
                </a:lnTo>
                <a:lnTo>
                  <a:pt x="1090" y="34"/>
                </a:lnTo>
                <a:lnTo>
                  <a:pt x="1094" y="29"/>
                </a:lnTo>
                <a:lnTo>
                  <a:pt x="1095" y="24"/>
                </a:lnTo>
                <a:lnTo>
                  <a:pt x="1094" y="19"/>
                </a:lnTo>
                <a:lnTo>
                  <a:pt x="1092" y="14"/>
                </a:lnTo>
                <a:lnTo>
                  <a:pt x="1078" y="0"/>
                </a:lnTo>
                <a:lnTo>
                  <a:pt x="1055" y="22"/>
                </a:lnTo>
                <a:lnTo>
                  <a:pt x="1069" y="36"/>
                </a:lnTo>
                <a:lnTo>
                  <a:pt x="1069" y="14"/>
                </a:lnTo>
                <a:lnTo>
                  <a:pt x="1066" y="19"/>
                </a:lnTo>
                <a:lnTo>
                  <a:pt x="1064" y="24"/>
                </a:lnTo>
                <a:lnTo>
                  <a:pt x="1066" y="29"/>
                </a:lnTo>
                <a:lnTo>
                  <a:pt x="1080" y="24"/>
                </a:lnTo>
                <a:lnTo>
                  <a:pt x="1071" y="12"/>
                </a:lnTo>
                <a:lnTo>
                  <a:pt x="1019" y="48"/>
                </a:lnTo>
                <a:lnTo>
                  <a:pt x="1028" y="45"/>
                </a:lnTo>
                <a:lnTo>
                  <a:pt x="1022" y="47"/>
                </a:lnTo>
                <a:lnTo>
                  <a:pt x="1028" y="60"/>
                </a:lnTo>
                <a:lnTo>
                  <a:pt x="1028" y="45"/>
                </a:lnTo>
                <a:lnTo>
                  <a:pt x="961" y="45"/>
                </a:lnTo>
                <a:lnTo>
                  <a:pt x="956" y="47"/>
                </a:lnTo>
                <a:lnTo>
                  <a:pt x="951" y="50"/>
                </a:lnTo>
                <a:lnTo>
                  <a:pt x="948" y="55"/>
                </a:lnTo>
                <a:lnTo>
                  <a:pt x="920" y="119"/>
                </a:lnTo>
                <a:lnTo>
                  <a:pt x="934" y="125"/>
                </a:lnTo>
                <a:lnTo>
                  <a:pt x="925" y="113"/>
                </a:lnTo>
                <a:lnTo>
                  <a:pt x="887" y="142"/>
                </a:lnTo>
                <a:lnTo>
                  <a:pt x="885" y="144"/>
                </a:lnTo>
                <a:lnTo>
                  <a:pt x="881" y="149"/>
                </a:lnTo>
                <a:lnTo>
                  <a:pt x="880" y="154"/>
                </a:lnTo>
                <a:lnTo>
                  <a:pt x="881" y="159"/>
                </a:lnTo>
                <a:lnTo>
                  <a:pt x="895" y="208"/>
                </a:lnTo>
                <a:lnTo>
                  <a:pt x="895" y="198"/>
                </a:lnTo>
                <a:lnTo>
                  <a:pt x="894" y="203"/>
                </a:lnTo>
                <a:lnTo>
                  <a:pt x="909" y="203"/>
                </a:lnTo>
                <a:lnTo>
                  <a:pt x="897" y="194"/>
                </a:lnTo>
                <a:lnTo>
                  <a:pt x="855" y="260"/>
                </a:lnTo>
                <a:lnTo>
                  <a:pt x="854" y="263"/>
                </a:lnTo>
                <a:lnTo>
                  <a:pt x="852" y="269"/>
                </a:lnTo>
                <a:lnTo>
                  <a:pt x="854" y="274"/>
                </a:lnTo>
                <a:lnTo>
                  <a:pt x="857" y="279"/>
                </a:lnTo>
                <a:lnTo>
                  <a:pt x="859" y="281"/>
                </a:lnTo>
                <a:lnTo>
                  <a:pt x="911" y="319"/>
                </a:lnTo>
                <a:lnTo>
                  <a:pt x="906" y="302"/>
                </a:lnTo>
                <a:lnTo>
                  <a:pt x="904" y="307"/>
                </a:lnTo>
                <a:lnTo>
                  <a:pt x="906" y="312"/>
                </a:lnTo>
                <a:lnTo>
                  <a:pt x="909" y="317"/>
                </a:lnTo>
                <a:lnTo>
                  <a:pt x="920" y="307"/>
                </a:lnTo>
                <a:lnTo>
                  <a:pt x="908" y="300"/>
                </a:lnTo>
                <a:lnTo>
                  <a:pt x="869" y="364"/>
                </a:lnTo>
                <a:lnTo>
                  <a:pt x="868" y="366"/>
                </a:lnTo>
                <a:lnTo>
                  <a:pt x="840" y="430"/>
                </a:lnTo>
                <a:lnTo>
                  <a:pt x="854" y="435"/>
                </a:lnTo>
                <a:lnTo>
                  <a:pt x="845" y="423"/>
                </a:lnTo>
                <a:lnTo>
                  <a:pt x="782" y="475"/>
                </a:lnTo>
                <a:lnTo>
                  <a:pt x="781" y="477"/>
                </a:lnTo>
                <a:lnTo>
                  <a:pt x="661" y="593"/>
                </a:lnTo>
                <a:lnTo>
                  <a:pt x="657" y="596"/>
                </a:lnTo>
                <a:lnTo>
                  <a:pt x="581" y="739"/>
                </a:lnTo>
                <a:lnTo>
                  <a:pt x="581" y="740"/>
                </a:lnTo>
                <a:lnTo>
                  <a:pt x="579" y="746"/>
                </a:lnTo>
                <a:lnTo>
                  <a:pt x="565" y="928"/>
                </a:lnTo>
                <a:lnTo>
                  <a:pt x="567" y="931"/>
                </a:lnTo>
                <a:lnTo>
                  <a:pt x="581" y="1006"/>
                </a:lnTo>
                <a:lnTo>
                  <a:pt x="581" y="1007"/>
                </a:lnTo>
                <a:lnTo>
                  <a:pt x="584" y="1013"/>
                </a:lnTo>
                <a:lnTo>
                  <a:pt x="584" y="1014"/>
                </a:lnTo>
                <a:lnTo>
                  <a:pt x="716" y="1132"/>
                </a:lnTo>
                <a:lnTo>
                  <a:pt x="727" y="1120"/>
                </a:lnTo>
                <a:lnTo>
                  <a:pt x="713" y="1127"/>
                </a:lnTo>
                <a:lnTo>
                  <a:pt x="735" y="1179"/>
                </a:lnTo>
                <a:lnTo>
                  <a:pt x="735" y="1167"/>
                </a:lnTo>
                <a:lnTo>
                  <a:pt x="734" y="1172"/>
                </a:lnTo>
                <a:lnTo>
                  <a:pt x="735" y="1177"/>
                </a:lnTo>
                <a:lnTo>
                  <a:pt x="749" y="1172"/>
                </a:lnTo>
                <a:lnTo>
                  <a:pt x="735" y="1167"/>
                </a:lnTo>
                <a:lnTo>
                  <a:pt x="713" y="1219"/>
                </a:lnTo>
                <a:lnTo>
                  <a:pt x="727" y="1224"/>
                </a:lnTo>
                <a:lnTo>
                  <a:pt x="716" y="1214"/>
                </a:lnTo>
                <a:lnTo>
                  <a:pt x="661" y="1262"/>
                </a:lnTo>
                <a:lnTo>
                  <a:pt x="657" y="1268"/>
                </a:lnTo>
                <a:lnTo>
                  <a:pt x="655" y="1273"/>
                </a:lnTo>
                <a:lnTo>
                  <a:pt x="657" y="1278"/>
                </a:lnTo>
                <a:lnTo>
                  <a:pt x="661" y="1283"/>
                </a:lnTo>
                <a:lnTo>
                  <a:pt x="687" y="1313"/>
                </a:lnTo>
                <a:lnTo>
                  <a:pt x="687" y="1292"/>
                </a:lnTo>
                <a:lnTo>
                  <a:pt x="683" y="1297"/>
                </a:lnTo>
                <a:lnTo>
                  <a:pt x="681" y="1302"/>
                </a:lnTo>
                <a:lnTo>
                  <a:pt x="683" y="1308"/>
                </a:lnTo>
                <a:lnTo>
                  <a:pt x="697" y="1302"/>
                </a:lnTo>
                <a:lnTo>
                  <a:pt x="688" y="1290"/>
                </a:lnTo>
                <a:lnTo>
                  <a:pt x="624" y="1340"/>
                </a:lnTo>
                <a:lnTo>
                  <a:pt x="622" y="1342"/>
                </a:lnTo>
                <a:lnTo>
                  <a:pt x="554" y="1403"/>
                </a:lnTo>
                <a:lnTo>
                  <a:pt x="551" y="1408"/>
                </a:lnTo>
                <a:lnTo>
                  <a:pt x="549" y="1413"/>
                </a:lnTo>
                <a:lnTo>
                  <a:pt x="551" y="1412"/>
                </a:lnTo>
                <a:lnTo>
                  <a:pt x="542" y="1467"/>
                </a:lnTo>
                <a:lnTo>
                  <a:pt x="541" y="1469"/>
                </a:lnTo>
                <a:lnTo>
                  <a:pt x="541" y="1571"/>
                </a:lnTo>
                <a:lnTo>
                  <a:pt x="556" y="1571"/>
                </a:lnTo>
                <a:lnTo>
                  <a:pt x="542" y="1569"/>
                </a:lnTo>
                <a:lnTo>
                  <a:pt x="514" y="1750"/>
                </a:lnTo>
                <a:lnTo>
                  <a:pt x="528" y="1752"/>
                </a:lnTo>
                <a:lnTo>
                  <a:pt x="514" y="1746"/>
                </a:lnTo>
                <a:lnTo>
                  <a:pt x="473" y="1849"/>
                </a:lnTo>
                <a:lnTo>
                  <a:pt x="487" y="1838"/>
                </a:lnTo>
                <a:lnTo>
                  <a:pt x="481" y="1840"/>
                </a:lnTo>
                <a:lnTo>
                  <a:pt x="476" y="1843"/>
                </a:lnTo>
                <a:lnTo>
                  <a:pt x="473" y="1849"/>
                </a:lnTo>
                <a:lnTo>
                  <a:pt x="487" y="1854"/>
                </a:lnTo>
                <a:lnTo>
                  <a:pt x="487" y="1838"/>
                </a:lnTo>
                <a:lnTo>
                  <a:pt x="358" y="1838"/>
                </a:lnTo>
                <a:lnTo>
                  <a:pt x="353" y="1840"/>
                </a:lnTo>
                <a:lnTo>
                  <a:pt x="347" y="1843"/>
                </a:lnTo>
                <a:lnTo>
                  <a:pt x="346" y="1845"/>
                </a:lnTo>
                <a:lnTo>
                  <a:pt x="290" y="1923"/>
                </a:lnTo>
                <a:lnTo>
                  <a:pt x="288" y="1927"/>
                </a:lnTo>
                <a:lnTo>
                  <a:pt x="287" y="1932"/>
                </a:lnTo>
                <a:lnTo>
                  <a:pt x="287" y="1998"/>
                </a:lnTo>
                <a:lnTo>
                  <a:pt x="302" y="1982"/>
                </a:lnTo>
                <a:lnTo>
                  <a:pt x="297" y="1984"/>
                </a:lnTo>
                <a:lnTo>
                  <a:pt x="292" y="1987"/>
                </a:lnTo>
                <a:lnTo>
                  <a:pt x="288" y="1993"/>
                </a:lnTo>
                <a:lnTo>
                  <a:pt x="287" y="1998"/>
                </a:lnTo>
                <a:lnTo>
                  <a:pt x="302" y="1998"/>
                </a:lnTo>
                <a:lnTo>
                  <a:pt x="302" y="1982"/>
                </a:lnTo>
                <a:lnTo>
                  <a:pt x="174" y="1982"/>
                </a:lnTo>
                <a:lnTo>
                  <a:pt x="189" y="1998"/>
                </a:lnTo>
                <a:lnTo>
                  <a:pt x="187" y="1993"/>
                </a:lnTo>
                <a:lnTo>
                  <a:pt x="184" y="1987"/>
                </a:lnTo>
                <a:lnTo>
                  <a:pt x="179" y="1984"/>
                </a:lnTo>
                <a:lnTo>
                  <a:pt x="174" y="1998"/>
                </a:lnTo>
                <a:lnTo>
                  <a:pt x="189" y="1998"/>
                </a:lnTo>
                <a:lnTo>
                  <a:pt x="189" y="1932"/>
                </a:lnTo>
                <a:lnTo>
                  <a:pt x="189" y="1927"/>
                </a:lnTo>
                <a:lnTo>
                  <a:pt x="163" y="1849"/>
                </a:lnTo>
                <a:lnTo>
                  <a:pt x="163" y="1854"/>
                </a:lnTo>
                <a:lnTo>
                  <a:pt x="147" y="1854"/>
                </a:lnTo>
                <a:lnTo>
                  <a:pt x="163" y="1861"/>
                </a:lnTo>
                <a:lnTo>
                  <a:pt x="189" y="1795"/>
                </a:lnTo>
                <a:lnTo>
                  <a:pt x="189" y="1788"/>
                </a:lnTo>
                <a:lnTo>
                  <a:pt x="187" y="1783"/>
                </a:lnTo>
                <a:lnTo>
                  <a:pt x="186" y="1779"/>
                </a:lnTo>
                <a:lnTo>
                  <a:pt x="132" y="1705"/>
                </a:lnTo>
                <a:lnTo>
                  <a:pt x="120" y="1713"/>
                </a:lnTo>
                <a:lnTo>
                  <a:pt x="135" y="1710"/>
                </a:lnTo>
                <a:lnTo>
                  <a:pt x="45" y="1410"/>
                </a:lnTo>
                <a:lnTo>
                  <a:pt x="29" y="1413"/>
                </a:lnTo>
                <a:lnTo>
                  <a:pt x="45" y="1410"/>
                </a:lnTo>
                <a:lnTo>
                  <a:pt x="31" y="1349"/>
                </a:lnTo>
                <a:lnTo>
                  <a:pt x="15" y="1368"/>
                </a:lnTo>
                <a:lnTo>
                  <a:pt x="20" y="1367"/>
                </a:lnTo>
                <a:lnTo>
                  <a:pt x="26" y="1363"/>
                </a:lnTo>
                <a:lnTo>
                  <a:pt x="29" y="1358"/>
                </a:lnTo>
                <a:lnTo>
                  <a:pt x="31" y="1353"/>
                </a:lnTo>
                <a:lnTo>
                  <a:pt x="15" y="1353"/>
                </a:lnTo>
                <a:lnTo>
                  <a:pt x="15" y="1368"/>
                </a:lnTo>
                <a:lnTo>
                  <a:pt x="29" y="13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6" name="Freeform 576"/>
          <p:cNvSpPr>
            <a:spLocks/>
          </p:cNvSpPr>
          <p:nvPr/>
        </p:nvSpPr>
        <p:spPr bwMode="auto">
          <a:xfrm>
            <a:off x="6953126" y="1194100"/>
            <a:ext cx="701675" cy="1370013"/>
          </a:xfrm>
          <a:custGeom>
            <a:avLst/>
            <a:gdLst>
              <a:gd name="T0" fmla="*/ 2147483647 w 884"/>
              <a:gd name="T1" fmla="*/ 2147483647 h 1728"/>
              <a:gd name="T2" fmla="*/ 2147483647 w 884"/>
              <a:gd name="T3" fmla="*/ 2147483647 h 1728"/>
              <a:gd name="T4" fmla="*/ 2147483647 w 884"/>
              <a:gd name="T5" fmla="*/ 2147483647 h 1728"/>
              <a:gd name="T6" fmla="*/ 2147483647 w 884"/>
              <a:gd name="T7" fmla="*/ 2147483647 h 1728"/>
              <a:gd name="T8" fmla="*/ 2147483647 w 884"/>
              <a:gd name="T9" fmla="*/ 2147483647 h 1728"/>
              <a:gd name="T10" fmla="*/ 2147483647 w 884"/>
              <a:gd name="T11" fmla="*/ 2147483647 h 1728"/>
              <a:gd name="T12" fmla="*/ 2147483647 w 884"/>
              <a:gd name="T13" fmla="*/ 2147483647 h 1728"/>
              <a:gd name="T14" fmla="*/ 2147483647 w 884"/>
              <a:gd name="T15" fmla="*/ 2147483647 h 1728"/>
              <a:gd name="T16" fmla="*/ 2147483647 w 884"/>
              <a:gd name="T17" fmla="*/ 2147483647 h 1728"/>
              <a:gd name="T18" fmla="*/ 2147483647 w 884"/>
              <a:gd name="T19" fmla="*/ 2147483647 h 1728"/>
              <a:gd name="T20" fmla="*/ 2147483647 w 884"/>
              <a:gd name="T21" fmla="*/ 2147483647 h 1728"/>
              <a:gd name="T22" fmla="*/ 2147483647 w 884"/>
              <a:gd name="T23" fmla="*/ 2147483647 h 1728"/>
              <a:gd name="T24" fmla="*/ 2147483647 w 884"/>
              <a:gd name="T25" fmla="*/ 2147483647 h 1728"/>
              <a:gd name="T26" fmla="*/ 2147483647 w 884"/>
              <a:gd name="T27" fmla="*/ 2147483647 h 1728"/>
              <a:gd name="T28" fmla="*/ 2147483647 w 884"/>
              <a:gd name="T29" fmla="*/ 2147483647 h 1728"/>
              <a:gd name="T30" fmla="*/ 2147483647 w 884"/>
              <a:gd name="T31" fmla="*/ 2147483647 h 1728"/>
              <a:gd name="T32" fmla="*/ 2147483647 w 884"/>
              <a:gd name="T33" fmla="*/ 2147483647 h 1728"/>
              <a:gd name="T34" fmla="*/ 2147483647 w 884"/>
              <a:gd name="T35" fmla="*/ 2147483647 h 1728"/>
              <a:gd name="T36" fmla="*/ 2147483647 w 884"/>
              <a:gd name="T37" fmla="*/ 2147483647 h 1728"/>
              <a:gd name="T38" fmla="*/ 2147483647 w 884"/>
              <a:gd name="T39" fmla="*/ 2147483647 h 1728"/>
              <a:gd name="T40" fmla="*/ 2147483647 w 884"/>
              <a:gd name="T41" fmla="*/ 2147483647 h 1728"/>
              <a:gd name="T42" fmla="*/ 2147483647 w 884"/>
              <a:gd name="T43" fmla="*/ 2147483647 h 1728"/>
              <a:gd name="T44" fmla="*/ 2147483647 w 884"/>
              <a:gd name="T45" fmla="*/ 2147483647 h 1728"/>
              <a:gd name="T46" fmla="*/ 2147483647 w 884"/>
              <a:gd name="T47" fmla="*/ 2147483647 h 1728"/>
              <a:gd name="T48" fmla="*/ 2147483647 w 884"/>
              <a:gd name="T49" fmla="*/ 2147483647 h 1728"/>
              <a:gd name="T50" fmla="*/ 2147483647 w 884"/>
              <a:gd name="T51" fmla="*/ 2147483647 h 1728"/>
              <a:gd name="T52" fmla="*/ 2147483647 w 884"/>
              <a:gd name="T53" fmla="*/ 0 h 1728"/>
              <a:gd name="T54" fmla="*/ 2147483647 w 884"/>
              <a:gd name="T55" fmla="*/ 2147483647 h 1728"/>
              <a:gd name="T56" fmla="*/ 2147483647 w 884"/>
              <a:gd name="T57" fmla="*/ 2147483647 h 1728"/>
              <a:gd name="T58" fmla="*/ 2147483647 w 884"/>
              <a:gd name="T59" fmla="*/ 2147483647 h 1728"/>
              <a:gd name="T60" fmla="*/ 2147483647 w 884"/>
              <a:gd name="T61" fmla="*/ 2147483647 h 1728"/>
              <a:gd name="T62" fmla="*/ 2147483647 w 884"/>
              <a:gd name="T63" fmla="*/ 2147483647 h 1728"/>
              <a:gd name="T64" fmla="*/ 2147483647 w 884"/>
              <a:gd name="T65" fmla="*/ 2147483647 h 1728"/>
              <a:gd name="T66" fmla="*/ 2147483647 w 884"/>
              <a:gd name="T67" fmla="*/ 2147483647 h 1728"/>
              <a:gd name="T68" fmla="*/ 2147483647 w 884"/>
              <a:gd name="T69" fmla="*/ 2147483647 h 1728"/>
              <a:gd name="T70" fmla="*/ 2147483647 w 884"/>
              <a:gd name="T71" fmla="*/ 2147483647 h 1728"/>
              <a:gd name="T72" fmla="*/ 2147483647 w 884"/>
              <a:gd name="T73" fmla="*/ 2147483647 h 1728"/>
              <a:gd name="T74" fmla="*/ 2147483647 w 884"/>
              <a:gd name="T75" fmla="*/ 2147483647 h 1728"/>
              <a:gd name="T76" fmla="*/ 2147483647 w 884"/>
              <a:gd name="T77" fmla="*/ 2147483647 h 1728"/>
              <a:gd name="T78" fmla="*/ 2147483647 w 884"/>
              <a:gd name="T79" fmla="*/ 2147483647 h 1728"/>
              <a:gd name="T80" fmla="*/ 2147483647 w 884"/>
              <a:gd name="T81" fmla="*/ 2147483647 h 1728"/>
              <a:gd name="T82" fmla="*/ 2147483647 w 884"/>
              <a:gd name="T83" fmla="*/ 2147483647 h 1728"/>
              <a:gd name="T84" fmla="*/ 2147483647 w 884"/>
              <a:gd name="T85" fmla="*/ 2147483647 h 1728"/>
              <a:gd name="T86" fmla="*/ 2147483647 w 884"/>
              <a:gd name="T87" fmla="*/ 2147483647 h 1728"/>
              <a:gd name="T88" fmla="*/ 2147483647 w 884"/>
              <a:gd name="T89" fmla="*/ 2147483647 h 1728"/>
              <a:gd name="T90" fmla="*/ 2147483647 w 884"/>
              <a:gd name="T91" fmla="*/ 2147483647 h 1728"/>
              <a:gd name="T92" fmla="*/ 2147483647 w 884"/>
              <a:gd name="T93" fmla="*/ 2147483647 h 1728"/>
              <a:gd name="T94" fmla="*/ 2147483647 w 884"/>
              <a:gd name="T95" fmla="*/ 2147483647 h 1728"/>
              <a:gd name="T96" fmla="*/ 2147483647 w 884"/>
              <a:gd name="T97" fmla="*/ 2147483647 h 1728"/>
              <a:gd name="T98" fmla="*/ 2147483647 w 884"/>
              <a:gd name="T99" fmla="*/ 2147483647 h 1728"/>
              <a:gd name="T100" fmla="*/ 2147483647 w 884"/>
              <a:gd name="T101" fmla="*/ 2147483647 h 1728"/>
              <a:gd name="T102" fmla="*/ 2147483647 w 884"/>
              <a:gd name="T103" fmla="*/ 2147483647 h 1728"/>
              <a:gd name="T104" fmla="*/ 2147483647 w 884"/>
              <a:gd name="T105" fmla="*/ 2147483647 h 172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84"/>
              <a:gd name="T160" fmla="*/ 0 h 1728"/>
              <a:gd name="T161" fmla="*/ 884 w 884"/>
              <a:gd name="T162" fmla="*/ 1728 h 172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84" h="1728">
                <a:moveTo>
                  <a:pt x="174" y="606"/>
                </a:moveTo>
                <a:lnTo>
                  <a:pt x="151" y="628"/>
                </a:lnTo>
                <a:lnTo>
                  <a:pt x="165" y="642"/>
                </a:lnTo>
                <a:lnTo>
                  <a:pt x="165" y="640"/>
                </a:lnTo>
                <a:lnTo>
                  <a:pt x="171" y="644"/>
                </a:lnTo>
                <a:lnTo>
                  <a:pt x="172" y="646"/>
                </a:lnTo>
                <a:lnTo>
                  <a:pt x="211" y="654"/>
                </a:lnTo>
                <a:lnTo>
                  <a:pt x="214" y="639"/>
                </a:lnTo>
                <a:lnTo>
                  <a:pt x="205" y="653"/>
                </a:lnTo>
                <a:lnTo>
                  <a:pt x="285" y="708"/>
                </a:lnTo>
                <a:lnTo>
                  <a:pt x="294" y="694"/>
                </a:lnTo>
                <a:lnTo>
                  <a:pt x="280" y="699"/>
                </a:lnTo>
                <a:lnTo>
                  <a:pt x="284" y="705"/>
                </a:lnTo>
                <a:lnTo>
                  <a:pt x="278" y="698"/>
                </a:lnTo>
                <a:lnTo>
                  <a:pt x="291" y="786"/>
                </a:lnTo>
                <a:lnTo>
                  <a:pt x="306" y="783"/>
                </a:lnTo>
                <a:lnTo>
                  <a:pt x="296" y="772"/>
                </a:lnTo>
                <a:lnTo>
                  <a:pt x="292" y="777"/>
                </a:lnTo>
                <a:lnTo>
                  <a:pt x="291" y="783"/>
                </a:lnTo>
                <a:lnTo>
                  <a:pt x="298" y="771"/>
                </a:lnTo>
                <a:lnTo>
                  <a:pt x="247" y="807"/>
                </a:lnTo>
                <a:lnTo>
                  <a:pt x="245" y="809"/>
                </a:lnTo>
                <a:lnTo>
                  <a:pt x="242" y="814"/>
                </a:lnTo>
                <a:lnTo>
                  <a:pt x="242" y="816"/>
                </a:lnTo>
                <a:lnTo>
                  <a:pt x="212" y="923"/>
                </a:lnTo>
                <a:lnTo>
                  <a:pt x="226" y="927"/>
                </a:lnTo>
                <a:lnTo>
                  <a:pt x="214" y="918"/>
                </a:lnTo>
                <a:lnTo>
                  <a:pt x="97" y="1098"/>
                </a:lnTo>
                <a:lnTo>
                  <a:pt x="110" y="1107"/>
                </a:lnTo>
                <a:lnTo>
                  <a:pt x="99" y="1097"/>
                </a:lnTo>
                <a:lnTo>
                  <a:pt x="33" y="1171"/>
                </a:lnTo>
                <a:lnTo>
                  <a:pt x="30" y="1176"/>
                </a:lnTo>
                <a:lnTo>
                  <a:pt x="30" y="1178"/>
                </a:lnTo>
                <a:lnTo>
                  <a:pt x="2" y="1284"/>
                </a:lnTo>
                <a:lnTo>
                  <a:pt x="0" y="1287"/>
                </a:lnTo>
                <a:lnTo>
                  <a:pt x="2" y="1291"/>
                </a:lnTo>
                <a:lnTo>
                  <a:pt x="16" y="1379"/>
                </a:lnTo>
                <a:lnTo>
                  <a:pt x="16" y="1381"/>
                </a:lnTo>
                <a:lnTo>
                  <a:pt x="16" y="1383"/>
                </a:lnTo>
                <a:lnTo>
                  <a:pt x="57" y="1461"/>
                </a:lnTo>
                <a:lnTo>
                  <a:pt x="71" y="1454"/>
                </a:lnTo>
                <a:lnTo>
                  <a:pt x="56" y="1452"/>
                </a:lnTo>
                <a:lnTo>
                  <a:pt x="42" y="1555"/>
                </a:lnTo>
                <a:lnTo>
                  <a:pt x="42" y="1556"/>
                </a:lnTo>
                <a:lnTo>
                  <a:pt x="42" y="1608"/>
                </a:lnTo>
                <a:lnTo>
                  <a:pt x="44" y="1613"/>
                </a:lnTo>
                <a:lnTo>
                  <a:pt x="47" y="1619"/>
                </a:lnTo>
                <a:lnTo>
                  <a:pt x="51" y="1622"/>
                </a:lnTo>
                <a:lnTo>
                  <a:pt x="127" y="1662"/>
                </a:lnTo>
                <a:lnTo>
                  <a:pt x="134" y="1648"/>
                </a:lnTo>
                <a:lnTo>
                  <a:pt x="125" y="1662"/>
                </a:lnTo>
                <a:lnTo>
                  <a:pt x="181" y="1700"/>
                </a:lnTo>
                <a:lnTo>
                  <a:pt x="184" y="1700"/>
                </a:lnTo>
                <a:lnTo>
                  <a:pt x="184" y="1702"/>
                </a:lnTo>
                <a:lnTo>
                  <a:pt x="259" y="1728"/>
                </a:lnTo>
                <a:lnTo>
                  <a:pt x="264" y="1728"/>
                </a:lnTo>
                <a:lnTo>
                  <a:pt x="270" y="1728"/>
                </a:lnTo>
                <a:lnTo>
                  <a:pt x="364" y="1702"/>
                </a:lnTo>
                <a:lnTo>
                  <a:pt x="367" y="1700"/>
                </a:lnTo>
                <a:lnTo>
                  <a:pt x="604" y="1570"/>
                </a:lnTo>
                <a:lnTo>
                  <a:pt x="595" y="1556"/>
                </a:lnTo>
                <a:lnTo>
                  <a:pt x="595" y="1572"/>
                </a:lnTo>
                <a:lnTo>
                  <a:pt x="633" y="1572"/>
                </a:lnTo>
                <a:lnTo>
                  <a:pt x="638" y="1570"/>
                </a:lnTo>
                <a:lnTo>
                  <a:pt x="644" y="1568"/>
                </a:lnTo>
                <a:lnTo>
                  <a:pt x="670" y="1546"/>
                </a:lnTo>
                <a:lnTo>
                  <a:pt x="670" y="1544"/>
                </a:lnTo>
                <a:lnTo>
                  <a:pt x="673" y="1542"/>
                </a:lnTo>
                <a:lnTo>
                  <a:pt x="779" y="1372"/>
                </a:lnTo>
                <a:lnTo>
                  <a:pt x="832" y="1282"/>
                </a:lnTo>
                <a:lnTo>
                  <a:pt x="833" y="1280"/>
                </a:lnTo>
                <a:lnTo>
                  <a:pt x="875" y="1178"/>
                </a:lnTo>
                <a:lnTo>
                  <a:pt x="875" y="1173"/>
                </a:lnTo>
                <a:lnTo>
                  <a:pt x="884" y="1109"/>
                </a:lnTo>
                <a:lnTo>
                  <a:pt x="884" y="1105"/>
                </a:lnTo>
                <a:lnTo>
                  <a:pt x="875" y="1039"/>
                </a:lnTo>
                <a:lnTo>
                  <a:pt x="873" y="1036"/>
                </a:lnTo>
                <a:lnTo>
                  <a:pt x="870" y="1031"/>
                </a:lnTo>
                <a:lnTo>
                  <a:pt x="866" y="1027"/>
                </a:lnTo>
                <a:lnTo>
                  <a:pt x="837" y="1013"/>
                </a:lnTo>
                <a:lnTo>
                  <a:pt x="830" y="1027"/>
                </a:lnTo>
                <a:lnTo>
                  <a:pt x="842" y="1017"/>
                </a:lnTo>
                <a:lnTo>
                  <a:pt x="819" y="991"/>
                </a:lnTo>
                <a:lnTo>
                  <a:pt x="818" y="991"/>
                </a:lnTo>
                <a:lnTo>
                  <a:pt x="812" y="987"/>
                </a:lnTo>
                <a:lnTo>
                  <a:pt x="811" y="987"/>
                </a:lnTo>
                <a:lnTo>
                  <a:pt x="769" y="977"/>
                </a:lnTo>
                <a:lnTo>
                  <a:pt x="765" y="991"/>
                </a:lnTo>
                <a:lnTo>
                  <a:pt x="776" y="980"/>
                </a:lnTo>
                <a:lnTo>
                  <a:pt x="771" y="977"/>
                </a:lnTo>
                <a:lnTo>
                  <a:pt x="779" y="984"/>
                </a:lnTo>
                <a:lnTo>
                  <a:pt x="753" y="942"/>
                </a:lnTo>
                <a:lnTo>
                  <a:pt x="739" y="949"/>
                </a:lnTo>
                <a:lnTo>
                  <a:pt x="755" y="949"/>
                </a:lnTo>
                <a:lnTo>
                  <a:pt x="753" y="944"/>
                </a:lnTo>
                <a:lnTo>
                  <a:pt x="755" y="953"/>
                </a:lnTo>
                <a:lnTo>
                  <a:pt x="765" y="901"/>
                </a:lnTo>
                <a:lnTo>
                  <a:pt x="765" y="897"/>
                </a:lnTo>
                <a:lnTo>
                  <a:pt x="765" y="895"/>
                </a:lnTo>
                <a:lnTo>
                  <a:pt x="755" y="833"/>
                </a:lnTo>
                <a:lnTo>
                  <a:pt x="753" y="830"/>
                </a:lnTo>
                <a:lnTo>
                  <a:pt x="750" y="824"/>
                </a:lnTo>
                <a:lnTo>
                  <a:pt x="748" y="823"/>
                </a:lnTo>
                <a:lnTo>
                  <a:pt x="706" y="797"/>
                </a:lnTo>
                <a:lnTo>
                  <a:pt x="698" y="809"/>
                </a:lnTo>
                <a:lnTo>
                  <a:pt x="712" y="804"/>
                </a:lnTo>
                <a:lnTo>
                  <a:pt x="708" y="798"/>
                </a:lnTo>
                <a:lnTo>
                  <a:pt x="713" y="805"/>
                </a:lnTo>
                <a:lnTo>
                  <a:pt x="701" y="757"/>
                </a:lnTo>
                <a:lnTo>
                  <a:pt x="699" y="755"/>
                </a:lnTo>
                <a:lnTo>
                  <a:pt x="698" y="750"/>
                </a:lnTo>
                <a:lnTo>
                  <a:pt x="659" y="708"/>
                </a:lnTo>
                <a:lnTo>
                  <a:pt x="647" y="719"/>
                </a:lnTo>
                <a:lnTo>
                  <a:pt x="663" y="715"/>
                </a:lnTo>
                <a:lnTo>
                  <a:pt x="649" y="663"/>
                </a:lnTo>
                <a:lnTo>
                  <a:pt x="633" y="666"/>
                </a:lnTo>
                <a:lnTo>
                  <a:pt x="649" y="666"/>
                </a:lnTo>
                <a:lnTo>
                  <a:pt x="649" y="552"/>
                </a:lnTo>
                <a:lnTo>
                  <a:pt x="647" y="547"/>
                </a:lnTo>
                <a:lnTo>
                  <a:pt x="647" y="545"/>
                </a:lnTo>
                <a:lnTo>
                  <a:pt x="623" y="505"/>
                </a:lnTo>
                <a:lnTo>
                  <a:pt x="619" y="502"/>
                </a:lnTo>
                <a:lnTo>
                  <a:pt x="591" y="476"/>
                </a:lnTo>
                <a:lnTo>
                  <a:pt x="581" y="486"/>
                </a:lnTo>
                <a:lnTo>
                  <a:pt x="595" y="479"/>
                </a:lnTo>
                <a:lnTo>
                  <a:pt x="571" y="427"/>
                </a:lnTo>
                <a:lnTo>
                  <a:pt x="557" y="434"/>
                </a:lnTo>
                <a:lnTo>
                  <a:pt x="572" y="431"/>
                </a:lnTo>
                <a:lnTo>
                  <a:pt x="558" y="368"/>
                </a:lnTo>
                <a:lnTo>
                  <a:pt x="543" y="372"/>
                </a:lnTo>
                <a:lnTo>
                  <a:pt x="558" y="372"/>
                </a:lnTo>
                <a:lnTo>
                  <a:pt x="558" y="375"/>
                </a:lnTo>
                <a:lnTo>
                  <a:pt x="572" y="309"/>
                </a:lnTo>
                <a:lnTo>
                  <a:pt x="572" y="306"/>
                </a:lnTo>
                <a:lnTo>
                  <a:pt x="572" y="228"/>
                </a:lnTo>
                <a:lnTo>
                  <a:pt x="571" y="222"/>
                </a:lnTo>
                <a:lnTo>
                  <a:pt x="567" y="217"/>
                </a:lnTo>
                <a:lnTo>
                  <a:pt x="525" y="179"/>
                </a:lnTo>
                <a:lnTo>
                  <a:pt x="501" y="157"/>
                </a:lnTo>
                <a:lnTo>
                  <a:pt x="496" y="153"/>
                </a:lnTo>
                <a:lnTo>
                  <a:pt x="444" y="139"/>
                </a:lnTo>
                <a:lnTo>
                  <a:pt x="438" y="153"/>
                </a:lnTo>
                <a:lnTo>
                  <a:pt x="452" y="148"/>
                </a:lnTo>
                <a:lnTo>
                  <a:pt x="449" y="143"/>
                </a:lnTo>
                <a:lnTo>
                  <a:pt x="444" y="139"/>
                </a:lnTo>
                <a:lnTo>
                  <a:pt x="454" y="151"/>
                </a:lnTo>
                <a:lnTo>
                  <a:pt x="442" y="85"/>
                </a:lnTo>
                <a:lnTo>
                  <a:pt x="426" y="87"/>
                </a:lnTo>
                <a:lnTo>
                  <a:pt x="442" y="87"/>
                </a:lnTo>
                <a:lnTo>
                  <a:pt x="442" y="37"/>
                </a:lnTo>
                <a:lnTo>
                  <a:pt x="426" y="37"/>
                </a:lnTo>
                <a:lnTo>
                  <a:pt x="440" y="42"/>
                </a:lnTo>
                <a:lnTo>
                  <a:pt x="438" y="47"/>
                </a:lnTo>
                <a:lnTo>
                  <a:pt x="461" y="20"/>
                </a:lnTo>
                <a:lnTo>
                  <a:pt x="437" y="0"/>
                </a:lnTo>
                <a:lnTo>
                  <a:pt x="414" y="28"/>
                </a:lnTo>
                <a:lnTo>
                  <a:pt x="412" y="32"/>
                </a:lnTo>
                <a:lnTo>
                  <a:pt x="411" y="37"/>
                </a:lnTo>
                <a:lnTo>
                  <a:pt x="411" y="87"/>
                </a:lnTo>
                <a:lnTo>
                  <a:pt x="412" y="91"/>
                </a:lnTo>
                <a:lnTo>
                  <a:pt x="425" y="157"/>
                </a:lnTo>
                <a:lnTo>
                  <a:pt x="425" y="158"/>
                </a:lnTo>
                <a:lnTo>
                  <a:pt x="428" y="164"/>
                </a:lnTo>
                <a:lnTo>
                  <a:pt x="433" y="167"/>
                </a:lnTo>
                <a:lnTo>
                  <a:pt x="435" y="169"/>
                </a:lnTo>
                <a:lnTo>
                  <a:pt x="487" y="183"/>
                </a:lnTo>
                <a:lnTo>
                  <a:pt x="491" y="167"/>
                </a:lnTo>
                <a:lnTo>
                  <a:pt x="480" y="179"/>
                </a:lnTo>
                <a:lnTo>
                  <a:pt x="505" y="202"/>
                </a:lnTo>
                <a:lnTo>
                  <a:pt x="546" y="240"/>
                </a:lnTo>
                <a:lnTo>
                  <a:pt x="541" y="228"/>
                </a:lnTo>
                <a:lnTo>
                  <a:pt x="543" y="233"/>
                </a:lnTo>
                <a:lnTo>
                  <a:pt x="546" y="238"/>
                </a:lnTo>
                <a:lnTo>
                  <a:pt x="557" y="228"/>
                </a:lnTo>
                <a:lnTo>
                  <a:pt x="541" y="228"/>
                </a:lnTo>
                <a:lnTo>
                  <a:pt x="541" y="306"/>
                </a:lnTo>
                <a:lnTo>
                  <a:pt x="557" y="306"/>
                </a:lnTo>
                <a:lnTo>
                  <a:pt x="543" y="302"/>
                </a:lnTo>
                <a:lnTo>
                  <a:pt x="529" y="368"/>
                </a:lnTo>
                <a:lnTo>
                  <a:pt x="527" y="372"/>
                </a:lnTo>
                <a:lnTo>
                  <a:pt x="529" y="375"/>
                </a:lnTo>
                <a:lnTo>
                  <a:pt x="543" y="438"/>
                </a:lnTo>
                <a:lnTo>
                  <a:pt x="543" y="441"/>
                </a:lnTo>
                <a:lnTo>
                  <a:pt x="567" y="493"/>
                </a:lnTo>
                <a:lnTo>
                  <a:pt x="571" y="497"/>
                </a:lnTo>
                <a:lnTo>
                  <a:pt x="571" y="498"/>
                </a:lnTo>
                <a:lnTo>
                  <a:pt x="598" y="524"/>
                </a:lnTo>
                <a:lnTo>
                  <a:pt x="609" y="512"/>
                </a:lnTo>
                <a:lnTo>
                  <a:pt x="597" y="521"/>
                </a:lnTo>
                <a:lnTo>
                  <a:pt x="621" y="561"/>
                </a:lnTo>
                <a:lnTo>
                  <a:pt x="633" y="552"/>
                </a:lnTo>
                <a:lnTo>
                  <a:pt x="618" y="552"/>
                </a:lnTo>
                <a:lnTo>
                  <a:pt x="618" y="666"/>
                </a:lnTo>
                <a:lnTo>
                  <a:pt x="619" y="672"/>
                </a:lnTo>
                <a:lnTo>
                  <a:pt x="633" y="724"/>
                </a:lnTo>
                <a:lnTo>
                  <a:pt x="637" y="729"/>
                </a:lnTo>
                <a:lnTo>
                  <a:pt x="675" y="771"/>
                </a:lnTo>
                <a:lnTo>
                  <a:pt x="685" y="760"/>
                </a:lnTo>
                <a:lnTo>
                  <a:pt x="671" y="764"/>
                </a:lnTo>
                <a:lnTo>
                  <a:pt x="684" y="812"/>
                </a:lnTo>
                <a:lnTo>
                  <a:pt x="684" y="814"/>
                </a:lnTo>
                <a:lnTo>
                  <a:pt x="687" y="819"/>
                </a:lnTo>
                <a:lnTo>
                  <a:pt x="691" y="823"/>
                </a:lnTo>
                <a:lnTo>
                  <a:pt x="732" y="849"/>
                </a:lnTo>
                <a:lnTo>
                  <a:pt x="725" y="840"/>
                </a:lnTo>
                <a:lnTo>
                  <a:pt x="729" y="845"/>
                </a:lnTo>
                <a:lnTo>
                  <a:pt x="739" y="835"/>
                </a:lnTo>
                <a:lnTo>
                  <a:pt x="725" y="838"/>
                </a:lnTo>
                <a:lnTo>
                  <a:pt x="736" y="901"/>
                </a:lnTo>
                <a:lnTo>
                  <a:pt x="750" y="897"/>
                </a:lnTo>
                <a:lnTo>
                  <a:pt x="736" y="894"/>
                </a:lnTo>
                <a:lnTo>
                  <a:pt x="725" y="946"/>
                </a:lnTo>
                <a:lnTo>
                  <a:pt x="724" y="949"/>
                </a:lnTo>
                <a:lnTo>
                  <a:pt x="725" y="954"/>
                </a:lnTo>
                <a:lnTo>
                  <a:pt x="727" y="958"/>
                </a:lnTo>
                <a:lnTo>
                  <a:pt x="753" y="999"/>
                </a:lnTo>
                <a:lnTo>
                  <a:pt x="755" y="1001"/>
                </a:lnTo>
                <a:lnTo>
                  <a:pt x="760" y="1005"/>
                </a:lnTo>
                <a:lnTo>
                  <a:pt x="762" y="1006"/>
                </a:lnTo>
                <a:lnTo>
                  <a:pt x="804" y="1017"/>
                </a:lnTo>
                <a:lnTo>
                  <a:pt x="807" y="1001"/>
                </a:lnTo>
                <a:lnTo>
                  <a:pt x="797" y="1012"/>
                </a:lnTo>
                <a:lnTo>
                  <a:pt x="819" y="1038"/>
                </a:lnTo>
                <a:lnTo>
                  <a:pt x="823" y="1041"/>
                </a:lnTo>
                <a:lnTo>
                  <a:pt x="852" y="1055"/>
                </a:lnTo>
                <a:lnTo>
                  <a:pt x="845" y="1046"/>
                </a:lnTo>
                <a:lnTo>
                  <a:pt x="849" y="1052"/>
                </a:lnTo>
                <a:lnTo>
                  <a:pt x="859" y="1041"/>
                </a:lnTo>
                <a:lnTo>
                  <a:pt x="844" y="1043"/>
                </a:lnTo>
                <a:lnTo>
                  <a:pt x="852" y="1109"/>
                </a:lnTo>
                <a:lnTo>
                  <a:pt x="868" y="1107"/>
                </a:lnTo>
                <a:lnTo>
                  <a:pt x="852" y="1105"/>
                </a:lnTo>
                <a:lnTo>
                  <a:pt x="844" y="1169"/>
                </a:lnTo>
                <a:lnTo>
                  <a:pt x="859" y="1171"/>
                </a:lnTo>
                <a:lnTo>
                  <a:pt x="845" y="1166"/>
                </a:lnTo>
                <a:lnTo>
                  <a:pt x="804" y="1268"/>
                </a:lnTo>
                <a:lnTo>
                  <a:pt x="818" y="1274"/>
                </a:lnTo>
                <a:lnTo>
                  <a:pt x="805" y="1267"/>
                </a:lnTo>
                <a:lnTo>
                  <a:pt x="753" y="1357"/>
                </a:lnTo>
                <a:lnTo>
                  <a:pt x="647" y="1527"/>
                </a:lnTo>
                <a:lnTo>
                  <a:pt x="659" y="1534"/>
                </a:lnTo>
                <a:lnTo>
                  <a:pt x="649" y="1523"/>
                </a:lnTo>
                <a:lnTo>
                  <a:pt x="623" y="1546"/>
                </a:lnTo>
                <a:lnTo>
                  <a:pt x="633" y="1541"/>
                </a:lnTo>
                <a:lnTo>
                  <a:pt x="628" y="1542"/>
                </a:lnTo>
                <a:lnTo>
                  <a:pt x="633" y="1556"/>
                </a:lnTo>
                <a:lnTo>
                  <a:pt x="633" y="1541"/>
                </a:lnTo>
                <a:lnTo>
                  <a:pt x="595" y="1541"/>
                </a:lnTo>
                <a:lnTo>
                  <a:pt x="590" y="1542"/>
                </a:lnTo>
                <a:lnTo>
                  <a:pt x="588" y="1542"/>
                </a:lnTo>
                <a:lnTo>
                  <a:pt x="351" y="1672"/>
                </a:lnTo>
                <a:lnTo>
                  <a:pt x="358" y="1686"/>
                </a:lnTo>
                <a:lnTo>
                  <a:pt x="355" y="1672"/>
                </a:lnTo>
                <a:lnTo>
                  <a:pt x="261" y="1698"/>
                </a:lnTo>
                <a:lnTo>
                  <a:pt x="264" y="1697"/>
                </a:lnTo>
                <a:lnTo>
                  <a:pt x="264" y="1712"/>
                </a:lnTo>
                <a:lnTo>
                  <a:pt x="270" y="1698"/>
                </a:lnTo>
                <a:lnTo>
                  <a:pt x="195" y="1672"/>
                </a:lnTo>
                <a:lnTo>
                  <a:pt x="190" y="1686"/>
                </a:lnTo>
                <a:lnTo>
                  <a:pt x="198" y="1674"/>
                </a:lnTo>
                <a:lnTo>
                  <a:pt x="143" y="1636"/>
                </a:lnTo>
                <a:lnTo>
                  <a:pt x="141" y="1634"/>
                </a:lnTo>
                <a:lnTo>
                  <a:pt x="64" y="1594"/>
                </a:lnTo>
                <a:lnTo>
                  <a:pt x="73" y="1608"/>
                </a:lnTo>
                <a:lnTo>
                  <a:pt x="71" y="1603"/>
                </a:lnTo>
                <a:lnTo>
                  <a:pt x="68" y="1598"/>
                </a:lnTo>
                <a:lnTo>
                  <a:pt x="57" y="1608"/>
                </a:lnTo>
                <a:lnTo>
                  <a:pt x="73" y="1608"/>
                </a:lnTo>
                <a:lnTo>
                  <a:pt x="73" y="1556"/>
                </a:lnTo>
                <a:lnTo>
                  <a:pt x="57" y="1556"/>
                </a:lnTo>
                <a:lnTo>
                  <a:pt x="73" y="1558"/>
                </a:lnTo>
                <a:lnTo>
                  <a:pt x="87" y="1456"/>
                </a:lnTo>
                <a:lnTo>
                  <a:pt x="87" y="1454"/>
                </a:lnTo>
                <a:lnTo>
                  <a:pt x="85" y="1449"/>
                </a:lnTo>
                <a:lnTo>
                  <a:pt x="85" y="1447"/>
                </a:lnTo>
                <a:lnTo>
                  <a:pt x="44" y="1369"/>
                </a:lnTo>
                <a:lnTo>
                  <a:pt x="30" y="1376"/>
                </a:lnTo>
                <a:lnTo>
                  <a:pt x="45" y="1374"/>
                </a:lnTo>
                <a:lnTo>
                  <a:pt x="31" y="1286"/>
                </a:lnTo>
                <a:lnTo>
                  <a:pt x="16" y="1287"/>
                </a:lnTo>
                <a:lnTo>
                  <a:pt x="31" y="1293"/>
                </a:lnTo>
                <a:lnTo>
                  <a:pt x="59" y="1187"/>
                </a:lnTo>
                <a:lnTo>
                  <a:pt x="44" y="1182"/>
                </a:lnTo>
                <a:lnTo>
                  <a:pt x="56" y="1192"/>
                </a:lnTo>
                <a:lnTo>
                  <a:pt x="122" y="1117"/>
                </a:lnTo>
                <a:lnTo>
                  <a:pt x="124" y="1116"/>
                </a:lnTo>
                <a:lnTo>
                  <a:pt x="240" y="935"/>
                </a:lnTo>
                <a:lnTo>
                  <a:pt x="242" y="932"/>
                </a:lnTo>
                <a:lnTo>
                  <a:pt x="271" y="824"/>
                </a:lnTo>
                <a:lnTo>
                  <a:pt x="256" y="819"/>
                </a:lnTo>
                <a:lnTo>
                  <a:pt x="264" y="831"/>
                </a:lnTo>
                <a:lnTo>
                  <a:pt x="315" y="795"/>
                </a:lnTo>
                <a:lnTo>
                  <a:pt x="317" y="793"/>
                </a:lnTo>
                <a:lnTo>
                  <a:pt x="320" y="788"/>
                </a:lnTo>
                <a:lnTo>
                  <a:pt x="322" y="783"/>
                </a:lnTo>
                <a:lnTo>
                  <a:pt x="322" y="781"/>
                </a:lnTo>
                <a:lnTo>
                  <a:pt x="310" y="692"/>
                </a:lnTo>
                <a:lnTo>
                  <a:pt x="308" y="689"/>
                </a:lnTo>
                <a:lnTo>
                  <a:pt x="304" y="684"/>
                </a:lnTo>
                <a:lnTo>
                  <a:pt x="303" y="682"/>
                </a:lnTo>
                <a:lnTo>
                  <a:pt x="223" y="627"/>
                </a:lnTo>
                <a:lnTo>
                  <a:pt x="219" y="625"/>
                </a:lnTo>
                <a:lnTo>
                  <a:pt x="218" y="625"/>
                </a:lnTo>
                <a:lnTo>
                  <a:pt x="179" y="616"/>
                </a:lnTo>
                <a:lnTo>
                  <a:pt x="176" y="630"/>
                </a:lnTo>
                <a:lnTo>
                  <a:pt x="188" y="620"/>
                </a:lnTo>
                <a:lnTo>
                  <a:pt x="174" y="6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7" name="Freeform 577"/>
          <p:cNvSpPr>
            <a:spLocks/>
          </p:cNvSpPr>
          <p:nvPr/>
        </p:nvSpPr>
        <p:spPr bwMode="auto">
          <a:xfrm>
            <a:off x="5808538" y="911525"/>
            <a:ext cx="1587500" cy="1952625"/>
          </a:xfrm>
          <a:custGeom>
            <a:avLst/>
            <a:gdLst>
              <a:gd name="T0" fmla="*/ 2147483647 w 2000"/>
              <a:gd name="T1" fmla="*/ 2147483647 h 2459"/>
              <a:gd name="T2" fmla="*/ 2147483647 w 2000"/>
              <a:gd name="T3" fmla="*/ 2147483647 h 2459"/>
              <a:gd name="T4" fmla="*/ 2147483647 w 2000"/>
              <a:gd name="T5" fmla="*/ 2147483647 h 2459"/>
              <a:gd name="T6" fmla="*/ 2147483647 w 2000"/>
              <a:gd name="T7" fmla="*/ 2147483647 h 2459"/>
              <a:gd name="T8" fmla="*/ 2147483647 w 2000"/>
              <a:gd name="T9" fmla="*/ 2147483647 h 2459"/>
              <a:gd name="T10" fmla="*/ 2147483647 w 2000"/>
              <a:gd name="T11" fmla="*/ 2147483647 h 2459"/>
              <a:gd name="T12" fmla="*/ 2147483647 w 2000"/>
              <a:gd name="T13" fmla="*/ 2147483647 h 2459"/>
              <a:gd name="T14" fmla="*/ 2147483647 w 2000"/>
              <a:gd name="T15" fmla="*/ 2147483647 h 2459"/>
              <a:gd name="T16" fmla="*/ 2147483647 w 2000"/>
              <a:gd name="T17" fmla="*/ 2147483647 h 2459"/>
              <a:gd name="T18" fmla="*/ 2147483647 w 2000"/>
              <a:gd name="T19" fmla="*/ 2147483647 h 2459"/>
              <a:gd name="T20" fmla="*/ 2147483647 w 2000"/>
              <a:gd name="T21" fmla="*/ 2147483647 h 2459"/>
              <a:gd name="T22" fmla="*/ 2147483647 w 2000"/>
              <a:gd name="T23" fmla="*/ 2147483647 h 2459"/>
              <a:gd name="T24" fmla="*/ 2147483647 w 2000"/>
              <a:gd name="T25" fmla="*/ 2147483647 h 2459"/>
              <a:gd name="T26" fmla="*/ 2147483647 w 2000"/>
              <a:gd name="T27" fmla="*/ 2147483647 h 2459"/>
              <a:gd name="T28" fmla="*/ 2147483647 w 2000"/>
              <a:gd name="T29" fmla="*/ 2147483647 h 2459"/>
              <a:gd name="T30" fmla="*/ 2147483647 w 2000"/>
              <a:gd name="T31" fmla="*/ 2147483647 h 2459"/>
              <a:gd name="T32" fmla="*/ 2147483647 w 2000"/>
              <a:gd name="T33" fmla="*/ 2147483647 h 2459"/>
              <a:gd name="T34" fmla="*/ 2147483647 w 2000"/>
              <a:gd name="T35" fmla="*/ 2147483647 h 2459"/>
              <a:gd name="T36" fmla="*/ 2147483647 w 2000"/>
              <a:gd name="T37" fmla="*/ 2147483647 h 2459"/>
              <a:gd name="T38" fmla="*/ 2147483647 w 2000"/>
              <a:gd name="T39" fmla="*/ 2147483647 h 2459"/>
              <a:gd name="T40" fmla="*/ 2147483647 w 2000"/>
              <a:gd name="T41" fmla="*/ 2147483647 h 2459"/>
              <a:gd name="T42" fmla="*/ 2147483647 w 2000"/>
              <a:gd name="T43" fmla="*/ 2147483647 h 2459"/>
              <a:gd name="T44" fmla="*/ 2147483647 w 2000"/>
              <a:gd name="T45" fmla="*/ 2147483647 h 2459"/>
              <a:gd name="T46" fmla="*/ 2147483647 w 2000"/>
              <a:gd name="T47" fmla="*/ 2147483647 h 2459"/>
              <a:gd name="T48" fmla="*/ 2147483647 w 2000"/>
              <a:gd name="T49" fmla="*/ 2147483647 h 2459"/>
              <a:gd name="T50" fmla="*/ 2147483647 w 2000"/>
              <a:gd name="T51" fmla="*/ 2147483647 h 2459"/>
              <a:gd name="T52" fmla="*/ 2147483647 w 2000"/>
              <a:gd name="T53" fmla="*/ 2147483647 h 2459"/>
              <a:gd name="T54" fmla="*/ 2147483647 w 2000"/>
              <a:gd name="T55" fmla="*/ 2147483647 h 2459"/>
              <a:gd name="T56" fmla="*/ 2147483647 w 2000"/>
              <a:gd name="T57" fmla="*/ 2147483647 h 2459"/>
              <a:gd name="T58" fmla="*/ 2147483647 w 2000"/>
              <a:gd name="T59" fmla="*/ 2147483647 h 2459"/>
              <a:gd name="T60" fmla="*/ 2147483647 w 2000"/>
              <a:gd name="T61" fmla="*/ 2147483647 h 2459"/>
              <a:gd name="T62" fmla="*/ 2147483647 w 2000"/>
              <a:gd name="T63" fmla="*/ 2147483647 h 2459"/>
              <a:gd name="T64" fmla="*/ 2147483647 w 2000"/>
              <a:gd name="T65" fmla="*/ 2147483647 h 2459"/>
              <a:gd name="T66" fmla="*/ 2147483647 w 2000"/>
              <a:gd name="T67" fmla="*/ 2147483647 h 2459"/>
              <a:gd name="T68" fmla="*/ 2147483647 w 2000"/>
              <a:gd name="T69" fmla="*/ 2147483647 h 2459"/>
              <a:gd name="T70" fmla="*/ 2147483647 w 2000"/>
              <a:gd name="T71" fmla="*/ 2147483647 h 2459"/>
              <a:gd name="T72" fmla="*/ 2147483647 w 2000"/>
              <a:gd name="T73" fmla="*/ 2147483647 h 2459"/>
              <a:gd name="T74" fmla="*/ 2147483647 w 2000"/>
              <a:gd name="T75" fmla="*/ 2147483647 h 2459"/>
              <a:gd name="T76" fmla="*/ 2147483647 w 2000"/>
              <a:gd name="T77" fmla="*/ 2147483647 h 2459"/>
              <a:gd name="T78" fmla="*/ 2147483647 w 2000"/>
              <a:gd name="T79" fmla="*/ 2147483647 h 2459"/>
              <a:gd name="T80" fmla="*/ 2147483647 w 2000"/>
              <a:gd name="T81" fmla="*/ 2147483647 h 2459"/>
              <a:gd name="T82" fmla="*/ 2147483647 w 2000"/>
              <a:gd name="T83" fmla="*/ 2147483647 h 2459"/>
              <a:gd name="T84" fmla="*/ 2147483647 w 2000"/>
              <a:gd name="T85" fmla="*/ 2147483647 h 2459"/>
              <a:gd name="T86" fmla="*/ 2147483647 w 2000"/>
              <a:gd name="T87" fmla="*/ 2147483647 h 2459"/>
              <a:gd name="T88" fmla="*/ 2147483647 w 2000"/>
              <a:gd name="T89" fmla="*/ 2147483647 h 2459"/>
              <a:gd name="T90" fmla="*/ 2147483647 w 2000"/>
              <a:gd name="T91" fmla="*/ 2147483647 h 2459"/>
              <a:gd name="T92" fmla="*/ 2147483647 w 2000"/>
              <a:gd name="T93" fmla="*/ 2147483647 h 2459"/>
              <a:gd name="T94" fmla="*/ 2147483647 w 2000"/>
              <a:gd name="T95" fmla="*/ 2147483647 h 2459"/>
              <a:gd name="T96" fmla="*/ 2147483647 w 2000"/>
              <a:gd name="T97" fmla="*/ 2147483647 h 2459"/>
              <a:gd name="T98" fmla="*/ 2147483647 w 2000"/>
              <a:gd name="T99" fmla="*/ 2147483647 h 2459"/>
              <a:gd name="T100" fmla="*/ 2147483647 w 2000"/>
              <a:gd name="T101" fmla="*/ 2147483647 h 2459"/>
              <a:gd name="T102" fmla="*/ 2147483647 w 2000"/>
              <a:gd name="T103" fmla="*/ 2147483647 h 2459"/>
              <a:gd name="T104" fmla="*/ 2147483647 w 2000"/>
              <a:gd name="T105" fmla="*/ 2147483647 h 2459"/>
              <a:gd name="T106" fmla="*/ 2147483647 w 2000"/>
              <a:gd name="T107" fmla="*/ 2147483647 h 2459"/>
              <a:gd name="T108" fmla="*/ 2147483647 w 2000"/>
              <a:gd name="T109" fmla="*/ 2147483647 h 2459"/>
              <a:gd name="T110" fmla="*/ 2147483647 w 2000"/>
              <a:gd name="T111" fmla="*/ 2147483647 h 2459"/>
              <a:gd name="T112" fmla="*/ 2147483647 w 2000"/>
              <a:gd name="T113" fmla="*/ 2147483647 h 2459"/>
              <a:gd name="T114" fmla="*/ 2147483647 w 2000"/>
              <a:gd name="T115" fmla="*/ 2147483647 h 2459"/>
              <a:gd name="T116" fmla="*/ 2147483647 w 2000"/>
              <a:gd name="T117" fmla="*/ 2147483647 h 2459"/>
              <a:gd name="T118" fmla="*/ 2147483647 w 2000"/>
              <a:gd name="T119" fmla="*/ 2147483647 h 24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00"/>
              <a:gd name="T181" fmla="*/ 0 h 2459"/>
              <a:gd name="T182" fmla="*/ 2000 w 2000"/>
              <a:gd name="T183" fmla="*/ 2459 h 24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00" h="2459">
                <a:moveTo>
                  <a:pt x="1877" y="359"/>
                </a:moveTo>
                <a:lnTo>
                  <a:pt x="1907" y="369"/>
                </a:lnTo>
                <a:lnTo>
                  <a:pt x="1920" y="331"/>
                </a:lnTo>
                <a:lnTo>
                  <a:pt x="1905" y="326"/>
                </a:lnTo>
                <a:lnTo>
                  <a:pt x="1915" y="338"/>
                </a:lnTo>
                <a:lnTo>
                  <a:pt x="1943" y="312"/>
                </a:lnTo>
                <a:lnTo>
                  <a:pt x="1943" y="310"/>
                </a:lnTo>
                <a:lnTo>
                  <a:pt x="1947" y="305"/>
                </a:lnTo>
                <a:lnTo>
                  <a:pt x="1948" y="305"/>
                </a:lnTo>
                <a:lnTo>
                  <a:pt x="1959" y="267"/>
                </a:lnTo>
                <a:lnTo>
                  <a:pt x="1943" y="262"/>
                </a:lnTo>
                <a:lnTo>
                  <a:pt x="1953" y="272"/>
                </a:lnTo>
                <a:lnTo>
                  <a:pt x="1957" y="267"/>
                </a:lnTo>
                <a:lnTo>
                  <a:pt x="1950" y="276"/>
                </a:lnTo>
                <a:lnTo>
                  <a:pt x="1978" y="262"/>
                </a:lnTo>
                <a:lnTo>
                  <a:pt x="1981" y="258"/>
                </a:lnTo>
                <a:lnTo>
                  <a:pt x="1985" y="253"/>
                </a:lnTo>
                <a:lnTo>
                  <a:pt x="1987" y="255"/>
                </a:lnTo>
                <a:lnTo>
                  <a:pt x="2000" y="218"/>
                </a:lnTo>
                <a:lnTo>
                  <a:pt x="2000" y="212"/>
                </a:lnTo>
                <a:lnTo>
                  <a:pt x="1999" y="206"/>
                </a:lnTo>
                <a:lnTo>
                  <a:pt x="1995" y="201"/>
                </a:lnTo>
                <a:lnTo>
                  <a:pt x="1990" y="198"/>
                </a:lnTo>
                <a:lnTo>
                  <a:pt x="1985" y="196"/>
                </a:lnTo>
                <a:lnTo>
                  <a:pt x="1920" y="196"/>
                </a:lnTo>
                <a:lnTo>
                  <a:pt x="1920" y="212"/>
                </a:lnTo>
                <a:lnTo>
                  <a:pt x="1927" y="198"/>
                </a:lnTo>
                <a:lnTo>
                  <a:pt x="1833" y="156"/>
                </a:lnTo>
                <a:lnTo>
                  <a:pt x="1826" y="170"/>
                </a:lnTo>
                <a:lnTo>
                  <a:pt x="1826" y="185"/>
                </a:lnTo>
                <a:lnTo>
                  <a:pt x="1832" y="184"/>
                </a:lnTo>
                <a:lnTo>
                  <a:pt x="1837" y="180"/>
                </a:lnTo>
                <a:lnTo>
                  <a:pt x="1840" y="175"/>
                </a:lnTo>
                <a:lnTo>
                  <a:pt x="1842" y="170"/>
                </a:lnTo>
                <a:lnTo>
                  <a:pt x="1840" y="165"/>
                </a:lnTo>
                <a:lnTo>
                  <a:pt x="1837" y="159"/>
                </a:lnTo>
                <a:lnTo>
                  <a:pt x="1826" y="185"/>
                </a:lnTo>
                <a:lnTo>
                  <a:pt x="1905" y="185"/>
                </a:lnTo>
                <a:lnTo>
                  <a:pt x="1910" y="184"/>
                </a:lnTo>
                <a:lnTo>
                  <a:pt x="1915" y="180"/>
                </a:lnTo>
                <a:lnTo>
                  <a:pt x="1917" y="180"/>
                </a:lnTo>
                <a:lnTo>
                  <a:pt x="1983" y="106"/>
                </a:lnTo>
                <a:lnTo>
                  <a:pt x="1985" y="101"/>
                </a:lnTo>
                <a:lnTo>
                  <a:pt x="1987" y="95"/>
                </a:lnTo>
                <a:lnTo>
                  <a:pt x="1985" y="90"/>
                </a:lnTo>
                <a:lnTo>
                  <a:pt x="1981" y="85"/>
                </a:lnTo>
                <a:lnTo>
                  <a:pt x="1978" y="81"/>
                </a:lnTo>
                <a:lnTo>
                  <a:pt x="1821" y="16"/>
                </a:lnTo>
                <a:lnTo>
                  <a:pt x="1820" y="16"/>
                </a:lnTo>
                <a:lnTo>
                  <a:pt x="1818" y="16"/>
                </a:lnTo>
                <a:lnTo>
                  <a:pt x="1740" y="2"/>
                </a:lnTo>
                <a:lnTo>
                  <a:pt x="1736" y="0"/>
                </a:lnTo>
                <a:lnTo>
                  <a:pt x="1731" y="2"/>
                </a:lnTo>
                <a:lnTo>
                  <a:pt x="1726" y="5"/>
                </a:lnTo>
                <a:lnTo>
                  <a:pt x="1722" y="10"/>
                </a:lnTo>
                <a:lnTo>
                  <a:pt x="1684" y="128"/>
                </a:lnTo>
                <a:lnTo>
                  <a:pt x="1698" y="133"/>
                </a:lnTo>
                <a:lnTo>
                  <a:pt x="1708" y="123"/>
                </a:lnTo>
                <a:lnTo>
                  <a:pt x="1703" y="120"/>
                </a:lnTo>
                <a:lnTo>
                  <a:pt x="1698" y="118"/>
                </a:lnTo>
                <a:lnTo>
                  <a:pt x="1693" y="120"/>
                </a:lnTo>
                <a:lnTo>
                  <a:pt x="1687" y="123"/>
                </a:lnTo>
                <a:lnTo>
                  <a:pt x="1684" y="128"/>
                </a:lnTo>
                <a:lnTo>
                  <a:pt x="1712" y="127"/>
                </a:lnTo>
                <a:lnTo>
                  <a:pt x="1670" y="47"/>
                </a:lnTo>
                <a:lnTo>
                  <a:pt x="1666" y="43"/>
                </a:lnTo>
                <a:lnTo>
                  <a:pt x="1661" y="40"/>
                </a:lnTo>
                <a:lnTo>
                  <a:pt x="1656" y="38"/>
                </a:lnTo>
                <a:lnTo>
                  <a:pt x="1651" y="40"/>
                </a:lnTo>
                <a:lnTo>
                  <a:pt x="1646" y="43"/>
                </a:lnTo>
                <a:lnTo>
                  <a:pt x="1644" y="45"/>
                </a:lnTo>
                <a:lnTo>
                  <a:pt x="1592" y="125"/>
                </a:lnTo>
                <a:lnTo>
                  <a:pt x="1604" y="133"/>
                </a:lnTo>
                <a:lnTo>
                  <a:pt x="1620" y="133"/>
                </a:lnTo>
                <a:lnTo>
                  <a:pt x="1618" y="128"/>
                </a:lnTo>
                <a:lnTo>
                  <a:pt x="1614" y="123"/>
                </a:lnTo>
                <a:lnTo>
                  <a:pt x="1609" y="120"/>
                </a:lnTo>
                <a:lnTo>
                  <a:pt x="1604" y="118"/>
                </a:lnTo>
                <a:lnTo>
                  <a:pt x="1599" y="120"/>
                </a:lnTo>
                <a:lnTo>
                  <a:pt x="1593" y="123"/>
                </a:lnTo>
                <a:lnTo>
                  <a:pt x="1620" y="133"/>
                </a:lnTo>
                <a:lnTo>
                  <a:pt x="1620" y="16"/>
                </a:lnTo>
                <a:lnTo>
                  <a:pt x="1618" y="10"/>
                </a:lnTo>
                <a:lnTo>
                  <a:pt x="1614" y="5"/>
                </a:lnTo>
                <a:lnTo>
                  <a:pt x="1609" y="2"/>
                </a:lnTo>
                <a:lnTo>
                  <a:pt x="1604" y="0"/>
                </a:lnTo>
                <a:lnTo>
                  <a:pt x="1599" y="2"/>
                </a:lnTo>
                <a:lnTo>
                  <a:pt x="1595" y="3"/>
                </a:lnTo>
                <a:lnTo>
                  <a:pt x="1543" y="42"/>
                </a:lnTo>
                <a:lnTo>
                  <a:pt x="1541" y="43"/>
                </a:lnTo>
                <a:lnTo>
                  <a:pt x="1538" y="48"/>
                </a:lnTo>
                <a:lnTo>
                  <a:pt x="1510" y="114"/>
                </a:lnTo>
                <a:lnTo>
                  <a:pt x="1524" y="120"/>
                </a:lnTo>
                <a:lnTo>
                  <a:pt x="1524" y="104"/>
                </a:lnTo>
                <a:lnTo>
                  <a:pt x="1519" y="106"/>
                </a:lnTo>
                <a:lnTo>
                  <a:pt x="1513" y="109"/>
                </a:lnTo>
                <a:lnTo>
                  <a:pt x="1529" y="106"/>
                </a:lnTo>
                <a:lnTo>
                  <a:pt x="1463" y="81"/>
                </a:lnTo>
                <a:lnTo>
                  <a:pt x="1458" y="80"/>
                </a:lnTo>
                <a:lnTo>
                  <a:pt x="1453" y="81"/>
                </a:lnTo>
                <a:lnTo>
                  <a:pt x="1449" y="83"/>
                </a:lnTo>
                <a:lnTo>
                  <a:pt x="1383" y="133"/>
                </a:lnTo>
                <a:lnTo>
                  <a:pt x="1381" y="135"/>
                </a:lnTo>
                <a:lnTo>
                  <a:pt x="1378" y="139"/>
                </a:lnTo>
                <a:lnTo>
                  <a:pt x="1341" y="215"/>
                </a:lnTo>
                <a:lnTo>
                  <a:pt x="1355" y="222"/>
                </a:lnTo>
                <a:lnTo>
                  <a:pt x="1345" y="212"/>
                </a:lnTo>
                <a:lnTo>
                  <a:pt x="1350" y="208"/>
                </a:lnTo>
                <a:lnTo>
                  <a:pt x="1259" y="248"/>
                </a:lnTo>
                <a:lnTo>
                  <a:pt x="1265" y="262"/>
                </a:lnTo>
                <a:lnTo>
                  <a:pt x="1265" y="246"/>
                </a:lnTo>
                <a:lnTo>
                  <a:pt x="1185" y="246"/>
                </a:lnTo>
                <a:lnTo>
                  <a:pt x="1179" y="248"/>
                </a:lnTo>
                <a:lnTo>
                  <a:pt x="1174" y="251"/>
                </a:lnTo>
                <a:lnTo>
                  <a:pt x="1172" y="255"/>
                </a:lnTo>
                <a:lnTo>
                  <a:pt x="1120" y="345"/>
                </a:lnTo>
                <a:lnTo>
                  <a:pt x="1132" y="352"/>
                </a:lnTo>
                <a:lnTo>
                  <a:pt x="1122" y="342"/>
                </a:lnTo>
                <a:lnTo>
                  <a:pt x="1126" y="340"/>
                </a:lnTo>
                <a:lnTo>
                  <a:pt x="1059" y="380"/>
                </a:lnTo>
                <a:lnTo>
                  <a:pt x="1056" y="381"/>
                </a:lnTo>
                <a:lnTo>
                  <a:pt x="1052" y="387"/>
                </a:lnTo>
                <a:lnTo>
                  <a:pt x="1051" y="392"/>
                </a:lnTo>
                <a:lnTo>
                  <a:pt x="1051" y="453"/>
                </a:lnTo>
                <a:lnTo>
                  <a:pt x="1052" y="458"/>
                </a:lnTo>
                <a:lnTo>
                  <a:pt x="1056" y="463"/>
                </a:lnTo>
                <a:lnTo>
                  <a:pt x="1061" y="466"/>
                </a:lnTo>
                <a:lnTo>
                  <a:pt x="1061" y="468"/>
                </a:lnTo>
                <a:lnTo>
                  <a:pt x="1098" y="482"/>
                </a:lnTo>
                <a:lnTo>
                  <a:pt x="1103" y="466"/>
                </a:lnTo>
                <a:lnTo>
                  <a:pt x="1092" y="456"/>
                </a:lnTo>
                <a:lnTo>
                  <a:pt x="1089" y="461"/>
                </a:lnTo>
                <a:lnTo>
                  <a:pt x="1087" y="466"/>
                </a:lnTo>
                <a:lnTo>
                  <a:pt x="1089" y="472"/>
                </a:lnTo>
                <a:lnTo>
                  <a:pt x="1092" y="477"/>
                </a:lnTo>
                <a:lnTo>
                  <a:pt x="1098" y="480"/>
                </a:lnTo>
                <a:lnTo>
                  <a:pt x="1092" y="456"/>
                </a:lnTo>
                <a:lnTo>
                  <a:pt x="1028" y="520"/>
                </a:lnTo>
                <a:lnTo>
                  <a:pt x="1039" y="531"/>
                </a:lnTo>
                <a:lnTo>
                  <a:pt x="1054" y="531"/>
                </a:lnTo>
                <a:lnTo>
                  <a:pt x="1052" y="525"/>
                </a:lnTo>
                <a:lnTo>
                  <a:pt x="1049" y="520"/>
                </a:lnTo>
                <a:lnTo>
                  <a:pt x="1044" y="517"/>
                </a:lnTo>
                <a:lnTo>
                  <a:pt x="1039" y="515"/>
                </a:lnTo>
                <a:lnTo>
                  <a:pt x="1033" y="517"/>
                </a:lnTo>
                <a:lnTo>
                  <a:pt x="1054" y="531"/>
                </a:lnTo>
                <a:lnTo>
                  <a:pt x="1054" y="466"/>
                </a:lnTo>
                <a:lnTo>
                  <a:pt x="1052" y="461"/>
                </a:lnTo>
                <a:lnTo>
                  <a:pt x="1049" y="456"/>
                </a:lnTo>
                <a:lnTo>
                  <a:pt x="1044" y="453"/>
                </a:lnTo>
                <a:lnTo>
                  <a:pt x="1039" y="451"/>
                </a:lnTo>
                <a:lnTo>
                  <a:pt x="1033" y="453"/>
                </a:lnTo>
                <a:lnTo>
                  <a:pt x="1028" y="456"/>
                </a:lnTo>
                <a:lnTo>
                  <a:pt x="976" y="512"/>
                </a:lnTo>
                <a:lnTo>
                  <a:pt x="986" y="522"/>
                </a:lnTo>
                <a:lnTo>
                  <a:pt x="1002" y="522"/>
                </a:lnTo>
                <a:lnTo>
                  <a:pt x="1000" y="517"/>
                </a:lnTo>
                <a:lnTo>
                  <a:pt x="997" y="512"/>
                </a:lnTo>
                <a:lnTo>
                  <a:pt x="992" y="508"/>
                </a:lnTo>
                <a:lnTo>
                  <a:pt x="986" y="506"/>
                </a:lnTo>
                <a:lnTo>
                  <a:pt x="981" y="508"/>
                </a:lnTo>
                <a:lnTo>
                  <a:pt x="976" y="512"/>
                </a:lnTo>
                <a:lnTo>
                  <a:pt x="1002" y="525"/>
                </a:lnTo>
                <a:lnTo>
                  <a:pt x="1016" y="434"/>
                </a:lnTo>
                <a:lnTo>
                  <a:pt x="1016" y="430"/>
                </a:lnTo>
                <a:lnTo>
                  <a:pt x="1014" y="425"/>
                </a:lnTo>
                <a:lnTo>
                  <a:pt x="1011" y="420"/>
                </a:lnTo>
                <a:lnTo>
                  <a:pt x="1005" y="416"/>
                </a:lnTo>
                <a:lnTo>
                  <a:pt x="1000" y="414"/>
                </a:lnTo>
                <a:lnTo>
                  <a:pt x="995" y="416"/>
                </a:lnTo>
                <a:lnTo>
                  <a:pt x="990" y="420"/>
                </a:lnTo>
                <a:lnTo>
                  <a:pt x="938" y="470"/>
                </a:lnTo>
                <a:lnTo>
                  <a:pt x="948" y="480"/>
                </a:lnTo>
                <a:lnTo>
                  <a:pt x="939" y="468"/>
                </a:lnTo>
                <a:lnTo>
                  <a:pt x="875" y="519"/>
                </a:lnTo>
                <a:lnTo>
                  <a:pt x="873" y="520"/>
                </a:lnTo>
                <a:lnTo>
                  <a:pt x="870" y="525"/>
                </a:lnTo>
                <a:lnTo>
                  <a:pt x="868" y="531"/>
                </a:lnTo>
                <a:lnTo>
                  <a:pt x="870" y="536"/>
                </a:lnTo>
                <a:lnTo>
                  <a:pt x="873" y="541"/>
                </a:lnTo>
                <a:lnTo>
                  <a:pt x="912" y="583"/>
                </a:lnTo>
                <a:lnTo>
                  <a:pt x="922" y="572"/>
                </a:lnTo>
                <a:lnTo>
                  <a:pt x="917" y="558"/>
                </a:lnTo>
                <a:lnTo>
                  <a:pt x="912" y="562"/>
                </a:lnTo>
                <a:lnTo>
                  <a:pt x="908" y="567"/>
                </a:lnTo>
                <a:lnTo>
                  <a:pt x="906" y="572"/>
                </a:lnTo>
                <a:lnTo>
                  <a:pt x="908" y="577"/>
                </a:lnTo>
                <a:lnTo>
                  <a:pt x="917" y="558"/>
                </a:lnTo>
                <a:lnTo>
                  <a:pt x="826" y="595"/>
                </a:lnTo>
                <a:lnTo>
                  <a:pt x="821" y="598"/>
                </a:lnTo>
                <a:lnTo>
                  <a:pt x="819" y="600"/>
                </a:lnTo>
                <a:lnTo>
                  <a:pt x="767" y="666"/>
                </a:lnTo>
                <a:lnTo>
                  <a:pt x="765" y="669"/>
                </a:lnTo>
                <a:lnTo>
                  <a:pt x="764" y="675"/>
                </a:lnTo>
                <a:lnTo>
                  <a:pt x="765" y="680"/>
                </a:lnTo>
                <a:lnTo>
                  <a:pt x="769" y="685"/>
                </a:lnTo>
                <a:lnTo>
                  <a:pt x="774" y="688"/>
                </a:lnTo>
                <a:lnTo>
                  <a:pt x="779" y="690"/>
                </a:lnTo>
                <a:lnTo>
                  <a:pt x="785" y="688"/>
                </a:lnTo>
                <a:lnTo>
                  <a:pt x="788" y="688"/>
                </a:lnTo>
                <a:lnTo>
                  <a:pt x="863" y="636"/>
                </a:lnTo>
                <a:lnTo>
                  <a:pt x="854" y="623"/>
                </a:lnTo>
                <a:lnTo>
                  <a:pt x="858" y="638"/>
                </a:lnTo>
                <a:lnTo>
                  <a:pt x="1018" y="598"/>
                </a:lnTo>
                <a:lnTo>
                  <a:pt x="1014" y="583"/>
                </a:lnTo>
                <a:lnTo>
                  <a:pt x="1000" y="577"/>
                </a:lnTo>
                <a:lnTo>
                  <a:pt x="999" y="583"/>
                </a:lnTo>
                <a:lnTo>
                  <a:pt x="1000" y="588"/>
                </a:lnTo>
                <a:lnTo>
                  <a:pt x="1004" y="593"/>
                </a:lnTo>
                <a:lnTo>
                  <a:pt x="1009" y="597"/>
                </a:lnTo>
                <a:lnTo>
                  <a:pt x="1014" y="598"/>
                </a:lnTo>
                <a:lnTo>
                  <a:pt x="1004" y="572"/>
                </a:lnTo>
                <a:lnTo>
                  <a:pt x="912" y="678"/>
                </a:lnTo>
                <a:lnTo>
                  <a:pt x="908" y="683"/>
                </a:lnTo>
                <a:lnTo>
                  <a:pt x="882" y="758"/>
                </a:lnTo>
                <a:lnTo>
                  <a:pt x="896" y="763"/>
                </a:lnTo>
                <a:lnTo>
                  <a:pt x="885" y="753"/>
                </a:lnTo>
                <a:lnTo>
                  <a:pt x="830" y="817"/>
                </a:lnTo>
                <a:lnTo>
                  <a:pt x="826" y="820"/>
                </a:lnTo>
                <a:lnTo>
                  <a:pt x="788" y="900"/>
                </a:lnTo>
                <a:lnTo>
                  <a:pt x="788" y="902"/>
                </a:lnTo>
                <a:lnTo>
                  <a:pt x="685" y="1146"/>
                </a:lnTo>
                <a:lnTo>
                  <a:pt x="699" y="1152"/>
                </a:lnTo>
                <a:lnTo>
                  <a:pt x="691" y="1139"/>
                </a:lnTo>
                <a:lnTo>
                  <a:pt x="623" y="1191"/>
                </a:lnTo>
                <a:lnTo>
                  <a:pt x="621" y="1193"/>
                </a:lnTo>
                <a:lnTo>
                  <a:pt x="619" y="1195"/>
                </a:lnTo>
                <a:lnTo>
                  <a:pt x="555" y="1296"/>
                </a:lnTo>
                <a:lnTo>
                  <a:pt x="451" y="1453"/>
                </a:lnTo>
                <a:lnTo>
                  <a:pt x="463" y="1462"/>
                </a:lnTo>
                <a:lnTo>
                  <a:pt x="473" y="1452"/>
                </a:lnTo>
                <a:lnTo>
                  <a:pt x="468" y="1448"/>
                </a:lnTo>
                <a:lnTo>
                  <a:pt x="463" y="1446"/>
                </a:lnTo>
                <a:lnTo>
                  <a:pt x="458" y="1448"/>
                </a:lnTo>
                <a:lnTo>
                  <a:pt x="452" y="1452"/>
                </a:lnTo>
                <a:lnTo>
                  <a:pt x="475" y="1453"/>
                </a:lnTo>
                <a:lnTo>
                  <a:pt x="433" y="1403"/>
                </a:lnTo>
                <a:lnTo>
                  <a:pt x="431" y="1401"/>
                </a:lnTo>
                <a:lnTo>
                  <a:pt x="426" y="1398"/>
                </a:lnTo>
                <a:lnTo>
                  <a:pt x="421" y="1396"/>
                </a:lnTo>
                <a:lnTo>
                  <a:pt x="416" y="1398"/>
                </a:lnTo>
                <a:lnTo>
                  <a:pt x="411" y="1401"/>
                </a:lnTo>
                <a:lnTo>
                  <a:pt x="407" y="1405"/>
                </a:lnTo>
                <a:lnTo>
                  <a:pt x="369" y="1479"/>
                </a:lnTo>
                <a:lnTo>
                  <a:pt x="383" y="1486"/>
                </a:lnTo>
                <a:lnTo>
                  <a:pt x="372" y="1476"/>
                </a:lnTo>
                <a:lnTo>
                  <a:pt x="320" y="1526"/>
                </a:lnTo>
                <a:lnTo>
                  <a:pt x="331" y="1537"/>
                </a:lnTo>
                <a:lnTo>
                  <a:pt x="331" y="1521"/>
                </a:lnTo>
                <a:lnTo>
                  <a:pt x="325" y="1523"/>
                </a:lnTo>
                <a:lnTo>
                  <a:pt x="331" y="1521"/>
                </a:lnTo>
                <a:lnTo>
                  <a:pt x="251" y="1521"/>
                </a:lnTo>
                <a:lnTo>
                  <a:pt x="245" y="1523"/>
                </a:lnTo>
                <a:lnTo>
                  <a:pt x="240" y="1526"/>
                </a:lnTo>
                <a:lnTo>
                  <a:pt x="238" y="1528"/>
                </a:lnTo>
                <a:lnTo>
                  <a:pt x="174" y="1606"/>
                </a:lnTo>
                <a:lnTo>
                  <a:pt x="186" y="1615"/>
                </a:lnTo>
                <a:lnTo>
                  <a:pt x="178" y="1603"/>
                </a:lnTo>
                <a:lnTo>
                  <a:pt x="35" y="1707"/>
                </a:lnTo>
                <a:lnTo>
                  <a:pt x="33" y="1708"/>
                </a:lnTo>
                <a:lnTo>
                  <a:pt x="30" y="1714"/>
                </a:lnTo>
                <a:lnTo>
                  <a:pt x="28" y="1719"/>
                </a:lnTo>
                <a:lnTo>
                  <a:pt x="30" y="1722"/>
                </a:lnTo>
                <a:lnTo>
                  <a:pt x="40" y="1785"/>
                </a:lnTo>
                <a:lnTo>
                  <a:pt x="54" y="1781"/>
                </a:lnTo>
                <a:lnTo>
                  <a:pt x="40" y="1776"/>
                </a:lnTo>
                <a:lnTo>
                  <a:pt x="38" y="1781"/>
                </a:lnTo>
                <a:lnTo>
                  <a:pt x="42" y="1772"/>
                </a:lnTo>
                <a:lnTo>
                  <a:pt x="4" y="1828"/>
                </a:lnTo>
                <a:lnTo>
                  <a:pt x="2" y="1831"/>
                </a:lnTo>
                <a:lnTo>
                  <a:pt x="0" y="1837"/>
                </a:lnTo>
                <a:lnTo>
                  <a:pt x="0" y="1989"/>
                </a:lnTo>
                <a:lnTo>
                  <a:pt x="2" y="1994"/>
                </a:lnTo>
                <a:lnTo>
                  <a:pt x="2" y="1996"/>
                </a:lnTo>
                <a:lnTo>
                  <a:pt x="40" y="2074"/>
                </a:lnTo>
                <a:lnTo>
                  <a:pt x="54" y="2067"/>
                </a:lnTo>
                <a:lnTo>
                  <a:pt x="40" y="2062"/>
                </a:lnTo>
                <a:lnTo>
                  <a:pt x="38" y="2067"/>
                </a:lnTo>
                <a:lnTo>
                  <a:pt x="40" y="2073"/>
                </a:lnTo>
                <a:lnTo>
                  <a:pt x="42" y="2060"/>
                </a:lnTo>
                <a:lnTo>
                  <a:pt x="4" y="2126"/>
                </a:lnTo>
                <a:lnTo>
                  <a:pt x="2" y="2128"/>
                </a:lnTo>
                <a:lnTo>
                  <a:pt x="0" y="2133"/>
                </a:lnTo>
                <a:lnTo>
                  <a:pt x="0" y="2194"/>
                </a:lnTo>
                <a:lnTo>
                  <a:pt x="2" y="2199"/>
                </a:lnTo>
                <a:lnTo>
                  <a:pt x="5" y="2204"/>
                </a:lnTo>
                <a:lnTo>
                  <a:pt x="11" y="2208"/>
                </a:lnTo>
                <a:lnTo>
                  <a:pt x="16" y="2210"/>
                </a:lnTo>
                <a:lnTo>
                  <a:pt x="17" y="2210"/>
                </a:lnTo>
                <a:lnTo>
                  <a:pt x="97" y="2201"/>
                </a:lnTo>
                <a:lnTo>
                  <a:pt x="96" y="2185"/>
                </a:lnTo>
                <a:lnTo>
                  <a:pt x="85" y="2175"/>
                </a:lnTo>
                <a:lnTo>
                  <a:pt x="82" y="2180"/>
                </a:lnTo>
                <a:lnTo>
                  <a:pt x="80" y="2185"/>
                </a:lnTo>
                <a:lnTo>
                  <a:pt x="82" y="2190"/>
                </a:lnTo>
                <a:lnTo>
                  <a:pt x="85" y="2196"/>
                </a:lnTo>
                <a:lnTo>
                  <a:pt x="91" y="2199"/>
                </a:lnTo>
                <a:lnTo>
                  <a:pt x="96" y="2201"/>
                </a:lnTo>
                <a:lnTo>
                  <a:pt x="85" y="2175"/>
                </a:lnTo>
                <a:lnTo>
                  <a:pt x="33" y="2223"/>
                </a:lnTo>
                <a:lnTo>
                  <a:pt x="30" y="2229"/>
                </a:lnTo>
                <a:lnTo>
                  <a:pt x="2" y="2308"/>
                </a:lnTo>
                <a:lnTo>
                  <a:pt x="0" y="2314"/>
                </a:lnTo>
                <a:lnTo>
                  <a:pt x="2" y="2319"/>
                </a:lnTo>
                <a:lnTo>
                  <a:pt x="4" y="2324"/>
                </a:lnTo>
                <a:lnTo>
                  <a:pt x="42" y="2374"/>
                </a:lnTo>
                <a:lnTo>
                  <a:pt x="45" y="2376"/>
                </a:lnTo>
                <a:lnTo>
                  <a:pt x="111" y="2428"/>
                </a:lnTo>
                <a:lnTo>
                  <a:pt x="115" y="2430"/>
                </a:lnTo>
                <a:lnTo>
                  <a:pt x="117" y="2432"/>
                </a:lnTo>
                <a:lnTo>
                  <a:pt x="211" y="2459"/>
                </a:lnTo>
                <a:lnTo>
                  <a:pt x="214" y="2459"/>
                </a:lnTo>
                <a:lnTo>
                  <a:pt x="219" y="2458"/>
                </a:lnTo>
                <a:lnTo>
                  <a:pt x="221" y="2458"/>
                </a:lnTo>
                <a:lnTo>
                  <a:pt x="296" y="2418"/>
                </a:lnTo>
                <a:lnTo>
                  <a:pt x="299" y="2416"/>
                </a:lnTo>
                <a:lnTo>
                  <a:pt x="431" y="2298"/>
                </a:lnTo>
                <a:lnTo>
                  <a:pt x="421" y="2286"/>
                </a:lnTo>
                <a:lnTo>
                  <a:pt x="421" y="2301"/>
                </a:lnTo>
                <a:lnTo>
                  <a:pt x="426" y="2300"/>
                </a:lnTo>
                <a:lnTo>
                  <a:pt x="421" y="2301"/>
                </a:lnTo>
                <a:lnTo>
                  <a:pt x="473" y="2301"/>
                </a:lnTo>
                <a:lnTo>
                  <a:pt x="478" y="2300"/>
                </a:lnTo>
                <a:lnTo>
                  <a:pt x="484" y="2296"/>
                </a:lnTo>
                <a:lnTo>
                  <a:pt x="487" y="2293"/>
                </a:lnTo>
                <a:lnTo>
                  <a:pt x="515" y="2229"/>
                </a:lnTo>
                <a:lnTo>
                  <a:pt x="501" y="2222"/>
                </a:lnTo>
                <a:lnTo>
                  <a:pt x="491" y="2232"/>
                </a:lnTo>
                <a:lnTo>
                  <a:pt x="496" y="2236"/>
                </a:lnTo>
                <a:lnTo>
                  <a:pt x="501" y="2237"/>
                </a:lnTo>
                <a:lnTo>
                  <a:pt x="506" y="2236"/>
                </a:lnTo>
                <a:lnTo>
                  <a:pt x="511" y="2232"/>
                </a:lnTo>
                <a:lnTo>
                  <a:pt x="491" y="2234"/>
                </a:lnTo>
                <a:lnTo>
                  <a:pt x="543" y="2286"/>
                </a:lnTo>
                <a:lnTo>
                  <a:pt x="553" y="2274"/>
                </a:lnTo>
                <a:lnTo>
                  <a:pt x="538" y="2274"/>
                </a:lnTo>
                <a:lnTo>
                  <a:pt x="539" y="2279"/>
                </a:lnTo>
                <a:lnTo>
                  <a:pt x="538" y="2274"/>
                </a:lnTo>
                <a:lnTo>
                  <a:pt x="538" y="2314"/>
                </a:lnTo>
                <a:lnTo>
                  <a:pt x="539" y="2319"/>
                </a:lnTo>
                <a:lnTo>
                  <a:pt x="543" y="2324"/>
                </a:lnTo>
                <a:lnTo>
                  <a:pt x="548" y="2328"/>
                </a:lnTo>
                <a:lnTo>
                  <a:pt x="553" y="2329"/>
                </a:lnTo>
                <a:lnTo>
                  <a:pt x="567" y="2329"/>
                </a:lnTo>
                <a:lnTo>
                  <a:pt x="567" y="2298"/>
                </a:lnTo>
                <a:lnTo>
                  <a:pt x="553" y="2298"/>
                </a:lnTo>
                <a:lnTo>
                  <a:pt x="569" y="2314"/>
                </a:lnTo>
                <a:lnTo>
                  <a:pt x="567" y="2308"/>
                </a:lnTo>
                <a:lnTo>
                  <a:pt x="564" y="2303"/>
                </a:lnTo>
                <a:lnTo>
                  <a:pt x="558" y="2300"/>
                </a:lnTo>
                <a:lnTo>
                  <a:pt x="553" y="2314"/>
                </a:lnTo>
                <a:lnTo>
                  <a:pt x="569" y="2314"/>
                </a:lnTo>
                <a:lnTo>
                  <a:pt x="569" y="2274"/>
                </a:lnTo>
                <a:lnTo>
                  <a:pt x="567" y="2269"/>
                </a:lnTo>
                <a:lnTo>
                  <a:pt x="565" y="2263"/>
                </a:lnTo>
                <a:lnTo>
                  <a:pt x="513" y="2211"/>
                </a:lnTo>
                <a:lnTo>
                  <a:pt x="511" y="2211"/>
                </a:lnTo>
                <a:lnTo>
                  <a:pt x="506" y="2208"/>
                </a:lnTo>
                <a:lnTo>
                  <a:pt x="501" y="2206"/>
                </a:lnTo>
                <a:lnTo>
                  <a:pt x="496" y="2208"/>
                </a:lnTo>
                <a:lnTo>
                  <a:pt x="491" y="2211"/>
                </a:lnTo>
                <a:lnTo>
                  <a:pt x="487" y="2216"/>
                </a:lnTo>
                <a:lnTo>
                  <a:pt x="459" y="2281"/>
                </a:lnTo>
                <a:lnTo>
                  <a:pt x="473" y="2270"/>
                </a:lnTo>
                <a:lnTo>
                  <a:pt x="468" y="2272"/>
                </a:lnTo>
                <a:lnTo>
                  <a:pt x="463" y="2275"/>
                </a:lnTo>
                <a:lnTo>
                  <a:pt x="473" y="2286"/>
                </a:lnTo>
                <a:lnTo>
                  <a:pt x="473" y="2270"/>
                </a:lnTo>
                <a:lnTo>
                  <a:pt x="421" y="2270"/>
                </a:lnTo>
                <a:lnTo>
                  <a:pt x="416" y="2272"/>
                </a:lnTo>
                <a:lnTo>
                  <a:pt x="411" y="2275"/>
                </a:lnTo>
                <a:lnTo>
                  <a:pt x="278" y="2393"/>
                </a:lnTo>
                <a:lnTo>
                  <a:pt x="289" y="2404"/>
                </a:lnTo>
                <a:lnTo>
                  <a:pt x="282" y="2390"/>
                </a:lnTo>
                <a:lnTo>
                  <a:pt x="207" y="2430"/>
                </a:lnTo>
                <a:lnTo>
                  <a:pt x="214" y="2428"/>
                </a:lnTo>
                <a:lnTo>
                  <a:pt x="209" y="2430"/>
                </a:lnTo>
                <a:lnTo>
                  <a:pt x="214" y="2444"/>
                </a:lnTo>
                <a:lnTo>
                  <a:pt x="219" y="2430"/>
                </a:lnTo>
                <a:lnTo>
                  <a:pt x="125" y="2402"/>
                </a:lnTo>
                <a:lnTo>
                  <a:pt x="120" y="2416"/>
                </a:lnTo>
                <a:lnTo>
                  <a:pt x="131" y="2404"/>
                </a:lnTo>
                <a:lnTo>
                  <a:pt x="64" y="2352"/>
                </a:lnTo>
                <a:lnTo>
                  <a:pt x="54" y="2364"/>
                </a:lnTo>
                <a:lnTo>
                  <a:pt x="66" y="2355"/>
                </a:lnTo>
                <a:lnTo>
                  <a:pt x="28" y="2305"/>
                </a:lnTo>
                <a:lnTo>
                  <a:pt x="31" y="2314"/>
                </a:lnTo>
                <a:lnTo>
                  <a:pt x="30" y="2308"/>
                </a:lnTo>
                <a:lnTo>
                  <a:pt x="16" y="2314"/>
                </a:lnTo>
                <a:lnTo>
                  <a:pt x="31" y="2319"/>
                </a:lnTo>
                <a:lnTo>
                  <a:pt x="59" y="2239"/>
                </a:lnTo>
                <a:lnTo>
                  <a:pt x="44" y="2234"/>
                </a:lnTo>
                <a:lnTo>
                  <a:pt x="54" y="2246"/>
                </a:lnTo>
                <a:lnTo>
                  <a:pt x="106" y="2197"/>
                </a:lnTo>
                <a:lnTo>
                  <a:pt x="106" y="2196"/>
                </a:lnTo>
                <a:lnTo>
                  <a:pt x="110" y="2190"/>
                </a:lnTo>
                <a:lnTo>
                  <a:pt x="111" y="2185"/>
                </a:lnTo>
                <a:lnTo>
                  <a:pt x="110" y="2180"/>
                </a:lnTo>
                <a:lnTo>
                  <a:pt x="106" y="2175"/>
                </a:lnTo>
                <a:lnTo>
                  <a:pt x="101" y="2171"/>
                </a:lnTo>
                <a:lnTo>
                  <a:pt x="96" y="2170"/>
                </a:lnTo>
                <a:lnTo>
                  <a:pt x="94" y="2170"/>
                </a:lnTo>
                <a:lnTo>
                  <a:pt x="14" y="2178"/>
                </a:lnTo>
                <a:lnTo>
                  <a:pt x="31" y="2194"/>
                </a:lnTo>
                <a:lnTo>
                  <a:pt x="30" y="2189"/>
                </a:lnTo>
                <a:lnTo>
                  <a:pt x="26" y="2184"/>
                </a:lnTo>
                <a:lnTo>
                  <a:pt x="21" y="2180"/>
                </a:lnTo>
                <a:lnTo>
                  <a:pt x="16" y="2178"/>
                </a:lnTo>
                <a:lnTo>
                  <a:pt x="16" y="2194"/>
                </a:lnTo>
                <a:lnTo>
                  <a:pt x="31" y="2194"/>
                </a:lnTo>
                <a:lnTo>
                  <a:pt x="31" y="2133"/>
                </a:lnTo>
                <a:lnTo>
                  <a:pt x="16" y="2133"/>
                </a:lnTo>
                <a:lnTo>
                  <a:pt x="30" y="2142"/>
                </a:lnTo>
                <a:lnTo>
                  <a:pt x="68" y="2076"/>
                </a:lnTo>
                <a:lnTo>
                  <a:pt x="68" y="2073"/>
                </a:lnTo>
                <a:lnTo>
                  <a:pt x="70" y="2067"/>
                </a:lnTo>
                <a:lnTo>
                  <a:pt x="68" y="2062"/>
                </a:lnTo>
                <a:lnTo>
                  <a:pt x="68" y="2060"/>
                </a:lnTo>
                <a:lnTo>
                  <a:pt x="30" y="1982"/>
                </a:lnTo>
                <a:lnTo>
                  <a:pt x="16" y="1989"/>
                </a:lnTo>
                <a:lnTo>
                  <a:pt x="31" y="1989"/>
                </a:lnTo>
                <a:lnTo>
                  <a:pt x="31" y="1837"/>
                </a:lnTo>
                <a:lnTo>
                  <a:pt x="30" y="1842"/>
                </a:lnTo>
                <a:lnTo>
                  <a:pt x="31" y="1837"/>
                </a:lnTo>
                <a:lnTo>
                  <a:pt x="16" y="1837"/>
                </a:lnTo>
                <a:lnTo>
                  <a:pt x="28" y="1845"/>
                </a:lnTo>
                <a:lnTo>
                  <a:pt x="66" y="1790"/>
                </a:lnTo>
                <a:lnTo>
                  <a:pt x="68" y="1786"/>
                </a:lnTo>
                <a:lnTo>
                  <a:pt x="70" y="1781"/>
                </a:lnTo>
                <a:lnTo>
                  <a:pt x="70" y="1779"/>
                </a:lnTo>
                <a:lnTo>
                  <a:pt x="59" y="1717"/>
                </a:lnTo>
                <a:lnTo>
                  <a:pt x="54" y="1729"/>
                </a:lnTo>
                <a:lnTo>
                  <a:pt x="57" y="1724"/>
                </a:lnTo>
                <a:lnTo>
                  <a:pt x="59" y="1719"/>
                </a:lnTo>
                <a:lnTo>
                  <a:pt x="44" y="1719"/>
                </a:lnTo>
                <a:lnTo>
                  <a:pt x="52" y="1731"/>
                </a:lnTo>
                <a:lnTo>
                  <a:pt x="195" y="1627"/>
                </a:lnTo>
                <a:lnTo>
                  <a:pt x="198" y="1625"/>
                </a:lnTo>
                <a:lnTo>
                  <a:pt x="263" y="1547"/>
                </a:lnTo>
                <a:lnTo>
                  <a:pt x="251" y="1552"/>
                </a:lnTo>
                <a:lnTo>
                  <a:pt x="256" y="1550"/>
                </a:lnTo>
                <a:lnTo>
                  <a:pt x="261" y="1547"/>
                </a:lnTo>
                <a:lnTo>
                  <a:pt x="251" y="1537"/>
                </a:lnTo>
                <a:lnTo>
                  <a:pt x="251" y="1552"/>
                </a:lnTo>
                <a:lnTo>
                  <a:pt x="331" y="1552"/>
                </a:lnTo>
                <a:lnTo>
                  <a:pt x="336" y="1550"/>
                </a:lnTo>
                <a:lnTo>
                  <a:pt x="341" y="1549"/>
                </a:lnTo>
                <a:lnTo>
                  <a:pt x="393" y="1498"/>
                </a:lnTo>
                <a:lnTo>
                  <a:pt x="393" y="1497"/>
                </a:lnTo>
                <a:lnTo>
                  <a:pt x="397" y="1493"/>
                </a:lnTo>
                <a:lnTo>
                  <a:pt x="435" y="1419"/>
                </a:lnTo>
                <a:lnTo>
                  <a:pt x="411" y="1422"/>
                </a:lnTo>
                <a:lnTo>
                  <a:pt x="416" y="1426"/>
                </a:lnTo>
                <a:lnTo>
                  <a:pt x="421" y="1427"/>
                </a:lnTo>
                <a:lnTo>
                  <a:pt x="426" y="1426"/>
                </a:lnTo>
                <a:lnTo>
                  <a:pt x="431" y="1422"/>
                </a:lnTo>
                <a:lnTo>
                  <a:pt x="421" y="1412"/>
                </a:lnTo>
                <a:lnTo>
                  <a:pt x="409" y="1422"/>
                </a:lnTo>
                <a:lnTo>
                  <a:pt x="451" y="1472"/>
                </a:lnTo>
                <a:lnTo>
                  <a:pt x="452" y="1472"/>
                </a:lnTo>
                <a:lnTo>
                  <a:pt x="458" y="1476"/>
                </a:lnTo>
                <a:lnTo>
                  <a:pt x="463" y="1478"/>
                </a:lnTo>
                <a:lnTo>
                  <a:pt x="468" y="1476"/>
                </a:lnTo>
                <a:lnTo>
                  <a:pt x="473" y="1472"/>
                </a:lnTo>
                <a:lnTo>
                  <a:pt x="477" y="1471"/>
                </a:lnTo>
                <a:lnTo>
                  <a:pt x="581" y="1313"/>
                </a:lnTo>
                <a:lnTo>
                  <a:pt x="645" y="1212"/>
                </a:lnTo>
                <a:lnTo>
                  <a:pt x="632" y="1204"/>
                </a:lnTo>
                <a:lnTo>
                  <a:pt x="642" y="1216"/>
                </a:lnTo>
                <a:lnTo>
                  <a:pt x="710" y="1164"/>
                </a:lnTo>
                <a:lnTo>
                  <a:pt x="710" y="1162"/>
                </a:lnTo>
                <a:lnTo>
                  <a:pt x="713" y="1159"/>
                </a:lnTo>
                <a:lnTo>
                  <a:pt x="816" y="914"/>
                </a:lnTo>
                <a:lnTo>
                  <a:pt x="802" y="907"/>
                </a:lnTo>
                <a:lnTo>
                  <a:pt x="816" y="914"/>
                </a:lnTo>
                <a:lnTo>
                  <a:pt x="854" y="834"/>
                </a:lnTo>
                <a:lnTo>
                  <a:pt x="840" y="827"/>
                </a:lnTo>
                <a:lnTo>
                  <a:pt x="852" y="838"/>
                </a:lnTo>
                <a:lnTo>
                  <a:pt x="908" y="773"/>
                </a:lnTo>
                <a:lnTo>
                  <a:pt x="910" y="768"/>
                </a:lnTo>
                <a:lnTo>
                  <a:pt x="912" y="768"/>
                </a:lnTo>
                <a:lnTo>
                  <a:pt x="938" y="694"/>
                </a:lnTo>
                <a:lnTo>
                  <a:pt x="922" y="688"/>
                </a:lnTo>
                <a:lnTo>
                  <a:pt x="934" y="699"/>
                </a:lnTo>
                <a:lnTo>
                  <a:pt x="1026" y="593"/>
                </a:lnTo>
                <a:lnTo>
                  <a:pt x="1028" y="588"/>
                </a:lnTo>
                <a:lnTo>
                  <a:pt x="1030" y="583"/>
                </a:lnTo>
                <a:lnTo>
                  <a:pt x="1028" y="577"/>
                </a:lnTo>
                <a:lnTo>
                  <a:pt x="1025" y="572"/>
                </a:lnTo>
                <a:lnTo>
                  <a:pt x="1019" y="569"/>
                </a:lnTo>
                <a:lnTo>
                  <a:pt x="1014" y="567"/>
                </a:lnTo>
                <a:lnTo>
                  <a:pt x="1011" y="569"/>
                </a:lnTo>
                <a:lnTo>
                  <a:pt x="851" y="609"/>
                </a:lnTo>
                <a:lnTo>
                  <a:pt x="849" y="609"/>
                </a:lnTo>
                <a:lnTo>
                  <a:pt x="845" y="610"/>
                </a:lnTo>
                <a:lnTo>
                  <a:pt x="771" y="662"/>
                </a:lnTo>
                <a:lnTo>
                  <a:pt x="793" y="680"/>
                </a:lnTo>
                <a:lnTo>
                  <a:pt x="795" y="675"/>
                </a:lnTo>
                <a:lnTo>
                  <a:pt x="793" y="669"/>
                </a:lnTo>
                <a:lnTo>
                  <a:pt x="790" y="664"/>
                </a:lnTo>
                <a:lnTo>
                  <a:pt x="785" y="661"/>
                </a:lnTo>
                <a:lnTo>
                  <a:pt x="779" y="659"/>
                </a:lnTo>
                <a:lnTo>
                  <a:pt x="774" y="661"/>
                </a:lnTo>
                <a:lnTo>
                  <a:pt x="779" y="675"/>
                </a:lnTo>
                <a:lnTo>
                  <a:pt x="792" y="685"/>
                </a:lnTo>
                <a:lnTo>
                  <a:pt x="844" y="619"/>
                </a:lnTo>
                <a:lnTo>
                  <a:pt x="832" y="609"/>
                </a:lnTo>
                <a:lnTo>
                  <a:pt x="838" y="624"/>
                </a:lnTo>
                <a:lnTo>
                  <a:pt x="929" y="588"/>
                </a:lnTo>
                <a:lnTo>
                  <a:pt x="927" y="586"/>
                </a:lnTo>
                <a:lnTo>
                  <a:pt x="932" y="583"/>
                </a:lnTo>
                <a:lnTo>
                  <a:pt x="936" y="577"/>
                </a:lnTo>
                <a:lnTo>
                  <a:pt x="938" y="572"/>
                </a:lnTo>
                <a:lnTo>
                  <a:pt x="936" y="567"/>
                </a:lnTo>
                <a:lnTo>
                  <a:pt x="934" y="562"/>
                </a:lnTo>
                <a:lnTo>
                  <a:pt x="896" y="520"/>
                </a:lnTo>
                <a:lnTo>
                  <a:pt x="894" y="541"/>
                </a:lnTo>
                <a:lnTo>
                  <a:pt x="898" y="536"/>
                </a:lnTo>
                <a:lnTo>
                  <a:pt x="899" y="531"/>
                </a:lnTo>
                <a:lnTo>
                  <a:pt x="898" y="525"/>
                </a:lnTo>
                <a:lnTo>
                  <a:pt x="884" y="531"/>
                </a:lnTo>
                <a:lnTo>
                  <a:pt x="894" y="543"/>
                </a:lnTo>
                <a:lnTo>
                  <a:pt x="959" y="492"/>
                </a:lnTo>
                <a:lnTo>
                  <a:pt x="1011" y="442"/>
                </a:lnTo>
                <a:lnTo>
                  <a:pt x="985" y="430"/>
                </a:lnTo>
                <a:lnTo>
                  <a:pt x="986" y="435"/>
                </a:lnTo>
                <a:lnTo>
                  <a:pt x="990" y="440"/>
                </a:lnTo>
                <a:lnTo>
                  <a:pt x="995" y="444"/>
                </a:lnTo>
                <a:lnTo>
                  <a:pt x="1000" y="446"/>
                </a:lnTo>
                <a:lnTo>
                  <a:pt x="1005" y="444"/>
                </a:lnTo>
                <a:lnTo>
                  <a:pt x="1000" y="430"/>
                </a:lnTo>
                <a:lnTo>
                  <a:pt x="986" y="428"/>
                </a:lnTo>
                <a:lnTo>
                  <a:pt x="972" y="520"/>
                </a:lnTo>
                <a:lnTo>
                  <a:pt x="971" y="522"/>
                </a:lnTo>
                <a:lnTo>
                  <a:pt x="972" y="527"/>
                </a:lnTo>
                <a:lnTo>
                  <a:pt x="976" y="532"/>
                </a:lnTo>
                <a:lnTo>
                  <a:pt x="981" y="536"/>
                </a:lnTo>
                <a:lnTo>
                  <a:pt x="986" y="538"/>
                </a:lnTo>
                <a:lnTo>
                  <a:pt x="992" y="536"/>
                </a:lnTo>
                <a:lnTo>
                  <a:pt x="997" y="532"/>
                </a:lnTo>
                <a:lnTo>
                  <a:pt x="999" y="532"/>
                </a:lnTo>
                <a:lnTo>
                  <a:pt x="1051" y="477"/>
                </a:lnTo>
                <a:lnTo>
                  <a:pt x="1023" y="466"/>
                </a:lnTo>
                <a:lnTo>
                  <a:pt x="1025" y="472"/>
                </a:lnTo>
                <a:lnTo>
                  <a:pt x="1028" y="477"/>
                </a:lnTo>
                <a:lnTo>
                  <a:pt x="1033" y="480"/>
                </a:lnTo>
                <a:lnTo>
                  <a:pt x="1039" y="482"/>
                </a:lnTo>
                <a:lnTo>
                  <a:pt x="1044" y="480"/>
                </a:lnTo>
                <a:lnTo>
                  <a:pt x="1049" y="477"/>
                </a:lnTo>
                <a:lnTo>
                  <a:pt x="1039" y="466"/>
                </a:lnTo>
                <a:lnTo>
                  <a:pt x="1023" y="466"/>
                </a:lnTo>
                <a:lnTo>
                  <a:pt x="1023" y="531"/>
                </a:lnTo>
                <a:lnTo>
                  <a:pt x="1025" y="536"/>
                </a:lnTo>
                <a:lnTo>
                  <a:pt x="1028" y="541"/>
                </a:lnTo>
                <a:lnTo>
                  <a:pt x="1033" y="545"/>
                </a:lnTo>
                <a:lnTo>
                  <a:pt x="1039" y="546"/>
                </a:lnTo>
                <a:lnTo>
                  <a:pt x="1044" y="545"/>
                </a:lnTo>
                <a:lnTo>
                  <a:pt x="1051" y="543"/>
                </a:lnTo>
                <a:lnTo>
                  <a:pt x="1115" y="479"/>
                </a:lnTo>
                <a:lnTo>
                  <a:pt x="1113" y="477"/>
                </a:lnTo>
                <a:lnTo>
                  <a:pt x="1117" y="472"/>
                </a:lnTo>
                <a:lnTo>
                  <a:pt x="1119" y="466"/>
                </a:lnTo>
                <a:lnTo>
                  <a:pt x="1117" y="461"/>
                </a:lnTo>
                <a:lnTo>
                  <a:pt x="1113" y="456"/>
                </a:lnTo>
                <a:lnTo>
                  <a:pt x="1108" y="453"/>
                </a:lnTo>
                <a:lnTo>
                  <a:pt x="1072" y="439"/>
                </a:lnTo>
                <a:lnTo>
                  <a:pt x="1082" y="453"/>
                </a:lnTo>
                <a:lnTo>
                  <a:pt x="1080" y="447"/>
                </a:lnTo>
                <a:lnTo>
                  <a:pt x="1077" y="442"/>
                </a:lnTo>
                <a:lnTo>
                  <a:pt x="1072" y="439"/>
                </a:lnTo>
                <a:lnTo>
                  <a:pt x="1066" y="453"/>
                </a:lnTo>
                <a:lnTo>
                  <a:pt x="1082" y="453"/>
                </a:lnTo>
                <a:lnTo>
                  <a:pt x="1082" y="392"/>
                </a:lnTo>
                <a:lnTo>
                  <a:pt x="1077" y="402"/>
                </a:lnTo>
                <a:lnTo>
                  <a:pt x="1080" y="397"/>
                </a:lnTo>
                <a:lnTo>
                  <a:pt x="1082" y="392"/>
                </a:lnTo>
                <a:lnTo>
                  <a:pt x="1066" y="392"/>
                </a:lnTo>
                <a:lnTo>
                  <a:pt x="1075" y="406"/>
                </a:lnTo>
                <a:lnTo>
                  <a:pt x="1141" y="366"/>
                </a:lnTo>
                <a:lnTo>
                  <a:pt x="1143" y="362"/>
                </a:lnTo>
                <a:lnTo>
                  <a:pt x="1146" y="361"/>
                </a:lnTo>
                <a:lnTo>
                  <a:pt x="1199" y="270"/>
                </a:lnTo>
                <a:lnTo>
                  <a:pt x="1185" y="277"/>
                </a:lnTo>
                <a:lnTo>
                  <a:pt x="1190" y="276"/>
                </a:lnTo>
                <a:lnTo>
                  <a:pt x="1195" y="272"/>
                </a:lnTo>
                <a:lnTo>
                  <a:pt x="1185" y="262"/>
                </a:lnTo>
                <a:lnTo>
                  <a:pt x="1185" y="277"/>
                </a:lnTo>
                <a:lnTo>
                  <a:pt x="1265" y="277"/>
                </a:lnTo>
                <a:lnTo>
                  <a:pt x="1270" y="276"/>
                </a:lnTo>
                <a:lnTo>
                  <a:pt x="1272" y="276"/>
                </a:lnTo>
                <a:lnTo>
                  <a:pt x="1362" y="236"/>
                </a:lnTo>
                <a:lnTo>
                  <a:pt x="1366" y="232"/>
                </a:lnTo>
                <a:lnTo>
                  <a:pt x="1369" y="229"/>
                </a:lnTo>
                <a:lnTo>
                  <a:pt x="1406" y="153"/>
                </a:lnTo>
                <a:lnTo>
                  <a:pt x="1392" y="146"/>
                </a:lnTo>
                <a:lnTo>
                  <a:pt x="1402" y="158"/>
                </a:lnTo>
                <a:lnTo>
                  <a:pt x="1468" y="107"/>
                </a:lnTo>
                <a:lnTo>
                  <a:pt x="1458" y="111"/>
                </a:lnTo>
                <a:lnTo>
                  <a:pt x="1463" y="109"/>
                </a:lnTo>
                <a:lnTo>
                  <a:pt x="1458" y="95"/>
                </a:lnTo>
                <a:lnTo>
                  <a:pt x="1453" y="111"/>
                </a:lnTo>
                <a:lnTo>
                  <a:pt x="1519" y="135"/>
                </a:lnTo>
                <a:lnTo>
                  <a:pt x="1524" y="135"/>
                </a:lnTo>
                <a:lnTo>
                  <a:pt x="1529" y="133"/>
                </a:lnTo>
                <a:lnTo>
                  <a:pt x="1534" y="130"/>
                </a:lnTo>
                <a:lnTo>
                  <a:pt x="1538" y="127"/>
                </a:lnTo>
                <a:lnTo>
                  <a:pt x="1566" y="61"/>
                </a:lnTo>
                <a:lnTo>
                  <a:pt x="1552" y="54"/>
                </a:lnTo>
                <a:lnTo>
                  <a:pt x="1560" y="66"/>
                </a:lnTo>
                <a:lnTo>
                  <a:pt x="1613" y="28"/>
                </a:lnTo>
                <a:lnTo>
                  <a:pt x="1588" y="16"/>
                </a:lnTo>
                <a:lnTo>
                  <a:pt x="1590" y="21"/>
                </a:lnTo>
                <a:lnTo>
                  <a:pt x="1593" y="26"/>
                </a:lnTo>
                <a:lnTo>
                  <a:pt x="1599" y="29"/>
                </a:lnTo>
                <a:lnTo>
                  <a:pt x="1604" y="31"/>
                </a:lnTo>
                <a:lnTo>
                  <a:pt x="1609" y="29"/>
                </a:lnTo>
                <a:lnTo>
                  <a:pt x="1604" y="16"/>
                </a:lnTo>
                <a:lnTo>
                  <a:pt x="1588" y="16"/>
                </a:lnTo>
                <a:lnTo>
                  <a:pt x="1588" y="133"/>
                </a:lnTo>
                <a:lnTo>
                  <a:pt x="1590" y="139"/>
                </a:lnTo>
                <a:lnTo>
                  <a:pt x="1593" y="144"/>
                </a:lnTo>
                <a:lnTo>
                  <a:pt x="1599" y="147"/>
                </a:lnTo>
                <a:lnTo>
                  <a:pt x="1604" y="149"/>
                </a:lnTo>
                <a:lnTo>
                  <a:pt x="1609" y="147"/>
                </a:lnTo>
                <a:lnTo>
                  <a:pt x="1614" y="144"/>
                </a:lnTo>
                <a:lnTo>
                  <a:pt x="1618" y="142"/>
                </a:lnTo>
                <a:lnTo>
                  <a:pt x="1670" y="62"/>
                </a:lnTo>
                <a:lnTo>
                  <a:pt x="1646" y="64"/>
                </a:lnTo>
                <a:lnTo>
                  <a:pt x="1651" y="68"/>
                </a:lnTo>
                <a:lnTo>
                  <a:pt x="1656" y="69"/>
                </a:lnTo>
                <a:lnTo>
                  <a:pt x="1661" y="68"/>
                </a:lnTo>
                <a:lnTo>
                  <a:pt x="1666" y="64"/>
                </a:lnTo>
                <a:lnTo>
                  <a:pt x="1656" y="54"/>
                </a:lnTo>
                <a:lnTo>
                  <a:pt x="1642" y="61"/>
                </a:lnTo>
                <a:lnTo>
                  <a:pt x="1684" y="140"/>
                </a:lnTo>
                <a:lnTo>
                  <a:pt x="1687" y="144"/>
                </a:lnTo>
                <a:lnTo>
                  <a:pt x="1693" y="147"/>
                </a:lnTo>
                <a:lnTo>
                  <a:pt x="1698" y="149"/>
                </a:lnTo>
                <a:lnTo>
                  <a:pt x="1703" y="147"/>
                </a:lnTo>
                <a:lnTo>
                  <a:pt x="1708" y="144"/>
                </a:lnTo>
                <a:lnTo>
                  <a:pt x="1712" y="139"/>
                </a:lnTo>
                <a:lnTo>
                  <a:pt x="1713" y="139"/>
                </a:lnTo>
                <a:lnTo>
                  <a:pt x="1752" y="21"/>
                </a:lnTo>
                <a:lnTo>
                  <a:pt x="1736" y="31"/>
                </a:lnTo>
                <a:lnTo>
                  <a:pt x="1741" y="29"/>
                </a:lnTo>
                <a:lnTo>
                  <a:pt x="1746" y="26"/>
                </a:lnTo>
                <a:lnTo>
                  <a:pt x="1750" y="21"/>
                </a:lnTo>
                <a:lnTo>
                  <a:pt x="1736" y="16"/>
                </a:lnTo>
                <a:lnTo>
                  <a:pt x="1734" y="31"/>
                </a:lnTo>
                <a:lnTo>
                  <a:pt x="1813" y="45"/>
                </a:lnTo>
                <a:lnTo>
                  <a:pt x="1814" y="29"/>
                </a:lnTo>
                <a:lnTo>
                  <a:pt x="1809" y="45"/>
                </a:lnTo>
                <a:lnTo>
                  <a:pt x="1966" y="111"/>
                </a:lnTo>
                <a:lnTo>
                  <a:pt x="1957" y="90"/>
                </a:lnTo>
                <a:lnTo>
                  <a:pt x="1955" y="95"/>
                </a:lnTo>
                <a:lnTo>
                  <a:pt x="1957" y="101"/>
                </a:lnTo>
                <a:lnTo>
                  <a:pt x="1960" y="106"/>
                </a:lnTo>
                <a:lnTo>
                  <a:pt x="1971" y="95"/>
                </a:lnTo>
                <a:lnTo>
                  <a:pt x="1960" y="85"/>
                </a:lnTo>
                <a:lnTo>
                  <a:pt x="1894" y="159"/>
                </a:lnTo>
                <a:lnTo>
                  <a:pt x="1905" y="154"/>
                </a:lnTo>
                <a:lnTo>
                  <a:pt x="1900" y="156"/>
                </a:lnTo>
                <a:lnTo>
                  <a:pt x="1894" y="159"/>
                </a:lnTo>
                <a:lnTo>
                  <a:pt x="1905" y="170"/>
                </a:lnTo>
                <a:lnTo>
                  <a:pt x="1905" y="154"/>
                </a:lnTo>
                <a:lnTo>
                  <a:pt x="1826" y="154"/>
                </a:lnTo>
                <a:lnTo>
                  <a:pt x="1821" y="156"/>
                </a:lnTo>
                <a:lnTo>
                  <a:pt x="1816" y="159"/>
                </a:lnTo>
                <a:lnTo>
                  <a:pt x="1813" y="165"/>
                </a:lnTo>
                <a:lnTo>
                  <a:pt x="1811" y="170"/>
                </a:lnTo>
                <a:lnTo>
                  <a:pt x="1813" y="175"/>
                </a:lnTo>
                <a:lnTo>
                  <a:pt x="1816" y="180"/>
                </a:lnTo>
                <a:lnTo>
                  <a:pt x="1821" y="184"/>
                </a:lnTo>
                <a:lnTo>
                  <a:pt x="1915" y="225"/>
                </a:lnTo>
                <a:lnTo>
                  <a:pt x="1920" y="227"/>
                </a:lnTo>
                <a:lnTo>
                  <a:pt x="1985" y="227"/>
                </a:lnTo>
                <a:lnTo>
                  <a:pt x="1969" y="212"/>
                </a:lnTo>
                <a:lnTo>
                  <a:pt x="1971" y="217"/>
                </a:lnTo>
                <a:lnTo>
                  <a:pt x="1974" y="222"/>
                </a:lnTo>
                <a:lnTo>
                  <a:pt x="1980" y="225"/>
                </a:lnTo>
                <a:lnTo>
                  <a:pt x="1985" y="212"/>
                </a:lnTo>
                <a:lnTo>
                  <a:pt x="1971" y="206"/>
                </a:lnTo>
                <a:lnTo>
                  <a:pt x="1957" y="243"/>
                </a:lnTo>
                <a:lnTo>
                  <a:pt x="1960" y="238"/>
                </a:lnTo>
                <a:lnTo>
                  <a:pt x="1957" y="243"/>
                </a:lnTo>
                <a:lnTo>
                  <a:pt x="1971" y="248"/>
                </a:lnTo>
                <a:lnTo>
                  <a:pt x="1964" y="234"/>
                </a:lnTo>
                <a:lnTo>
                  <a:pt x="1936" y="248"/>
                </a:lnTo>
                <a:lnTo>
                  <a:pt x="1933" y="251"/>
                </a:lnTo>
                <a:lnTo>
                  <a:pt x="1929" y="257"/>
                </a:lnTo>
                <a:lnTo>
                  <a:pt x="1929" y="258"/>
                </a:lnTo>
                <a:lnTo>
                  <a:pt x="1919" y="296"/>
                </a:lnTo>
                <a:lnTo>
                  <a:pt x="1933" y="300"/>
                </a:lnTo>
                <a:lnTo>
                  <a:pt x="1922" y="290"/>
                </a:lnTo>
                <a:lnTo>
                  <a:pt x="1894" y="316"/>
                </a:lnTo>
                <a:lnTo>
                  <a:pt x="1891" y="321"/>
                </a:lnTo>
                <a:lnTo>
                  <a:pt x="1877" y="3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8" name="Freeform 578"/>
          <p:cNvSpPr>
            <a:spLocks/>
          </p:cNvSpPr>
          <p:nvPr/>
        </p:nvSpPr>
        <p:spPr bwMode="auto">
          <a:xfrm>
            <a:off x="6235576" y="1673525"/>
            <a:ext cx="869950" cy="1598613"/>
          </a:xfrm>
          <a:custGeom>
            <a:avLst/>
            <a:gdLst>
              <a:gd name="T0" fmla="*/ 2147483647 w 1095"/>
              <a:gd name="T1" fmla="*/ 2147483647 h 2013"/>
              <a:gd name="T2" fmla="*/ 2147483647 w 1095"/>
              <a:gd name="T3" fmla="*/ 2147483647 h 2013"/>
              <a:gd name="T4" fmla="*/ 2147483647 w 1095"/>
              <a:gd name="T5" fmla="*/ 2147483647 h 2013"/>
              <a:gd name="T6" fmla="*/ 2147483647 w 1095"/>
              <a:gd name="T7" fmla="*/ 2147483647 h 2013"/>
              <a:gd name="T8" fmla="*/ 2147483647 w 1095"/>
              <a:gd name="T9" fmla="*/ 2147483647 h 2013"/>
              <a:gd name="T10" fmla="*/ 2147483647 w 1095"/>
              <a:gd name="T11" fmla="*/ 2147483647 h 2013"/>
              <a:gd name="T12" fmla="*/ 2147483647 w 1095"/>
              <a:gd name="T13" fmla="*/ 2147483647 h 2013"/>
              <a:gd name="T14" fmla="*/ 2147483647 w 1095"/>
              <a:gd name="T15" fmla="*/ 2147483647 h 2013"/>
              <a:gd name="T16" fmla="*/ 2147483647 w 1095"/>
              <a:gd name="T17" fmla="*/ 2147483647 h 2013"/>
              <a:gd name="T18" fmla="*/ 2147483647 w 1095"/>
              <a:gd name="T19" fmla="*/ 2147483647 h 2013"/>
              <a:gd name="T20" fmla="*/ 2147483647 w 1095"/>
              <a:gd name="T21" fmla="*/ 2147483647 h 2013"/>
              <a:gd name="T22" fmla="*/ 2147483647 w 1095"/>
              <a:gd name="T23" fmla="*/ 2147483647 h 2013"/>
              <a:gd name="T24" fmla="*/ 2147483647 w 1095"/>
              <a:gd name="T25" fmla="*/ 2147483647 h 2013"/>
              <a:gd name="T26" fmla="*/ 2147483647 w 1095"/>
              <a:gd name="T27" fmla="*/ 2147483647 h 2013"/>
              <a:gd name="T28" fmla="*/ 2147483647 w 1095"/>
              <a:gd name="T29" fmla="*/ 2147483647 h 2013"/>
              <a:gd name="T30" fmla="*/ 2147483647 w 1095"/>
              <a:gd name="T31" fmla="*/ 2147483647 h 2013"/>
              <a:gd name="T32" fmla="*/ 2147483647 w 1095"/>
              <a:gd name="T33" fmla="*/ 2147483647 h 2013"/>
              <a:gd name="T34" fmla="*/ 2147483647 w 1095"/>
              <a:gd name="T35" fmla="*/ 2147483647 h 2013"/>
              <a:gd name="T36" fmla="*/ 2147483647 w 1095"/>
              <a:gd name="T37" fmla="*/ 2147483647 h 2013"/>
              <a:gd name="T38" fmla="*/ 2147483647 w 1095"/>
              <a:gd name="T39" fmla="*/ 2147483647 h 2013"/>
              <a:gd name="T40" fmla="*/ 2147483647 w 1095"/>
              <a:gd name="T41" fmla="*/ 2147483647 h 2013"/>
              <a:gd name="T42" fmla="*/ 2147483647 w 1095"/>
              <a:gd name="T43" fmla="*/ 2147483647 h 2013"/>
              <a:gd name="T44" fmla="*/ 2147483647 w 1095"/>
              <a:gd name="T45" fmla="*/ 2147483647 h 2013"/>
              <a:gd name="T46" fmla="*/ 2147483647 w 1095"/>
              <a:gd name="T47" fmla="*/ 2147483647 h 2013"/>
              <a:gd name="T48" fmla="*/ 2147483647 w 1095"/>
              <a:gd name="T49" fmla="*/ 2147483647 h 2013"/>
              <a:gd name="T50" fmla="*/ 2147483647 w 1095"/>
              <a:gd name="T51" fmla="*/ 2147483647 h 2013"/>
              <a:gd name="T52" fmla="*/ 2147483647 w 1095"/>
              <a:gd name="T53" fmla="*/ 2147483647 h 2013"/>
              <a:gd name="T54" fmla="*/ 2147483647 w 1095"/>
              <a:gd name="T55" fmla="*/ 2147483647 h 2013"/>
              <a:gd name="T56" fmla="*/ 2147483647 w 1095"/>
              <a:gd name="T57" fmla="*/ 2147483647 h 2013"/>
              <a:gd name="T58" fmla="*/ 2147483647 w 1095"/>
              <a:gd name="T59" fmla="*/ 2147483647 h 2013"/>
              <a:gd name="T60" fmla="*/ 2147483647 w 1095"/>
              <a:gd name="T61" fmla="*/ 2147483647 h 2013"/>
              <a:gd name="T62" fmla="*/ 2147483647 w 1095"/>
              <a:gd name="T63" fmla="*/ 2147483647 h 2013"/>
              <a:gd name="T64" fmla="*/ 2147483647 w 1095"/>
              <a:gd name="T65" fmla="*/ 2147483647 h 2013"/>
              <a:gd name="T66" fmla="*/ 2147483647 w 1095"/>
              <a:gd name="T67" fmla="*/ 2147483647 h 2013"/>
              <a:gd name="T68" fmla="*/ 2147483647 w 1095"/>
              <a:gd name="T69" fmla="*/ 2147483647 h 2013"/>
              <a:gd name="T70" fmla="*/ 2147483647 w 1095"/>
              <a:gd name="T71" fmla="*/ 2147483647 h 2013"/>
              <a:gd name="T72" fmla="*/ 2147483647 w 1095"/>
              <a:gd name="T73" fmla="*/ 2147483647 h 2013"/>
              <a:gd name="T74" fmla="*/ 2147483647 w 1095"/>
              <a:gd name="T75" fmla="*/ 2147483647 h 2013"/>
              <a:gd name="T76" fmla="*/ 2147483647 w 1095"/>
              <a:gd name="T77" fmla="*/ 2147483647 h 2013"/>
              <a:gd name="T78" fmla="*/ 2147483647 w 1095"/>
              <a:gd name="T79" fmla="*/ 2147483647 h 2013"/>
              <a:gd name="T80" fmla="*/ 2147483647 w 1095"/>
              <a:gd name="T81" fmla="*/ 2147483647 h 2013"/>
              <a:gd name="T82" fmla="*/ 2147483647 w 1095"/>
              <a:gd name="T83" fmla="*/ 2147483647 h 2013"/>
              <a:gd name="T84" fmla="*/ 2147483647 w 1095"/>
              <a:gd name="T85" fmla="*/ 2147483647 h 2013"/>
              <a:gd name="T86" fmla="*/ 2147483647 w 1095"/>
              <a:gd name="T87" fmla="*/ 2147483647 h 2013"/>
              <a:gd name="T88" fmla="*/ 2147483647 w 1095"/>
              <a:gd name="T89" fmla="*/ 2147483647 h 2013"/>
              <a:gd name="T90" fmla="*/ 2147483647 w 1095"/>
              <a:gd name="T91" fmla="*/ 2147483647 h 2013"/>
              <a:gd name="T92" fmla="*/ 2147483647 w 1095"/>
              <a:gd name="T93" fmla="*/ 2147483647 h 2013"/>
              <a:gd name="T94" fmla="*/ 2147483647 w 1095"/>
              <a:gd name="T95" fmla="*/ 2147483647 h 2013"/>
              <a:gd name="T96" fmla="*/ 2147483647 w 1095"/>
              <a:gd name="T97" fmla="*/ 2147483647 h 2013"/>
              <a:gd name="T98" fmla="*/ 2147483647 w 1095"/>
              <a:gd name="T99" fmla="*/ 2147483647 h 2013"/>
              <a:gd name="T100" fmla="*/ 2147483647 w 1095"/>
              <a:gd name="T101" fmla="*/ 2147483647 h 2013"/>
              <a:gd name="T102" fmla="*/ 2147483647 w 1095"/>
              <a:gd name="T103" fmla="*/ 2147483647 h 2013"/>
              <a:gd name="T104" fmla="*/ 2147483647 w 1095"/>
              <a:gd name="T105" fmla="*/ 2147483647 h 201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95"/>
              <a:gd name="T160" fmla="*/ 0 h 2013"/>
              <a:gd name="T161" fmla="*/ 1095 w 1095"/>
              <a:gd name="T162" fmla="*/ 2013 h 201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95" h="2013">
                <a:moveTo>
                  <a:pt x="29" y="1368"/>
                </a:moveTo>
                <a:lnTo>
                  <a:pt x="29" y="1337"/>
                </a:lnTo>
                <a:lnTo>
                  <a:pt x="15" y="1337"/>
                </a:lnTo>
                <a:lnTo>
                  <a:pt x="10" y="1339"/>
                </a:lnTo>
                <a:lnTo>
                  <a:pt x="5" y="1342"/>
                </a:lnTo>
                <a:lnTo>
                  <a:pt x="1" y="1347"/>
                </a:lnTo>
                <a:lnTo>
                  <a:pt x="0" y="1353"/>
                </a:lnTo>
                <a:lnTo>
                  <a:pt x="1" y="1356"/>
                </a:lnTo>
                <a:lnTo>
                  <a:pt x="15" y="1417"/>
                </a:lnTo>
                <a:lnTo>
                  <a:pt x="15" y="1419"/>
                </a:lnTo>
                <a:lnTo>
                  <a:pt x="106" y="1719"/>
                </a:lnTo>
                <a:lnTo>
                  <a:pt x="107" y="1722"/>
                </a:lnTo>
                <a:lnTo>
                  <a:pt x="161" y="1797"/>
                </a:lnTo>
                <a:lnTo>
                  <a:pt x="174" y="1788"/>
                </a:lnTo>
                <a:lnTo>
                  <a:pt x="158" y="1788"/>
                </a:lnTo>
                <a:lnTo>
                  <a:pt x="160" y="1793"/>
                </a:lnTo>
                <a:lnTo>
                  <a:pt x="160" y="1783"/>
                </a:lnTo>
                <a:lnTo>
                  <a:pt x="134" y="1849"/>
                </a:lnTo>
                <a:lnTo>
                  <a:pt x="132" y="1854"/>
                </a:lnTo>
                <a:lnTo>
                  <a:pt x="134" y="1859"/>
                </a:lnTo>
                <a:lnTo>
                  <a:pt x="160" y="1937"/>
                </a:lnTo>
                <a:lnTo>
                  <a:pt x="174" y="1932"/>
                </a:lnTo>
                <a:lnTo>
                  <a:pt x="158" y="1932"/>
                </a:lnTo>
                <a:lnTo>
                  <a:pt x="158" y="1998"/>
                </a:lnTo>
                <a:lnTo>
                  <a:pt x="160" y="2003"/>
                </a:lnTo>
                <a:lnTo>
                  <a:pt x="163" y="2008"/>
                </a:lnTo>
                <a:lnTo>
                  <a:pt x="168" y="2012"/>
                </a:lnTo>
                <a:lnTo>
                  <a:pt x="174" y="2013"/>
                </a:lnTo>
                <a:lnTo>
                  <a:pt x="302" y="2013"/>
                </a:lnTo>
                <a:lnTo>
                  <a:pt x="307" y="2012"/>
                </a:lnTo>
                <a:lnTo>
                  <a:pt x="313" y="2008"/>
                </a:lnTo>
                <a:lnTo>
                  <a:pt x="316" y="2003"/>
                </a:lnTo>
                <a:lnTo>
                  <a:pt x="318" y="1998"/>
                </a:lnTo>
                <a:lnTo>
                  <a:pt x="318" y="1932"/>
                </a:lnTo>
                <a:lnTo>
                  <a:pt x="302" y="1932"/>
                </a:lnTo>
                <a:lnTo>
                  <a:pt x="316" y="1937"/>
                </a:lnTo>
                <a:lnTo>
                  <a:pt x="314" y="1941"/>
                </a:lnTo>
                <a:lnTo>
                  <a:pt x="370" y="1863"/>
                </a:lnTo>
                <a:lnTo>
                  <a:pt x="358" y="1854"/>
                </a:lnTo>
                <a:lnTo>
                  <a:pt x="358" y="1869"/>
                </a:lnTo>
                <a:lnTo>
                  <a:pt x="363" y="1868"/>
                </a:lnTo>
                <a:lnTo>
                  <a:pt x="368" y="1864"/>
                </a:lnTo>
                <a:lnTo>
                  <a:pt x="358" y="1869"/>
                </a:lnTo>
                <a:lnTo>
                  <a:pt x="487" y="1869"/>
                </a:lnTo>
                <a:lnTo>
                  <a:pt x="492" y="1868"/>
                </a:lnTo>
                <a:lnTo>
                  <a:pt x="497" y="1864"/>
                </a:lnTo>
                <a:lnTo>
                  <a:pt x="501" y="1859"/>
                </a:lnTo>
                <a:lnTo>
                  <a:pt x="502" y="1861"/>
                </a:lnTo>
                <a:lnTo>
                  <a:pt x="544" y="1758"/>
                </a:lnTo>
                <a:lnTo>
                  <a:pt x="544" y="1755"/>
                </a:lnTo>
                <a:lnTo>
                  <a:pt x="572" y="1575"/>
                </a:lnTo>
                <a:lnTo>
                  <a:pt x="572" y="1571"/>
                </a:lnTo>
                <a:lnTo>
                  <a:pt x="572" y="1469"/>
                </a:lnTo>
                <a:lnTo>
                  <a:pt x="556" y="1469"/>
                </a:lnTo>
                <a:lnTo>
                  <a:pt x="572" y="1472"/>
                </a:lnTo>
                <a:lnTo>
                  <a:pt x="581" y="1417"/>
                </a:lnTo>
                <a:lnTo>
                  <a:pt x="565" y="1413"/>
                </a:lnTo>
                <a:lnTo>
                  <a:pt x="575" y="1424"/>
                </a:lnTo>
                <a:lnTo>
                  <a:pt x="579" y="1419"/>
                </a:lnTo>
                <a:lnTo>
                  <a:pt x="575" y="1425"/>
                </a:lnTo>
                <a:lnTo>
                  <a:pt x="643" y="1365"/>
                </a:lnTo>
                <a:lnTo>
                  <a:pt x="633" y="1353"/>
                </a:lnTo>
                <a:lnTo>
                  <a:pt x="643" y="1365"/>
                </a:lnTo>
                <a:lnTo>
                  <a:pt x="708" y="1314"/>
                </a:lnTo>
                <a:lnTo>
                  <a:pt x="708" y="1313"/>
                </a:lnTo>
                <a:lnTo>
                  <a:pt x="711" y="1308"/>
                </a:lnTo>
                <a:lnTo>
                  <a:pt x="713" y="1302"/>
                </a:lnTo>
                <a:lnTo>
                  <a:pt x="711" y="1297"/>
                </a:lnTo>
                <a:lnTo>
                  <a:pt x="709" y="1292"/>
                </a:lnTo>
                <a:lnTo>
                  <a:pt x="683" y="1262"/>
                </a:lnTo>
                <a:lnTo>
                  <a:pt x="671" y="1273"/>
                </a:lnTo>
                <a:lnTo>
                  <a:pt x="681" y="1283"/>
                </a:lnTo>
                <a:lnTo>
                  <a:pt x="685" y="1278"/>
                </a:lnTo>
                <a:lnTo>
                  <a:pt x="687" y="1273"/>
                </a:lnTo>
                <a:lnTo>
                  <a:pt x="685" y="1268"/>
                </a:lnTo>
                <a:lnTo>
                  <a:pt x="681" y="1285"/>
                </a:lnTo>
                <a:lnTo>
                  <a:pt x="737" y="1236"/>
                </a:lnTo>
                <a:lnTo>
                  <a:pt x="737" y="1235"/>
                </a:lnTo>
                <a:lnTo>
                  <a:pt x="741" y="1231"/>
                </a:lnTo>
                <a:lnTo>
                  <a:pt x="763" y="1179"/>
                </a:lnTo>
                <a:lnTo>
                  <a:pt x="763" y="1177"/>
                </a:lnTo>
                <a:lnTo>
                  <a:pt x="765" y="1172"/>
                </a:lnTo>
                <a:lnTo>
                  <a:pt x="763" y="1167"/>
                </a:lnTo>
                <a:lnTo>
                  <a:pt x="741" y="1115"/>
                </a:lnTo>
                <a:lnTo>
                  <a:pt x="737" y="1110"/>
                </a:lnTo>
                <a:lnTo>
                  <a:pt x="605" y="992"/>
                </a:lnTo>
                <a:lnTo>
                  <a:pt x="594" y="1002"/>
                </a:lnTo>
                <a:lnTo>
                  <a:pt x="608" y="997"/>
                </a:lnTo>
                <a:lnTo>
                  <a:pt x="605" y="992"/>
                </a:lnTo>
                <a:lnTo>
                  <a:pt x="610" y="1001"/>
                </a:lnTo>
                <a:lnTo>
                  <a:pt x="596" y="926"/>
                </a:lnTo>
                <a:lnTo>
                  <a:pt x="581" y="928"/>
                </a:lnTo>
                <a:lnTo>
                  <a:pt x="596" y="929"/>
                </a:lnTo>
                <a:lnTo>
                  <a:pt x="610" y="747"/>
                </a:lnTo>
                <a:lnTo>
                  <a:pt x="594" y="746"/>
                </a:lnTo>
                <a:lnTo>
                  <a:pt x="608" y="751"/>
                </a:lnTo>
                <a:lnTo>
                  <a:pt x="608" y="754"/>
                </a:lnTo>
                <a:lnTo>
                  <a:pt x="685" y="612"/>
                </a:lnTo>
                <a:lnTo>
                  <a:pt x="671" y="603"/>
                </a:lnTo>
                <a:lnTo>
                  <a:pt x="681" y="615"/>
                </a:lnTo>
                <a:lnTo>
                  <a:pt x="801" y="499"/>
                </a:lnTo>
                <a:lnTo>
                  <a:pt x="791" y="487"/>
                </a:lnTo>
                <a:lnTo>
                  <a:pt x="801" y="499"/>
                </a:lnTo>
                <a:lnTo>
                  <a:pt x="864" y="447"/>
                </a:lnTo>
                <a:lnTo>
                  <a:pt x="864" y="446"/>
                </a:lnTo>
                <a:lnTo>
                  <a:pt x="868" y="442"/>
                </a:lnTo>
                <a:lnTo>
                  <a:pt x="895" y="378"/>
                </a:lnTo>
                <a:lnTo>
                  <a:pt x="881" y="371"/>
                </a:lnTo>
                <a:lnTo>
                  <a:pt x="895" y="380"/>
                </a:lnTo>
                <a:lnTo>
                  <a:pt x="934" y="315"/>
                </a:lnTo>
                <a:lnTo>
                  <a:pt x="934" y="312"/>
                </a:lnTo>
                <a:lnTo>
                  <a:pt x="935" y="307"/>
                </a:lnTo>
                <a:lnTo>
                  <a:pt x="934" y="302"/>
                </a:lnTo>
                <a:lnTo>
                  <a:pt x="930" y="296"/>
                </a:lnTo>
                <a:lnTo>
                  <a:pt x="928" y="295"/>
                </a:lnTo>
                <a:lnTo>
                  <a:pt x="876" y="256"/>
                </a:lnTo>
                <a:lnTo>
                  <a:pt x="868" y="269"/>
                </a:lnTo>
                <a:lnTo>
                  <a:pt x="881" y="274"/>
                </a:lnTo>
                <a:lnTo>
                  <a:pt x="883" y="269"/>
                </a:lnTo>
                <a:lnTo>
                  <a:pt x="881" y="263"/>
                </a:lnTo>
                <a:lnTo>
                  <a:pt x="878" y="258"/>
                </a:lnTo>
                <a:lnTo>
                  <a:pt x="881" y="277"/>
                </a:lnTo>
                <a:lnTo>
                  <a:pt x="923" y="211"/>
                </a:lnTo>
                <a:lnTo>
                  <a:pt x="923" y="208"/>
                </a:lnTo>
                <a:lnTo>
                  <a:pt x="925" y="203"/>
                </a:lnTo>
                <a:lnTo>
                  <a:pt x="925" y="199"/>
                </a:lnTo>
                <a:lnTo>
                  <a:pt x="911" y="151"/>
                </a:lnTo>
                <a:lnTo>
                  <a:pt x="895" y="154"/>
                </a:lnTo>
                <a:lnTo>
                  <a:pt x="906" y="165"/>
                </a:lnTo>
                <a:lnTo>
                  <a:pt x="909" y="159"/>
                </a:lnTo>
                <a:lnTo>
                  <a:pt x="911" y="154"/>
                </a:lnTo>
                <a:lnTo>
                  <a:pt x="906" y="166"/>
                </a:lnTo>
                <a:lnTo>
                  <a:pt x="944" y="137"/>
                </a:lnTo>
                <a:lnTo>
                  <a:pt x="944" y="135"/>
                </a:lnTo>
                <a:lnTo>
                  <a:pt x="948" y="132"/>
                </a:lnTo>
                <a:lnTo>
                  <a:pt x="975" y="67"/>
                </a:lnTo>
                <a:lnTo>
                  <a:pt x="961" y="60"/>
                </a:lnTo>
                <a:lnTo>
                  <a:pt x="961" y="76"/>
                </a:lnTo>
                <a:lnTo>
                  <a:pt x="967" y="74"/>
                </a:lnTo>
                <a:lnTo>
                  <a:pt x="972" y="71"/>
                </a:lnTo>
                <a:lnTo>
                  <a:pt x="961" y="76"/>
                </a:lnTo>
                <a:lnTo>
                  <a:pt x="1028" y="76"/>
                </a:lnTo>
                <a:lnTo>
                  <a:pt x="1033" y="74"/>
                </a:lnTo>
                <a:lnTo>
                  <a:pt x="1036" y="74"/>
                </a:lnTo>
                <a:lnTo>
                  <a:pt x="1088" y="38"/>
                </a:lnTo>
                <a:lnTo>
                  <a:pt x="1090" y="34"/>
                </a:lnTo>
                <a:lnTo>
                  <a:pt x="1094" y="29"/>
                </a:lnTo>
                <a:lnTo>
                  <a:pt x="1095" y="24"/>
                </a:lnTo>
                <a:lnTo>
                  <a:pt x="1094" y="19"/>
                </a:lnTo>
                <a:lnTo>
                  <a:pt x="1092" y="14"/>
                </a:lnTo>
                <a:lnTo>
                  <a:pt x="1078" y="0"/>
                </a:lnTo>
                <a:lnTo>
                  <a:pt x="1055" y="22"/>
                </a:lnTo>
                <a:lnTo>
                  <a:pt x="1069" y="36"/>
                </a:lnTo>
                <a:lnTo>
                  <a:pt x="1069" y="14"/>
                </a:lnTo>
                <a:lnTo>
                  <a:pt x="1066" y="19"/>
                </a:lnTo>
                <a:lnTo>
                  <a:pt x="1064" y="24"/>
                </a:lnTo>
                <a:lnTo>
                  <a:pt x="1066" y="29"/>
                </a:lnTo>
                <a:lnTo>
                  <a:pt x="1080" y="24"/>
                </a:lnTo>
                <a:lnTo>
                  <a:pt x="1071" y="12"/>
                </a:lnTo>
                <a:lnTo>
                  <a:pt x="1019" y="48"/>
                </a:lnTo>
                <a:lnTo>
                  <a:pt x="1028" y="45"/>
                </a:lnTo>
                <a:lnTo>
                  <a:pt x="1022" y="47"/>
                </a:lnTo>
                <a:lnTo>
                  <a:pt x="1028" y="60"/>
                </a:lnTo>
                <a:lnTo>
                  <a:pt x="1028" y="45"/>
                </a:lnTo>
                <a:lnTo>
                  <a:pt x="961" y="45"/>
                </a:lnTo>
                <a:lnTo>
                  <a:pt x="956" y="47"/>
                </a:lnTo>
                <a:lnTo>
                  <a:pt x="951" y="50"/>
                </a:lnTo>
                <a:lnTo>
                  <a:pt x="948" y="55"/>
                </a:lnTo>
                <a:lnTo>
                  <a:pt x="920" y="119"/>
                </a:lnTo>
                <a:lnTo>
                  <a:pt x="934" y="125"/>
                </a:lnTo>
                <a:lnTo>
                  <a:pt x="925" y="113"/>
                </a:lnTo>
                <a:lnTo>
                  <a:pt x="887" y="142"/>
                </a:lnTo>
                <a:lnTo>
                  <a:pt x="885" y="144"/>
                </a:lnTo>
                <a:lnTo>
                  <a:pt x="881" y="149"/>
                </a:lnTo>
                <a:lnTo>
                  <a:pt x="880" y="154"/>
                </a:lnTo>
                <a:lnTo>
                  <a:pt x="881" y="159"/>
                </a:lnTo>
                <a:lnTo>
                  <a:pt x="895" y="208"/>
                </a:lnTo>
                <a:lnTo>
                  <a:pt x="895" y="198"/>
                </a:lnTo>
                <a:lnTo>
                  <a:pt x="894" y="203"/>
                </a:lnTo>
                <a:lnTo>
                  <a:pt x="909" y="203"/>
                </a:lnTo>
                <a:lnTo>
                  <a:pt x="897" y="194"/>
                </a:lnTo>
                <a:lnTo>
                  <a:pt x="855" y="260"/>
                </a:lnTo>
                <a:lnTo>
                  <a:pt x="854" y="263"/>
                </a:lnTo>
                <a:lnTo>
                  <a:pt x="852" y="269"/>
                </a:lnTo>
                <a:lnTo>
                  <a:pt x="854" y="274"/>
                </a:lnTo>
                <a:lnTo>
                  <a:pt x="857" y="279"/>
                </a:lnTo>
                <a:lnTo>
                  <a:pt x="859" y="281"/>
                </a:lnTo>
                <a:lnTo>
                  <a:pt x="911" y="319"/>
                </a:lnTo>
                <a:lnTo>
                  <a:pt x="906" y="302"/>
                </a:lnTo>
                <a:lnTo>
                  <a:pt x="904" y="307"/>
                </a:lnTo>
                <a:lnTo>
                  <a:pt x="906" y="312"/>
                </a:lnTo>
                <a:lnTo>
                  <a:pt x="909" y="317"/>
                </a:lnTo>
                <a:lnTo>
                  <a:pt x="920" y="307"/>
                </a:lnTo>
                <a:lnTo>
                  <a:pt x="908" y="300"/>
                </a:lnTo>
                <a:lnTo>
                  <a:pt x="869" y="364"/>
                </a:lnTo>
                <a:lnTo>
                  <a:pt x="868" y="366"/>
                </a:lnTo>
                <a:lnTo>
                  <a:pt x="840" y="430"/>
                </a:lnTo>
                <a:lnTo>
                  <a:pt x="854" y="435"/>
                </a:lnTo>
                <a:lnTo>
                  <a:pt x="845" y="423"/>
                </a:lnTo>
                <a:lnTo>
                  <a:pt x="782" y="475"/>
                </a:lnTo>
                <a:lnTo>
                  <a:pt x="781" y="477"/>
                </a:lnTo>
                <a:lnTo>
                  <a:pt x="661" y="593"/>
                </a:lnTo>
                <a:lnTo>
                  <a:pt x="657" y="596"/>
                </a:lnTo>
                <a:lnTo>
                  <a:pt x="581" y="739"/>
                </a:lnTo>
                <a:lnTo>
                  <a:pt x="581" y="740"/>
                </a:lnTo>
                <a:lnTo>
                  <a:pt x="579" y="746"/>
                </a:lnTo>
                <a:lnTo>
                  <a:pt x="565" y="928"/>
                </a:lnTo>
                <a:lnTo>
                  <a:pt x="567" y="931"/>
                </a:lnTo>
                <a:lnTo>
                  <a:pt x="581" y="1006"/>
                </a:lnTo>
                <a:lnTo>
                  <a:pt x="581" y="1007"/>
                </a:lnTo>
                <a:lnTo>
                  <a:pt x="584" y="1013"/>
                </a:lnTo>
                <a:lnTo>
                  <a:pt x="584" y="1014"/>
                </a:lnTo>
                <a:lnTo>
                  <a:pt x="716" y="1132"/>
                </a:lnTo>
                <a:lnTo>
                  <a:pt x="727" y="1120"/>
                </a:lnTo>
                <a:lnTo>
                  <a:pt x="713" y="1127"/>
                </a:lnTo>
                <a:lnTo>
                  <a:pt x="735" y="1179"/>
                </a:lnTo>
                <a:lnTo>
                  <a:pt x="735" y="1167"/>
                </a:lnTo>
                <a:lnTo>
                  <a:pt x="734" y="1172"/>
                </a:lnTo>
                <a:lnTo>
                  <a:pt x="735" y="1177"/>
                </a:lnTo>
                <a:lnTo>
                  <a:pt x="749" y="1172"/>
                </a:lnTo>
                <a:lnTo>
                  <a:pt x="735" y="1167"/>
                </a:lnTo>
                <a:lnTo>
                  <a:pt x="713" y="1219"/>
                </a:lnTo>
                <a:lnTo>
                  <a:pt x="727" y="1224"/>
                </a:lnTo>
                <a:lnTo>
                  <a:pt x="716" y="1214"/>
                </a:lnTo>
                <a:lnTo>
                  <a:pt x="661" y="1262"/>
                </a:lnTo>
                <a:lnTo>
                  <a:pt x="657" y="1268"/>
                </a:lnTo>
                <a:lnTo>
                  <a:pt x="655" y="1273"/>
                </a:lnTo>
                <a:lnTo>
                  <a:pt x="657" y="1278"/>
                </a:lnTo>
                <a:lnTo>
                  <a:pt x="661" y="1283"/>
                </a:lnTo>
                <a:lnTo>
                  <a:pt x="687" y="1313"/>
                </a:lnTo>
                <a:lnTo>
                  <a:pt x="687" y="1292"/>
                </a:lnTo>
                <a:lnTo>
                  <a:pt x="683" y="1297"/>
                </a:lnTo>
                <a:lnTo>
                  <a:pt x="681" y="1302"/>
                </a:lnTo>
                <a:lnTo>
                  <a:pt x="683" y="1308"/>
                </a:lnTo>
                <a:lnTo>
                  <a:pt x="697" y="1302"/>
                </a:lnTo>
                <a:lnTo>
                  <a:pt x="688" y="1290"/>
                </a:lnTo>
                <a:lnTo>
                  <a:pt x="624" y="1340"/>
                </a:lnTo>
                <a:lnTo>
                  <a:pt x="622" y="1342"/>
                </a:lnTo>
                <a:lnTo>
                  <a:pt x="554" y="1403"/>
                </a:lnTo>
                <a:lnTo>
                  <a:pt x="551" y="1408"/>
                </a:lnTo>
                <a:lnTo>
                  <a:pt x="549" y="1413"/>
                </a:lnTo>
                <a:lnTo>
                  <a:pt x="551" y="1412"/>
                </a:lnTo>
                <a:lnTo>
                  <a:pt x="542" y="1467"/>
                </a:lnTo>
                <a:lnTo>
                  <a:pt x="541" y="1469"/>
                </a:lnTo>
                <a:lnTo>
                  <a:pt x="541" y="1571"/>
                </a:lnTo>
                <a:lnTo>
                  <a:pt x="556" y="1571"/>
                </a:lnTo>
                <a:lnTo>
                  <a:pt x="542" y="1569"/>
                </a:lnTo>
                <a:lnTo>
                  <a:pt x="514" y="1750"/>
                </a:lnTo>
                <a:lnTo>
                  <a:pt x="528" y="1752"/>
                </a:lnTo>
                <a:lnTo>
                  <a:pt x="514" y="1746"/>
                </a:lnTo>
                <a:lnTo>
                  <a:pt x="473" y="1849"/>
                </a:lnTo>
                <a:lnTo>
                  <a:pt x="487" y="1838"/>
                </a:lnTo>
                <a:lnTo>
                  <a:pt x="481" y="1840"/>
                </a:lnTo>
                <a:lnTo>
                  <a:pt x="476" y="1843"/>
                </a:lnTo>
                <a:lnTo>
                  <a:pt x="473" y="1849"/>
                </a:lnTo>
                <a:lnTo>
                  <a:pt x="487" y="1854"/>
                </a:lnTo>
                <a:lnTo>
                  <a:pt x="487" y="1838"/>
                </a:lnTo>
                <a:lnTo>
                  <a:pt x="358" y="1838"/>
                </a:lnTo>
                <a:lnTo>
                  <a:pt x="353" y="1840"/>
                </a:lnTo>
                <a:lnTo>
                  <a:pt x="347" y="1843"/>
                </a:lnTo>
                <a:lnTo>
                  <a:pt x="346" y="1845"/>
                </a:lnTo>
                <a:lnTo>
                  <a:pt x="290" y="1923"/>
                </a:lnTo>
                <a:lnTo>
                  <a:pt x="288" y="1927"/>
                </a:lnTo>
                <a:lnTo>
                  <a:pt x="287" y="1932"/>
                </a:lnTo>
                <a:lnTo>
                  <a:pt x="287" y="1998"/>
                </a:lnTo>
                <a:lnTo>
                  <a:pt x="302" y="1982"/>
                </a:lnTo>
                <a:lnTo>
                  <a:pt x="297" y="1984"/>
                </a:lnTo>
                <a:lnTo>
                  <a:pt x="292" y="1987"/>
                </a:lnTo>
                <a:lnTo>
                  <a:pt x="288" y="1993"/>
                </a:lnTo>
                <a:lnTo>
                  <a:pt x="287" y="1998"/>
                </a:lnTo>
                <a:lnTo>
                  <a:pt x="302" y="1998"/>
                </a:lnTo>
                <a:lnTo>
                  <a:pt x="302" y="1982"/>
                </a:lnTo>
                <a:lnTo>
                  <a:pt x="174" y="1982"/>
                </a:lnTo>
                <a:lnTo>
                  <a:pt x="189" y="1998"/>
                </a:lnTo>
                <a:lnTo>
                  <a:pt x="187" y="1993"/>
                </a:lnTo>
                <a:lnTo>
                  <a:pt x="184" y="1987"/>
                </a:lnTo>
                <a:lnTo>
                  <a:pt x="179" y="1984"/>
                </a:lnTo>
                <a:lnTo>
                  <a:pt x="174" y="1998"/>
                </a:lnTo>
                <a:lnTo>
                  <a:pt x="189" y="1998"/>
                </a:lnTo>
                <a:lnTo>
                  <a:pt x="189" y="1932"/>
                </a:lnTo>
                <a:lnTo>
                  <a:pt x="189" y="1927"/>
                </a:lnTo>
                <a:lnTo>
                  <a:pt x="163" y="1849"/>
                </a:lnTo>
                <a:lnTo>
                  <a:pt x="163" y="1854"/>
                </a:lnTo>
                <a:lnTo>
                  <a:pt x="147" y="1854"/>
                </a:lnTo>
                <a:lnTo>
                  <a:pt x="163" y="1861"/>
                </a:lnTo>
                <a:lnTo>
                  <a:pt x="189" y="1795"/>
                </a:lnTo>
                <a:lnTo>
                  <a:pt x="189" y="1788"/>
                </a:lnTo>
                <a:lnTo>
                  <a:pt x="187" y="1783"/>
                </a:lnTo>
                <a:lnTo>
                  <a:pt x="186" y="1779"/>
                </a:lnTo>
                <a:lnTo>
                  <a:pt x="132" y="1705"/>
                </a:lnTo>
                <a:lnTo>
                  <a:pt x="120" y="1713"/>
                </a:lnTo>
                <a:lnTo>
                  <a:pt x="135" y="1710"/>
                </a:lnTo>
                <a:lnTo>
                  <a:pt x="45" y="1410"/>
                </a:lnTo>
                <a:lnTo>
                  <a:pt x="29" y="1413"/>
                </a:lnTo>
                <a:lnTo>
                  <a:pt x="45" y="1410"/>
                </a:lnTo>
                <a:lnTo>
                  <a:pt x="31" y="1349"/>
                </a:lnTo>
                <a:lnTo>
                  <a:pt x="15" y="1368"/>
                </a:lnTo>
                <a:lnTo>
                  <a:pt x="20" y="1367"/>
                </a:lnTo>
                <a:lnTo>
                  <a:pt x="26" y="1363"/>
                </a:lnTo>
                <a:lnTo>
                  <a:pt x="29" y="1358"/>
                </a:lnTo>
                <a:lnTo>
                  <a:pt x="31" y="1353"/>
                </a:lnTo>
                <a:lnTo>
                  <a:pt x="15" y="1353"/>
                </a:lnTo>
                <a:lnTo>
                  <a:pt x="15" y="1368"/>
                </a:lnTo>
                <a:lnTo>
                  <a:pt x="29" y="13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9" name="Freeform 579"/>
          <p:cNvSpPr>
            <a:spLocks/>
          </p:cNvSpPr>
          <p:nvPr/>
        </p:nvSpPr>
        <p:spPr bwMode="auto">
          <a:xfrm>
            <a:off x="6953126" y="1194100"/>
            <a:ext cx="701675" cy="1370013"/>
          </a:xfrm>
          <a:custGeom>
            <a:avLst/>
            <a:gdLst>
              <a:gd name="T0" fmla="*/ 2147483647 w 884"/>
              <a:gd name="T1" fmla="*/ 2147483647 h 1728"/>
              <a:gd name="T2" fmla="*/ 2147483647 w 884"/>
              <a:gd name="T3" fmla="*/ 2147483647 h 1728"/>
              <a:gd name="T4" fmla="*/ 2147483647 w 884"/>
              <a:gd name="T5" fmla="*/ 2147483647 h 1728"/>
              <a:gd name="T6" fmla="*/ 2147483647 w 884"/>
              <a:gd name="T7" fmla="*/ 2147483647 h 1728"/>
              <a:gd name="T8" fmla="*/ 2147483647 w 884"/>
              <a:gd name="T9" fmla="*/ 2147483647 h 1728"/>
              <a:gd name="T10" fmla="*/ 2147483647 w 884"/>
              <a:gd name="T11" fmla="*/ 2147483647 h 1728"/>
              <a:gd name="T12" fmla="*/ 2147483647 w 884"/>
              <a:gd name="T13" fmla="*/ 2147483647 h 1728"/>
              <a:gd name="T14" fmla="*/ 2147483647 w 884"/>
              <a:gd name="T15" fmla="*/ 2147483647 h 1728"/>
              <a:gd name="T16" fmla="*/ 2147483647 w 884"/>
              <a:gd name="T17" fmla="*/ 2147483647 h 1728"/>
              <a:gd name="T18" fmla="*/ 2147483647 w 884"/>
              <a:gd name="T19" fmla="*/ 2147483647 h 1728"/>
              <a:gd name="T20" fmla="*/ 2147483647 w 884"/>
              <a:gd name="T21" fmla="*/ 2147483647 h 1728"/>
              <a:gd name="T22" fmla="*/ 2147483647 w 884"/>
              <a:gd name="T23" fmla="*/ 2147483647 h 1728"/>
              <a:gd name="T24" fmla="*/ 2147483647 w 884"/>
              <a:gd name="T25" fmla="*/ 2147483647 h 1728"/>
              <a:gd name="T26" fmla="*/ 2147483647 w 884"/>
              <a:gd name="T27" fmla="*/ 2147483647 h 1728"/>
              <a:gd name="T28" fmla="*/ 2147483647 w 884"/>
              <a:gd name="T29" fmla="*/ 2147483647 h 1728"/>
              <a:gd name="T30" fmla="*/ 2147483647 w 884"/>
              <a:gd name="T31" fmla="*/ 2147483647 h 1728"/>
              <a:gd name="T32" fmla="*/ 2147483647 w 884"/>
              <a:gd name="T33" fmla="*/ 2147483647 h 1728"/>
              <a:gd name="T34" fmla="*/ 2147483647 w 884"/>
              <a:gd name="T35" fmla="*/ 2147483647 h 1728"/>
              <a:gd name="T36" fmla="*/ 2147483647 w 884"/>
              <a:gd name="T37" fmla="*/ 2147483647 h 1728"/>
              <a:gd name="T38" fmla="*/ 2147483647 w 884"/>
              <a:gd name="T39" fmla="*/ 2147483647 h 1728"/>
              <a:gd name="T40" fmla="*/ 2147483647 w 884"/>
              <a:gd name="T41" fmla="*/ 2147483647 h 1728"/>
              <a:gd name="T42" fmla="*/ 2147483647 w 884"/>
              <a:gd name="T43" fmla="*/ 2147483647 h 1728"/>
              <a:gd name="T44" fmla="*/ 2147483647 w 884"/>
              <a:gd name="T45" fmla="*/ 2147483647 h 1728"/>
              <a:gd name="T46" fmla="*/ 2147483647 w 884"/>
              <a:gd name="T47" fmla="*/ 2147483647 h 1728"/>
              <a:gd name="T48" fmla="*/ 2147483647 w 884"/>
              <a:gd name="T49" fmla="*/ 2147483647 h 1728"/>
              <a:gd name="T50" fmla="*/ 2147483647 w 884"/>
              <a:gd name="T51" fmla="*/ 2147483647 h 1728"/>
              <a:gd name="T52" fmla="*/ 2147483647 w 884"/>
              <a:gd name="T53" fmla="*/ 0 h 1728"/>
              <a:gd name="T54" fmla="*/ 2147483647 w 884"/>
              <a:gd name="T55" fmla="*/ 2147483647 h 1728"/>
              <a:gd name="T56" fmla="*/ 2147483647 w 884"/>
              <a:gd name="T57" fmla="*/ 2147483647 h 1728"/>
              <a:gd name="T58" fmla="*/ 2147483647 w 884"/>
              <a:gd name="T59" fmla="*/ 2147483647 h 1728"/>
              <a:gd name="T60" fmla="*/ 2147483647 w 884"/>
              <a:gd name="T61" fmla="*/ 2147483647 h 1728"/>
              <a:gd name="T62" fmla="*/ 2147483647 w 884"/>
              <a:gd name="T63" fmla="*/ 2147483647 h 1728"/>
              <a:gd name="T64" fmla="*/ 2147483647 w 884"/>
              <a:gd name="T65" fmla="*/ 2147483647 h 1728"/>
              <a:gd name="T66" fmla="*/ 2147483647 w 884"/>
              <a:gd name="T67" fmla="*/ 2147483647 h 1728"/>
              <a:gd name="T68" fmla="*/ 2147483647 w 884"/>
              <a:gd name="T69" fmla="*/ 2147483647 h 1728"/>
              <a:gd name="T70" fmla="*/ 2147483647 w 884"/>
              <a:gd name="T71" fmla="*/ 2147483647 h 1728"/>
              <a:gd name="T72" fmla="*/ 2147483647 w 884"/>
              <a:gd name="T73" fmla="*/ 2147483647 h 1728"/>
              <a:gd name="T74" fmla="*/ 2147483647 w 884"/>
              <a:gd name="T75" fmla="*/ 2147483647 h 1728"/>
              <a:gd name="T76" fmla="*/ 2147483647 w 884"/>
              <a:gd name="T77" fmla="*/ 2147483647 h 1728"/>
              <a:gd name="T78" fmla="*/ 2147483647 w 884"/>
              <a:gd name="T79" fmla="*/ 2147483647 h 1728"/>
              <a:gd name="T80" fmla="*/ 2147483647 w 884"/>
              <a:gd name="T81" fmla="*/ 2147483647 h 1728"/>
              <a:gd name="T82" fmla="*/ 2147483647 w 884"/>
              <a:gd name="T83" fmla="*/ 2147483647 h 1728"/>
              <a:gd name="T84" fmla="*/ 2147483647 w 884"/>
              <a:gd name="T85" fmla="*/ 2147483647 h 1728"/>
              <a:gd name="T86" fmla="*/ 2147483647 w 884"/>
              <a:gd name="T87" fmla="*/ 2147483647 h 1728"/>
              <a:gd name="T88" fmla="*/ 2147483647 w 884"/>
              <a:gd name="T89" fmla="*/ 2147483647 h 1728"/>
              <a:gd name="T90" fmla="*/ 2147483647 w 884"/>
              <a:gd name="T91" fmla="*/ 2147483647 h 1728"/>
              <a:gd name="T92" fmla="*/ 2147483647 w 884"/>
              <a:gd name="T93" fmla="*/ 2147483647 h 1728"/>
              <a:gd name="T94" fmla="*/ 2147483647 w 884"/>
              <a:gd name="T95" fmla="*/ 2147483647 h 1728"/>
              <a:gd name="T96" fmla="*/ 2147483647 w 884"/>
              <a:gd name="T97" fmla="*/ 2147483647 h 1728"/>
              <a:gd name="T98" fmla="*/ 2147483647 w 884"/>
              <a:gd name="T99" fmla="*/ 2147483647 h 1728"/>
              <a:gd name="T100" fmla="*/ 2147483647 w 884"/>
              <a:gd name="T101" fmla="*/ 2147483647 h 1728"/>
              <a:gd name="T102" fmla="*/ 2147483647 w 884"/>
              <a:gd name="T103" fmla="*/ 2147483647 h 1728"/>
              <a:gd name="T104" fmla="*/ 2147483647 w 884"/>
              <a:gd name="T105" fmla="*/ 2147483647 h 172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84"/>
              <a:gd name="T160" fmla="*/ 0 h 1728"/>
              <a:gd name="T161" fmla="*/ 884 w 884"/>
              <a:gd name="T162" fmla="*/ 1728 h 172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84" h="1728">
                <a:moveTo>
                  <a:pt x="174" y="606"/>
                </a:moveTo>
                <a:lnTo>
                  <a:pt x="151" y="628"/>
                </a:lnTo>
                <a:lnTo>
                  <a:pt x="165" y="642"/>
                </a:lnTo>
                <a:lnTo>
                  <a:pt x="165" y="640"/>
                </a:lnTo>
                <a:lnTo>
                  <a:pt x="171" y="644"/>
                </a:lnTo>
                <a:lnTo>
                  <a:pt x="172" y="646"/>
                </a:lnTo>
                <a:lnTo>
                  <a:pt x="211" y="654"/>
                </a:lnTo>
                <a:lnTo>
                  <a:pt x="214" y="639"/>
                </a:lnTo>
                <a:lnTo>
                  <a:pt x="205" y="653"/>
                </a:lnTo>
                <a:lnTo>
                  <a:pt x="285" y="708"/>
                </a:lnTo>
                <a:lnTo>
                  <a:pt x="294" y="694"/>
                </a:lnTo>
                <a:lnTo>
                  <a:pt x="280" y="699"/>
                </a:lnTo>
                <a:lnTo>
                  <a:pt x="284" y="705"/>
                </a:lnTo>
                <a:lnTo>
                  <a:pt x="278" y="698"/>
                </a:lnTo>
                <a:lnTo>
                  <a:pt x="291" y="786"/>
                </a:lnTo>
                <a:lnTo>
                  <a:pt x="306" y="783"/>
                </a:lnTo>
                <a:lnTo>
                  <a:pt x="296" y="772"/>
                </a:lnTo>
                <a:lnTo>
                  <a:pt x="292" y="777"/>
                </a:lnTo>
                <a:lnTo>
                  <a:pt x="291" y="783"/>
                </a:lnTo>
                <a:lnTo>
                  <a:pt x="298" y="771"/>
                </a:lnTo>
                <a:lnTo>
                  <a:pt x="247" y="807"/>
                </a:lnTo>
                <a:lnTo>
                  <a:pt x="245" y="809"/>
                </a:lnTo>
                <a:lnTo>
                  <a:pt x="242" y="814"/>
                </a:lnTo>
                <a:lnTo>
                  <a:pt x="242" y="816"/>
                </a:lnTo>
                <a:lnTo>
                  <a:pt x="212" y="923"/>
                </a:lnTo>
                <a:lnTo>
                  <a:pt x="226" y="927"/>
                </a:lnTo>
                <a:lnTo>
                  <a:pt x="214" y="918"/>
                </a:lnTo>
                <a:lnTo>
                  <a:pt x="97" y="1098"/>
                </a:lnTo>
                <a:lnTo>
                  <a:pt x="110" y="1107"/>
                </a:lnTo>
                <a:lnTo>
                  <a:pt x="99" y="1097"/>
                </a:lnTo>
                <a:lnTo>
                  <a:pt x="33" y="1171"/>
                </a:lnTo>
                <a:lnTo>
                  <a:pt x="30" y="1176"/>
                </a:lnTo>
                <a:lnTo>
                  <a:pt x="30" y="1178"/>
                </a:lnTo>
                <a:lnTo>
                  <a:pt x="2" y="1284"/>
                </a:lnTo>
                <a:lnTo>
                  <a:pt x="0" y="1287"/>
                </a:lnTo>
                <a:lnTo>
                  <a:pt x="2" y="1291"/>
                </a:lnTo>
                <a:lnTo>
                  <a:pt x="16" y="1379"/>
                </a:lnTo>
                <a:lnTo>
                  <a:pt x="16" y="1381"/>
                </a:lnTo>
                <a:lnTo>
                  <a:pt x="16" y="1383"/>
                </a:lnTo>
                <a:lnTo>
                  <a:pt x="57" y="1461"/>
                </a:lnTo>
                <a:lnTo>
                  <a:pt x="71" y="1454"/>
                </a:lnTo>
                <a:lnTo>
                  <a:pt x="56" y="1452"/>
                </a:lnTo>
                <a:lnTo>
                  <a:pt x="42" y="1555"/>
                </a:lnTo>
                <a:lnTo>
                  <a:pt x="42" y="1556"/>
                </a:lnTo>
                <a:lnTo>
                  <a:pt x="42" y="1608"/>
                </a:lnTo>
                <a:lnTo>
                  <a:pt x="44" y="1613"/>
                </a:lnTo>
                <a:lnTo>
                  <a:pt x="47" y="1619"/>
                </a:lnTo>
                <a:lnTo>
                  <a:pt x="51" y="1622"/>
                </a:lnTo>
                <a:lnTo>
                  <a:pt x="127" y="1662"/>
                </a:lnTo>
                <a:lnTo>
                  <a:pt x="134" y="1648"/>
                </a:lnTo>
                <a:lnTo>
                  <a:pt x="125" y="1662"/>
                </a:lnTo>
                <a:lnTo>
                  <a:pt x="181" y="1700"/>
                </a:lnTo>
                <a:lnTo>
                  <a:pt x="184" y="1700"/>
                </a:lnTo>
                <a:lnTo>
                  <a:pt x="184" y="1702"/>
                </a:lnTo>
                <a:lnTo>
                  <a:pt x="259" y="1728"/>
                </a:lnTo>
                <a:lnTo>
                  <a:pt x="264" y="1728"/>
                </a:lnTo>
                <a:lnTo>
                  <a:pt x="270" y="1728"/>
                </a:lnTo>
                <a:lnTo>
                  <a:pt x="364" y="1702"/>
                </a:lnTo>
                <a:lnTo>
                  <a:pt x="367" y="1700"/>
                </a:lnTo>
                <a:lnTo>
                  <a:pt x="604" y="1570"/>
                </a:lnTo>
                <a:lnTo>
                  <a:pt x="595" y="1556"/>
                </a:lnTo>
                <a:lnTo>
                  <a:pt x="595" y="1572"/>
                </a:lnTo>
                <a:lnTo>
                  <a:pt x="633" y="1572"/>
                </a:lnTo>
                <a:lnTo>
                  <a:pt x="638" y="1570"/>
                </a:lnTo>
                <a:lnTo>
                  <a:pt x="644" y="1568"/>
                </a:lnTo>
                <a:lnTo>
                  <a:pt x="670" y="1546"/>
                </a:lnTo>
                <a:lnTo>
                  <a:pt x="670" y="1544"/>
                </a:lnTo>
                <a:lnTo>
                  <a:pt x="673" y="1542"/>
                </a:lnTo>
                <a:lnTo>
                  <a:pt x="779" y="1372"/>
                </a:lnTo>
                <a:lnTo>
                  <a:pt x="832" y="1282"/>
                </a:lnTo>
                <a:lnTo>
                  <a:pt x="833" y="1280"/>
                </a:lnTo>
                <a:lnTo>
                  <a:pt x="875" y="1178"/>
                </a:lnTo>
                <a:lnTo>
                  <a:pt x="875" y="1173"/>
                </a:lnTo>
                <a:lnTo>
                  <a:pt x="884" y="1109"/>
                </a:lnTo>
                <a:lnTo>
                  <a:pt x="884" y="1105"/>
                </a:lnTo>
                <a:lnTo>
                  <a:pt x="875" y="1039"/>
                </a:lnTo>
                <a:lnTo>
                  <a:pt x="873" y="1036"/>
                </a:lnTo>
                <a:lnTo>
                  <a:pt x="870" y="1031"/>
                </a:lnTo>
                <a:lnTo>
                  <a:pt x="866" y="1027"/>
                </a:lnTo>
                <a:lnTo>
                  <a:pt x="837" y="1013"/>
                </a:lnTo>
                <a:lnTo>
                  <a:pt x="830" y="1027"/>
                </a:lnTo>
                <a:lnTo>
                  <a:pt x="842" y="1017"/>
                </a:lnTo>
                <a:lnTo>
                  <a:pt x="819" y="991"/>
                </a:lnTo>
                <a:lnTo>
                  <a:pt x="818" y="991"/>
                </a:lnTo>
                <a:lnTo>
                  <a:pt x="812" y="987"/>
                </a:lnTo>
                <a:lnTo>
                  <a:pt x="811" y="987"/>
                </a:lnTo>
                <a:lnTo>
                  <a:pt x="769" y="977"/>
                </a:lnTo>
                <a:lnTo>
                  <a:pt x="765" y="991"/>
                </a:lnTo>
                <a:lnTo>
                  <a:pt x="776" y="980"/>
                </a:lnTo>
                <a:lnTo>
                  <a:pt x="771" y="977"/>
                </a:lnTo>
                <a:lnTo>
                  <a:pt x="779" y="984"/>
                </a:lnTo>
                <a:lnTo>
                  <a:pt x="753" y="942"/>
                </a:lnTo>
                <a:lnTo>
                  <a:pt x="739" y="949"/>
                </a:lnTo>
                <a:lnTo>
                  <a:pt x="755" y="949"/>
                </a:lnTo>
                <a:lnTo>
                  <a:pt x="753" y="944"/>
                </a:lnTo>
                <a:lnTo>
                  <a:pt x="755" y="953"/>
                </a:lnTo>
                <a:lnTo>
                  <a:pt x="765" y="901"/>
                </a:lnTo>
                <a:lnTo>
                  <a:pt x="765" y="897"/>
                </a:lnTo>
                <a:lnTo>
                  <a:pt x="765" y="895"/>
                </a:lnTo>
                <a:lnTo>
                  <a:pt x="755" y="833"/>
                </a:lnTo>
                <a:lnTo>
                  <a:pt x="753" y="830"/>
                </a:lnTo>
                <a:lnTo>
                  <a:pt x="750" y="824"/>
                </a:lnTo>
                <a:lnTo>
                  <a:pt x="748" y="823"/>
                </a:lnTo>
                <a:lnTo>
                  <a:pt x="706" y="797"/>
                </a:lnTo>
                <a:lnTo>
                  <a:pt x="698" y="809"/>
                </a:lnTo>
                <a:lnTo>
                  <a:pt x="712" y="804"/>
                </a:lnTo>
                <a:lnTo>
                  <a:pt x="708" y="798"/>
                </a:lnTo>
                <a:lnTo>
                  <a:pt x="713" y="805"/>
                </a:lnTo>
                <a:lnTo>
                  <a:pt x="701" y="757"/>
                </a:lnTo>
                <a:lnTo>
                  <a:pt x="699" y="755"/>
                </a:lnTo>
                <a:lnTo>
                  <a:pt x="698" y="750"/>
                </a:lnTo>
                <a:lnTo>
                  <a:pt x="659" y="708"/>
                </a:lnTo>
                <a:lnTo>
                  <a:pt x="647" y="719"/>
                </a:lnTo>
                <a:lnTo>
                  <a:pt x="663" y="715"/>
                </a:lnTo>
                <a:lnTo>
                  <a:pt x="649" y="663"/>
                </a:lnTo>
                <a:lnTo>
                  <a:pt x="633" y="666"/>
                </a:lnTo>
                <a:lnTo>
                  <a:pt x="649" y="666"/>
                </a:lnTo>
                <a:lnTo>
                  <a:pt x="649" y="552"/>
                </a:lnTo>
                <a:lnTo>
                  <a:pt x="647" y="547"/>
                </a:lnTo>
                <a:lnTo>
                  <a:pt x="647" y="545"/>
                </a:lnTo>
                <a:lnTo>
                  <a:pt x="623" y="505"/>
                </a:lnTo>
                <a:lnTo>
                  <a:pt x="619" y="502"/>
                </a:lnTo>
                <a:lnTo>
                  <a:pt x="591" y="476"/>
                </a:lnTo>
                <a:lnTo>
                  <a:pt x="581" y="486"/>
                </a:lnTo>
                <a:lnTo>
                  <a:pt x="595" y="479"/>
                </a:lnTo>
                <a:lnTo>
                  <a:pt x="571" y="427"/>
                </a:lnTo>
                <a:lnTo>
                  <a:pt x="557" y="434"/>
                </a:lnTo>
                <a:lnTo>
                  <a:pt x="572" y="431"/>
                </a:lnTo>
                <a:lnTo>
                  <a:pt x="558" y="368"/>
                </a:lnTo>
                <a:lnTo>
                  <a:pt x="543" y="372"/>
                </a:lnTo>
                <a:lnTo>
                  <a:pt x="558" y="372"/>
                </a:lnTo>
                <a:lnTo>
                  <a:pt x="558" y="375"/>
                </a:lnTo>
                <a:lnTo>
                  <a:pt x="572" y="309"/>
                </a:lnTo>
                <a:lnTo>
                  <a:pt x="572" y="306"/>
                </a:lnTo>
                <a:lnTo>
                  <a:pt x="572" y="228"/>
                </a:lnTo>
                <a:lnTo>
                  <a:pt x="571" y="222"/>
                </a:lnTo>
                <a:lnTo>
                  <a:pt x="567" y="217"/>
                </a:lnTo>
                <a:lnTo>
                  <a:pt x="525" y="179"/>
                </a:lnTo>
                <a:lnTo>
                  <a:pt x="501" y="157"/>
                </a:lnTo>
                <a:lnTo>
                  <a:pt x="496" y="153"/>
                </a:lnTo>
                <a:lnTo>
                  <a:pt x="444" y="139"/>
                </a:lnTo>
                <a:lnTo>
                  <a:pt x="438" y="153"/>
                </a:lnTo>
                <a:lnTo>
                  <a:pt x="452" y="148"/>
                </a:lnTo>
                <a:lnTo>
                  <a:pt x="449" y="143"/>
                </a:lnTo>
                <a:lnTo>
                  <a:pt x="444" y="139"/>
                </a:lnTo>
                <a:lnTo>
                  <a:pt x="454" y="151"/>
                </a:lnTo>
                <a:lnTo>
                  <a:pt x="442" y="85"/>
                </a:lnTo>
                <a:lnTo>
                  <a:pt x="426" y="87"/>
                </a:lnTo>
                <a:lnTo>
                  <a:pt x="442" y="87"/>
                </a:lnTo>
                <a:lnTo>
                  <a:pt x="442" y="37"/>
                </a:lnTo>
                <a:lnTo>
                  <a:pt x="426" y="37"/>
                </a:lnTo>
                <a:lnTo>
                  <a:pt x="440" y="42"/>
                </a:lnTo>
                <a:lnTo>
                  <a:pt x="438" y="47"/>
                </a:lnTo>
                <a:lnTo>
                  <a:pt x="461" y="20"/>
                </a:lnTo>
                <a:lnTo>
                  <a:pt x="437" y="0"/>
                </a:lnTo>
                <a:lnTo>
                  <a:pt x="414" y="28"/>
                </a:lnTo>
                <a:lnTo>
                  <a:pt x="412" y="32"/>
                </a:lnTo>
                <a:lnTo>
                  <a:pt x="411" y="37"/>
                </a:lnTo>
                <a:lnTo>
                  <a:pt x="411" y="87"/>
                </a:lnTo>
                <a:lnTo>
                  <a:pt x="412" y="91"/>
                </a:lnTo>
                <a:lnTo>
                  <a:pt x="425" y="157"/>
                </a:lnTo>
                <a:lnTo>
                  <a:pt x="425" y="158"/>
                </a:lnTo>
                <a:lnTo>
                  <a:pt x="428" y="164"/>
                </a:lnTo>
                <a:lnTo>
                  <a:pt x="433" y="167"/>
                </a:lnTo>
                <a:lnTo>
                  <a:pt x="435" y="169"/>
                </a:lnTo>
                <a:lnTo>
                  <a:pt x="487" y="183"/>
                </a:lnTo>
                <a:lnTo>
                  <a:pt x="491" y="167"/>
                </a:lnTo>
                <a:lnTo>
                  <a:pt x="480" y="179"/>
                </a:lnTo>
                <a:lnTo>
                  <a:pt x="505" y="202"/>
                </a:lnTo>
                <a:lnTo>
                  <a:pt x="546" y="240"/>
                </a:lnTo>
                <a:lnTo>
                  <a:pt x="541" y="228"/>
                </a:lnTo>
                <a:lnTo>
                  <a:pt x="543" y="233"/>
                </a:lnTo>
                <a:lnTo>
                  <a:pt x="546" y="238"/>
                </a:lnTo>
                <a:lnTo>
                  <a:pt x="557" y="228"/>
                </a:lnTo>
                <a:lnTo>
                  <a:pt x="541" y="228"/>
                </a:lnTo>
                <a:lnTo>
                  <a:pt x="541" y="306"/>
                </a:lnTo>
                <a:lnTo>
                  <a:pt x="557" y="306"/>
                </a:lnTo>
                <a:lnTo>
                  <a:pt x="543" y="302"/>
                </a:lnTo>
                <a:lnTo>
                  <a:pt x="529" y="368"/>
                </a:lnTo>
                <a:lnTo>
                  <a:pt x="527" y="372"/>
                </a:lnTo>
                <a:lnTo>
                  <a:pt x="529" y="375"/>
                </a:lnTo>
                <a:lnTo>
                  <a:pt x="543" y="438"/>
                </a:lnTo>
                <a:lnTo>
                  <a:pt x="543" y="441"/>
                </a:lnTo>
                <a:lnTo>
                  <a:pt x="567" y="493"/>
                </a:lnTo>
                <a:lnTo>
                  <a:pt x="571" y="497"/>
                </a:lnTo>
                <a:lnTo>
                  <a:pt x="571" y="498"/>
                </a:lnTo>
                <a:lnTo>
                  <a:pt x="598" y="524"/>
                </a:lnTo>
                <a:lnTo>
                  <a:pt x="609" y="512"/>
                </a:lnTo>
                <a:lnTo>
                  <a:pt x="597" y="521"/>
                </a:lnTo>
                <a:lnTo>
                  <a:pt x="621" y="561"/>
                </a:lnTo>
                <a:lnTo>
                  <a:pt x="633" y="552"/>
                </a:lnTo>
                <a:lnTo>
                  <a:pt x="618" y="552"/>
                </a:lnTo>
                <a:lnTo>
                  <a:pt x="618" y="666"/>
                </a:lnTo>
                <a:lnTo>
                  <a:pt x="619" y="672"/>
                </a:lnTo>
                <a:lnTo>
                  <a:pt x="633" y="724"/>
                </a:lnTo>
                <a:lnTo>
                  <a:pt x="637" y="729"/>
                </a:lnTo>
                <a:lnTo>
                  <a:pt x="675" y="771"/>
                </a:lnTo>
                <a:lnTo>
                  <a:pt x="685" y="760"/>
                </a:lnTo>
                <a:lnTo>
                  <a:pt x="671" y="764"/>
                </a:lnTo>
                <a:lnTo>
                  <a:pt x="684" y="812"/>
                </a:lnTo>
                <a:lnTo>
                  <a:pt x="684" y="814"/>
                </a:lnTo>
                <a:lnTo>
                  <a:pt x="687" y="819"/>
                </a:lnTo>
                <a:lnTo>
                  <a:pt x="691" y="823"/>
                </a:lnTo>
                <a:lnTo>
                  <a:pt x="732" y="849"/>
                </a:lnTo>
                <a:lnTo>
                  <a:pt x="725" y="840"/>
                </a:lnTo>
                <a:lnTo>
                  <a:pt x="729" y="845"/>
                </a:lnTo>
                <a:lnTo>
                  <a:pt x="739" y="835"/>
                </a:lnTo>
                <a:lnTo>
                  <a:pt x="725" y="838"/>
                </a:lnTo>
                <a:lnTo>
                  <a:pt x="736" y="901"/>
                </a:lnTo>
                <a:lnTo>
                  <a:pt x="750" y="897"/>
                </a:lnTo>
                <a:lnTo>
                  <a:pt x="736" y="894"/>
                </a:lnTo>
                <a:lnTo>
                  <a:pt x="725" y="946"/>
                </a:lnTo>
                <a:lnTo>
                  <a:pt x="724" y="949"/>
                </a:lnTo>
                <a:lnTo>
                  <a:pt x="725" y="954"/>
                </a:lnTo>
                <a:lnTo>
                  <a:pt x="727" y="958"/>
                </a:lnTo>
                <a:lnTo>
                  <a:pt x="753" y="999"/>
                </a:lnTo>
                <a:lnTo>
                  <a:pt x="755" y="1001"/>
                </a:lnTo>
                <a:lnTo>
                  <a:pt x="760" y="1005"/>
                </a:lnTo>
                <a:lnTo>
                  <a:pt x="762" y="1006"/>
                </a:lnTo>
                <a:lnTo>
                  <a:pt x="804" y="1017"/>
                </a:lnTo>
                <a:lnTo>
                  <a:pt x="807" y="1001"/>
                </a:lnTo>
                <a:lnTo>
                  <a:pt x="797" y="1012"/>
                </a:lnTo>
                <a:lnTo>
                  <a:pt x="819" y="1038"/>
                </a:lnTo>
                <a:lnTo>
                  <a:pt x="823" y="1041"/>
                </a:lnTo>
                <a:lnTo>
                  <a:pt x="852" y="1055"/>
                </a:lnTo>
                <a:lnTo>
                  <a:pt x="845" y="1046"/>
                </a:lnTo>
                <a:lnTo>
                  <a:pt x="849" y="1052"/>
                </a:lnTo>
                <a:lnTo>
                  <a:pt x="859" y="1041"/>
                </a:lnTo>
                <a:lnTo>
                  <a:pt x="844" y="1043"/>
                </a:lnTo>
                <a:lnTo>
                  <a:pt x="852" y="1109"/>
                </a:lnTo>
                <a:lnTo>
                  <a:pt x="868" y="1107"/>
                </a:lnTo>
                <a:lnTo>
                  <a:pt x="852" y="1105"/>
                </a:lnTo>
                <a:lnTo>
                  <a:pt x="844" y="1169"/>
                </a:lnTo>
                <a:lnTo>
                  <a:pt x="859" y="1171"/>
                </a:lnTo>
                <a:lnTo>
                  <a:pt x="845" y="1166"/>
                </a:lnTo>
                <a:lnTo>
                  <a:pt x="804" y="1268"/>
                </a:lnTo>
                <a:lnTo>
                  <a:pt x="818" y="1274"/>
                </a:lnTo>
                <a:lnTo>
                  <a:pt x="805" y="1267"/>
                </a:lnTo>
                <a:lnTo>
                  <a:pt x="753" y="1357"/>
                </a:lnTo>
                <a:lnTo>
                  <a:pt x="647" y="1527"/>
                </a:lnTo>
                <a:lnTo>
                  <a:pt x="659" y="1534"/>
                </a:lnTo>
                <a:lnTo>
                  <a:pt x="649" y="1523"/>
                </a:lnTo>
                <a:lnTo>
                  <a:pt x="623" y="1546"/>
                </a:lnTo>
                <a:lnTo>
                  <a:pt x="633" y="1541"/>
                </a:lnTo>
                <a:lnTo>
                  <a:pt x="628" y="1542"/>
                </a:lnTo>
                <a:lnTo>
                  <a:pt x="633" y="1556"/>
                </a:lnTo>
                <a:lnTo>
                  <a:pt x="633" y="1541"/>
                </a:lnTo>
                <a:lnTo>
                  <a:pt x="595" y="1541"/>
                </a:lnTo>
                <a:lnTo>
                  <a:pt x="590" y="1542"/>
                </a:lnTo>
                <a:lnTo>
                  <a:pt x="588" y="1542"/>
                </a:lnTo>
                <a:lnTo>
                  <a:pt x="351" y="1672"/>
                </a:lnTo>
                <a:lnTo>
                  <a:pt x="358" y="1686"/>
                </a:lnTo>
                <a:lnTo>
                  <a:pt x="355" y="1672"/>
                </a:lnTo>
                <a:lnTo>
                  <a:pt x="261" y="1698"/>
                </a:lnTo>
                <a:lnTo>
                  <a:pt x="264" y="1697"/>
                </a:lnTo>
                <a:lnTo>
                  <a:pt x="264" y="1712"/>
                </a:lnTo>
                <a:lnTo>
                  <a:pt x="270" y="1698"/>
                </a:lnTo>
                <a:lnTo>
                  <a:pt x="195" y="1672"/>
                </a:lnTo>
                <a:lnTo>
                  <a:pt x="190" y="1686"/>
                </a:lnTo>
                <a:lnTo>
                  <a:pt x="198" y="1674"/>
                </a:lnTo>
                <a:lnTo>
                  <a:pt x="143" y="1636"/>
                </a:lnTo>
                <a:lnTo>
                  <a:pt x="141" y="1634"/>
                </a:lnTo>
                <a:lnTo>
                  <a:pt x="64" y="1594"/>
                </a:lnTo>
                <a:lnTo>
                  <a:pt x="73" y="1608"/>
                </a:lnTo>
                <a:lnTo>
                  <a:pt x="71" y="1603"/>
                </a:lnTo>
                <a:lnTo>
                  <a:pt x="68" y="1598"/>
                </a:lnTo>
                <a:lnTo>
                  <a:pt x="57" y="1608"/>
                </a:lnTo>
                <a:lnTo>
                  <a:pt x="73" y="1608"/>
                </a:lnTo>
                <a:lnTo>
                  <a:pt x="73" y="1556"/>
                </a:lnTo>
                <a:lnTo>
                  <a:pt x="57" y="1556"/>
                </a:lnTo>
                <a:lnTo>
                  <a:pt x="73" y="1558"/>
                </a:lnTo>
                <a:lnTo>
                  <a:pt x="87" y="1456"/>
                </a:lnTo>
                <a:lnTo>
                  <a:pt x="87" y="1454"/>
                </a:lnTo>
                <a:lnTo>
                  <a:pt x="85" y="1449"/>
                </a:lnTo>
                <a:lnTo>
                  <a:pt x="85" y="1447"/>
                </a:lnTo>
                <a:lnTo>
                  <a:pt x="44" y="1369"/>
                </a:lnTo>
                <a:lnTo>
                  <a:pt x="30" y="1376"/>
                </a:lnTo>
                <a:lnTo>
                  <a:pt x="45" y="1374"/>
                </a:lnTo>
                <a:lnTo>
                  <a:pt x="31" y="1286"/>
                </a:lnTo>
                <a:lnTo>
                  <a:pt x="16" y="1287"/>
                </a:lnTo>
                <a:lnTo>
                  <a:pt x="31" y="1293"/>
                </a:lnTo>
                <a:lnTo>
                  <a:pt x="59" y="1187"/>
                </a:lnTo>
                <a:lnTo>
                  <a:pt x="44" y="1182"/>
                </a:lnTo>
                <a:lnTo>
                  <a:pt x="56" y="1192"/>
                </a:lnTo>
                <a:lnTo>
                  <a:pt x="122" y="1117"/>
                </a:lnTo>
                <a:lnTo>
                  <a:pt x="124" y="1116"/>
                </a:lnTo>
                <a:lnTo>
                  <a:pt x="240" y="935"/>
                </a:lnTo>
                <a:lnTo>
                  <a:pt x="242" y="932"/>
                </a:lnTo>
                <a:lnTo>
                  <a:pt x="271" y="824"/>
                </a:lnTo>
                <a:lnTo>
                  <a:pt x="256" y="819"/>
                </a:lnTo>
                <a:lnTo>
                  <a:pt x="264" y="831"/>
                </a:lnTo>
                <a:lnTo>
                  <a:pt x="315" y="795"/>
                </a:lnTo>
                <a:lnTo>
                  <a:pt x="317" y="793"/>
                </a:lnTo>
                <a:lnTo>
                  <a:pt x="320" y="788"/>
                </a:lnTo>
                <a:lnTo>
                  <a:pt x="322" y="783"/>
                </a:lnTo>
                <a:lnTo>
                  <a:pt x="322" y="781"/>
                </a:lnTo>
                <a:lnTo>
                  <a:pt x="310" y="692"/>
                </a:lnTo>
                <a:lnTo>
                  <a:pt x="308" y="689"/>
                </a:lnTo>
                <a:lnTo>
                  <a:pt x="304" y="684"/>
                </a:lnTo>
                <a:lnTo>
                  <a:pt x="303" y="682"/>
                </a:lnTo>
                <a:lnTo>
                  <a:pt x="223" y="627"/>
                </a:lnTo>
                <a:lnTo>
                  <a:pt x="219" y="625"/>
                </a:lnTo>
                <a:lnTo>
                  <a:pt x="218" y="625"/>
                </a:lnTo>
                <a:lnTo>
                  <a:pt x="179" y="616"/>
                </a:lnTo>
                <a:lnTo>
                  <a:pt x="176" y="630"/>
                </a:lnTo>
                <a:lnTo>
                  <a:pt x="188" y="620"/>
                </a:lnTo>
                <a:lnTo>
                  <a:pt x="174" y="6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0" name="Freeform 580"/>
          <p:cNvSpPr>
            <a:spLocks/>
          </p:cNvSpPr>
          <p:nvPr/>
        </p:nvSpPr>
        <p:spPr bwMode="auto">
          <a:xfrm>
            <a:off x="4673476" y="3010200"/>
            <a:ext cx="142875" cy="196850"/>
          </a:xfrm>
          <a:custGeom>
            <a:avLst/>
            <a:gdLst>
              <a:gd name="T0" fmla="*/ 2147483647 w 179"/>
              <a:gd name="T1" fmla="*/ 2147483647 h 248"/>
              <a:gd name="T2" fmla="*/ 2147483647 w 179"/>
              <a:gd name="T3" fmla="*/ 2147483647 h 248"/>
              <a:gd name="T4" fmla="*/ 2147483647 w 179"/>
              <a:gd name="T5" fmla="*/ 2147483647 h 248"/>
              <a:gd name="T6" fmla="*/ 2147483647 w 179"/>
              <a:gd name="T7" fmla="*/ 2147483647 h 248"/>
              <a:gd name="T8" fmla="*/ 2147483647 w 179"/>
              <a:gd name="T9" fmla="*/ 2147483647 h 248"/>
              <a:gd name="T10" fmla="*/ 2147483647 w 179"/>
              <a:gd name="T11" fmla="*/ 2147483647 h 248"/>
              <a:gd name="T12" fmla="*/ 2147483647 w 179"/>
              <a:gd name="T13" fmla="*/ 2147483647 h 248"/>
              <a:gd name="T14" fmla="*/ 2147483647 w 179"/>
              <a:gd name="T15" fmla="*/ 2147483647 h 248"/>
              <a:gd name="T16" fmla="*/ 2147483647 w 179"/>
              <a:gd name="T17" fmla="*/ 2147483647 h 248"/>
              <a:gd name="T18" fmla="*/ 2147483647 w 179"/>
              <a:gd name="T19" fmla="*/ 2147483647 h 248"/>
              <a:gd name="T20" fmla="*/ 2147483647 w 179"/>
              <a:gd name="T21" fmla="*/ 2147483647 h 248"/>
              <a:gd name="T22" fmla="*/ 2147483647 w 179"/>
              <a:gd name="T23" fmla="*/ 2147483647 h 248"/>
              <a:gd name="T24" fmla="*/ 2147483647 w 179"/>
              <a:gd name="T25" fmla="*/ 2147483647 h 248"/>
              <a:gd name="T26" fmla="*/ 2147483647 w 179"/>
              <a:gd name="T27" fmla="*/ 2147483647 h 248"/>
              <a:gd name="T28" fmla="*/ 2147483647 w 179"/>
              <a:gd name="T29" fmla="*/ 2147483647 h 248"/>
              <a:gd name="T30" fmla="*/ 2147483647 w 179"/>
              <a:gd name="T31" fmla="*/ 0 h 248"/>
              <a:gd name="T32" fmla="*/ 0 w 179"/>
              <a:gd name="T33" fmla="*/ 2147483647 h 248"/>
              <a:gd name="T34" fmla="*/ 2147483647 w 179"/>
              <a:gd name="T35" fmla="*/ 2147483647 h 248"/>
              <a:gd name="T36" fmla="*/ 2147483647 w 179"/>
              <a:gd name="T37" fmla="*/ 2147483647 h 248"/>
              <a:gd name="T38" fmla="*/ 2147483647 w 179"/>
              <a:gd name="T39" fmla="*/ 2147483647 h 248"/>
              <a:gd name="T40" fmla="*/ 2147483647 w 179"/>
              <a:gd name="T41" fmla="*/ 2147483647 h 248"/>
              <a:gd name="T42" fmla="*/ 2147483647 w 179"/>
              <a:gd name="T43" fmla="*/ 2147483647 h 248"/>
              <a:gd name="T44" fmla="*/ 2147483647 w 179"/>
              <a:gd name="T45" fmla="*/ 2147483647 h 248"/>
              <a:gd name="T46" fmla="*/ 2147483647 w 179"/>
              <a:gd name="T47" fmla="*/ 2147483647 h 248"/>
              <a:gd name="T48" fmla="*/ 2147483647 w 179"/>
              <a:gd name="T49" fmla="*/ 2147483647 h 248"/>
              <a:gd name="T50" fmla="*/ 2147483647 w 179"/>
              <a:gd name="T51" fmla="*/ 2147483647 h 248"/>
              <a:gd name="T52" fmla="*/ 2147483647 w 179"/>
              <a:gd name="T53" fmla="*/ 2147483647 h 248"/>
              <a:gd name="T54" fmla="*/ 2147483647 w 179"/>
              <a:gd name="T55" fmla="*/ 2147483647 h 248"/>
              <a:gd name="T56" fmla="*/ 2147483647 w 179"/>
              <a:gd name="T57" fmla="*/ 2147483647 h 248"/>
              <a:gd name="T58" fmla="*/ 2147483647 w 179"/>
              <a:gd name="T59" fmla="*/ 2147483647 h 248"/>
              <a:gd name="T60" fmla="*/ 2147483647 w 179"/>
              <a:gd name="T61" fmla="*/ 2147483647 h 248"/>
              <a:gd name="T62" fmla="*/ 2147483647 w 179"/>
              <a:gd name="T63" fmla="*/ 2147483647 h 248"/>
              <a:gd name="T64" fmla="*/ 2147483647 w 179"/>
              <a:gd name="T65" fmla="*/ 2147483647 h 248"/>
              <a:gd name="T66" fmla="*/ 2147483647 w 179"/>
              <a:gd name="T67" fmla="*/ 2147483647 h 24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9"/>
              <a:gd name="T103" fmla="*/ 0 h 248"/>
              <a:gd name="T104" fmla="*/ 179 w 179"/>
              <a:gd name="T105" fmla="*/ 248 h 24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9" h="248">
                <a:moveTo>
                  <a:pt x="79" y="219"/>
                </a:moveTo>
                <a:lnTo>
                  <a:pt x="89" y="248"/>
                </a:lnTo>
                <a:lnTo>
                  <a:pt x="153" y="224"/>
                </a:lnTo>
                <a:lnTo>
                  <a:pt x="153" y="222"/>
                </a:lnTo>
                <a:lnTo>
                  <a:pt x="159" y="219"/>
                </a:lnTo>
                <a:lnTo>
                  <a:pt x="162" y="214"/>
                </a:lnTo>
                <a:lnTo>
                  <a:pt x="164" y="212"/>
                </a:lnTo>
                <a:lnTo>
                  <a:pt x="179" y="106"/>
                </a:lnTo>
                <a:lnTo>
                  <a:pt x="179" y="102"/>
                </a:lnTo>
                <a:lnTo>
                  <a:pt x="179" y="99"/>
                </a:lnTo>
                <a:lnTo>
                  <a:pt x="164" y="49"/>
                </a:lnTo>
                <a:lnTo>
                  <a:pt x="162" y="47"/>
                </a:lnTo>
                <a:lnTo>
                  <a:pt x="159" y="42"/>
                </a:lnTo>
                <a:lnTo>
                  <a:pt x="153" y="38"/>
                </a:lnTo>
                <a:lnTo>
                  <a:pt x="9" y="0"/>
                </a:lnTo>
                <a:lnTo>
                  <a:pt x="0" y="30"/>
                </a:lnTo>
                <a:lnTo>
                  <a:pt x="145" y="68"/>
                </a:lnTo>
                <a:lnTo>
                  <a:pt x="134" y="57"/>
                </a:lnTo>
                <a:lnTo>
                  <a:pt x="138" y="63"/>
                </a:lnTo>
                <a:lnTo>
                  <a:pt x="143" y="66"/>
                </a:lnTo>
                <a:lnTo>
                  <a:pt x="148" y="52"/>
                </a:lnTo>
                <a:lnTo>
                  <a:pt x="134" y="57"/>
                </a:lnTo>
                <a:lnTo>
                  <a:pt x="150" y="108"/>
                </a:lnTo>
                <a:lnTo>
                  <a:pt x="164" y="102"/>
                </a:lnTo>
                <a:lnTo>
                  <a:pt x="150" y="101"/>
                </a:lnTo>
                <a:lnTo>
                  <a:pt x="134" y="207"/>
                </a:lnTo>
                <a:lnTo>
                  <a:pt x="143" y="194"/>
                </a:lnTo>
                <a:lnTo>
                  <a:pt x="138" y="198"/>
                </a:lnTo>
                <a:lnTo>
                  <a:pt x="134" y="203"/>
                </a:lnTo>
                <a:lnTo>
                  <a:pt x="132" y="208"/>
                </a:lnTo>
                <a:lnTo>
                  <a:pt x="148" y="208"/>
                </a:lnTo>
                <a:lnTo>
                  <a:pt x="143" y="194"/>
                </a:lnTo>
                <a:lnTo>
                  <a:pt x="79" y="2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1" name="Freeform 581"/>
          <p:cNvSpPr>
            <a:spLocks/>
          </p:cNvSpPr>
          <p:nvPr/>
        </p:nvSpPr>
        <p:spPr bwMode="auto">
          <a:xfrm>
            <a:off x="4278188" y="2975275"/>
            <a:ext cx="474663" cy="488950"/>
          </a:xfrm>
          <a:custGeom>
            <a:avLst/>
            <a:gdLst>
              <a:gd name="T0" fmla="*/ 2147483647 w 596"/>
              <a:gd name="T1" fmla="*/ 2147483647 h 616"/>
              <a:gd name="T2" fmla="*/ 2147483647 w 596"/>
              <a:gd name="T3" fmla="*/ 2147483647 h 616"/>
              <a:gd name="T4" fmla="*/ 2147483647 w 596"/>
              <a:gd name="T5" fmla="*/ 2147483647 h 616"/>
              <a:gd name="T6" fmla="*/ 2147483647 w 596"/>
              <a:gd name="T7" fmla="*/ 2147483647 h 616"/>
              <a:gd name="T8" fmla="*/ 2147483647 w 596"/>
              <a:gd name="T9" fmla="*/ 2147483647 h 616"/>
              <a:gd name="T10" fmla="*/ 2147483647 w 596"/>
              <a:gd name="T11" fmla="*/ 2147483647 h 616"/>
              <a:gd name="T12" fmla="*/ 2147483647 w 596"/>
              <a:gd name="T13" fmla="*/ 2147483647 h 616"/>
              <a:gd name="T14" fmla="*/ 2147483647 w 596"/>
              <a:gd name="T15" fmla="*/ 2147483647 h 616"/>
              <a:gd name="T16" fmla="*/ 2147483647 w 596"/>
              <a:gd name="T17" fmla="*/ 2147483647 h 616"/>
              <a:gd name="T18" fmla="*/ 2147483647 w 596"/>
              <a:gd name="T19" fmla="*/ 2147483647 h 616"/>
              <a:gd name="T20" fmla="*/ 2147483647 w 596"/>
              <a:gd name="T21" fmla="*/ 2147483647 h 616"/>
              <a:gd name="T22" fmla="*/ 2147483647 w 596"/>
              <a:gd name="T23" fmla="*/ 2147483647 h 616"/>
              <a:gd name="T24" fmla="*/ 2147483647 w 596"/>
              <a:gd name="T25" fmla="*/ 2147483647 h 616"/>
              <a:gd name="T26" fmla="*/ 2147483647 w 596"/>
              <a:gd name="T27" fmla="*/ 2147483647 h 616"/>
              <a:gd name="T28" fmla="*/ 2147483647 w 596"/>
              <a:gd name="T29" fmla="*/ 2147483647 h 616"/>
              <a:gd name="T30" fmla="*/ 2147483647 w 596"/>
              <a:gd name="T31" fmla="*/ 2147483647 h 616"/>
              <a:gd name="T32" fmla="*/ 2147483647 w 596"/>
              <a:gd name="T33" fmla="*/ 2147483647 h 616"/>
              <a:gd name="T34" fmla="*/ 2147483647 w 596"/>
              <a:gd name="T35" fmla="*/ 2147483647 h 616"/>
              <a:gd name="T36" fmla="*/ 0 w 596"/>
              <a:gd name="T37" fmla="*/ 2147483647 h 616"/>
              <a:gd name="T38" fmla="*/ 2147483647 w 596"/>
              <a:gd name="T39" fmla="*/ 2147483647 h 616"/>
              <a:gd name="T40" fmla="*/ 2147483647 w 596"/>
              <a:gd name="T41" fmla="*/ 2147483647 h 616"/>
              <a:gd name="T42" fmla="*/ 2147483647 w 596"/>
              <a:gd name="T43" fmla="*/ 2147483647 h 616"/>
              <a:gd name="T44" fmla="*/ 2147483647 w 596"/>
              <a:gd name="T45" fmla="*/ 2147483647 h 616"/>
              <a:gd name="T46" fmla="*/ 2147483647 w 596"/>
              <a:gd name="T47" fmla="*/ 2147483647 h 616"/>
              <a:gd name="T48" fmla="*/ 2147483647 w 596"/>
              <a:gd name="T49" fmla="*/ 2147483647 h 616"/>
              <a:gd name="T50" fmla="*/ 2147483647 w 596"/>
              <a:gd name="T51" fmla="*/ 2147483647 h 616"/>
              <a:gd name="T52" fmla="*/ 2147483647 w 596"/>
              <a:gd name="T53" fmla="*/ 2147483647 h 616"/>
              <a:gd name="T54" fmla="*/ 2147483647 w 596"/>
              <a:gd name="T55" fmla="*/ 2147483647 h 616"/>
              <a:gd name="T56" fmla="*/ 2147483647 w 596"/>
              <a:gd name="T57" fmla="*/ 2147483647 h 616"/>
              <a:gd name="T58" fmla="*/ 2147483647 w 596"/>
              <a:gd name="T59" fmla="*/ 2147483647 h 616"/>
              <a:gd name="T60" fmla="*/ 2147483647 w 596"/>
              <a:gd name="T61" fmla="*/ 2147483647 h 616"/>
              <a:gd name="T62" fmla="*/ 2147483647 w 596"/>
              <a:gd name="T63" fmla="*/ 2147483647 h 616"/>
              <a:gd name="T64" fmla="*/ 2147483647 w 596"/>
              <a:gd name="T65" fmla="*/ 2147483647 h 616"/>
              <a:gd name="T66" fmla="*/ 2147483647 w 596"/>
              <a:gd name="T67" fmla="*/ 2147483647 h 616"/>
              <a:gd name="T68" fmla="*/ 2147483647 w 596"/>
              <a:gd name="T69" fmla="*/ 2147483647 h 616"/>
              <a:gd name="T70" fmla="*/ 2147483647 w 596"/>
              <a:gd name="T71" fmla="*/ 2147483647 h 616"/>
              <a:gd name="T72" fmla="*/ 2147483647 w 596"/>
              <a:gd name="T73" fmla="*/ 2147483647 h 616"/>
              <a:gd name="T74" fmla="*/ 2147483647 w 596"/>
              <a:gd name="T75" fmla="*/ 2147483647 h 616"/>
              <a:gd name="T76" fmla="*/ 2147483647 w 596"/>
              <a:gd name="T77" fmla="*/ 2147483647 h 616"/>
              <a:gd name="T78" fmla="*/ 2147483647 w 596"/>
              <a:gd name="T79" fmla="*/ 2147483647 h 616"/>
              <a:gd name="T80" fmla="*/ 2147483647 w 596"/>
              <a:gd name="T81" fmla="*/ 2147483647 h 616"/>
              <a:gd name="T82" fmla="*/ 2147483647 w 596"/>
              <a:gd name="T83" fmla="*/ 2147483647 h 616"/>
              <a:gd name="T84" fmla="*/ 2147483647 w 596"/>
              <a:gd name="T85" fmla="*/ 2147483647 h 616"/>
              <a:gd name="T86" fmla="*/ 2147483647 w 596"/>
              <a:gd name="T87" fmla="*/ 2147483647 h 616"/>
              <a:gd name="T88" fmla="*/ 2147483647 w 596"/>
              <a:gd name="T89" fmla="*/ 2147483647 h 616"/>
              <a:gd name="T90" fmla="*/ 2147483647 w 596"/>
              <a:gd name="T91" fmla="*/ 2147483647 h 616"/>
              <a:gd name="T92" fmla="*/ 2147483647 w 596"/>
              <a:gd name="T93" fmla="*/ 2147483647 h 616"/>
              <a:gd name="T94" fmla="*/ 2147483647 w 596"/>
              <a:gd name="T95" fmla="*/ 2147483647 h 616"/>
              <a:gd name="T96" fmla="*/ 2147483647 w 596"/>
              <a:gd name="T97" fmla="*/ 2147483647 h 616"/>
              <a:gd name="T98" fmla="*/ 2147483647 w 596"/>
              <a:gd name="T99" fmla="*/ 2147483647 h 616"/>
              <a:gd name="T100" fmla="*/ 2147483647 w 596"/>
              <a:gd name="T101" fmla="*/ 2147483647 h 616"/>
              <a:gd name="T102" fmla="*/ 2147483647 w 596"/>
              <a:gd name="T103" fmla="*/ 2147483647 h 6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96"/>
              <a:gd name="T157" fmla="*/ 0 h 616"/>
              <a:gd name="T158" fmla="*/ 596 w 596"/>
              <a:gd name="T159" fmla="*/ 616 h 6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96" h="616">
                <a:moveTo>
                  <a:pt x="494" y="71"/>
                </a:moveTo>
                <a:lnTo>
                  <a:pt x="508" y="43"/>
                </a:lnTo>
                <a:lnTo>
                  <a:pt x="431" y="2"/>
                </a:lnTo>
                <a:lnTo>
                  <a:pt x="429" y="2"/>
                </a:lnTo>
                <a:lnTo>
                  <a:pt x="424" y="0"/>
                </a:lnTo>
                <a:lnTo>
                  <a:pt x="419" y="2"/>
                </a:lnTo>
                <a:lnTo>
                  <a:pt x="416" y="3"/>
                </a:lnTo>
                <a:lnTo>
                  <a:pt x="349" y="59"/>
                </a:lnTo>
                <a:lnTo>
                  <a:pt x="348" y="61"/>
                </a:lnTo>
                <a:lnTo>
                  <a:pt x="344" y="66"/>
                </a:lnTo>
                <a:lnTo>
                  <a:pt x="342" y="71"/>
                </a:lnTo>
                <a:lnTo>
                  <a:pt x="344" y="76"/>
                </a:lnTo>
                <a:lnTo>
                  <a:pt x="346" y="81"/>
                </a:lnTo>
                <a:lnTo>
                  <a:pt x="384" y="133"/>
                </a:lnTo>
                <a:lnTo>
                  <a:pt x="396" y="123"/>
                </a:lnTo>
                <a:lnTo>
                  <a:pt x="386" y="113"/>
                </a:lnTo>
                <a:lnTo>
                  <a:pt x="382" y="118"/>
                </a:lnTo>
                <a:lnTo>
                  <a:pt x="381" y="123"/>
                </a:lnTo>
                <a:lnTo>
                  <a:pt x="382" y="128"/>
                </a:lnTo>
                <a:lnTo>
                  <a:pt x="391" y="109"/>
                </a:lnTo>
                <a:lnTo>
                  <a:pt x="339" y="132"/>
                </a:lnTo>
                <a:lnTo>
                  <a:pt x="344" y="145"/>
                </a:lnTo>
                <a:lnTo>
                  <a:pt x="344" y="130"/>
                </a:lnTo>
                <a:lnTo>
                  <a:pt x="339" y="132"/>
                </a:lnTo>
                <a:lnTo>
                  <a:pt x="349" y="132"/>
                </a:lnTo>
                <a:lnTo>
                  <a:pt x="217" y="95"/>
                </a:lnTo>
                <a:lnTo>
                  <a:pt x="212" y="93"/>
                </a:lnTo>
                <a:lnTo>
                  <a:pt x="207" y="95"/>
                </a:lnTo>
                <a:lnTo>
                  <a:pt x="202" y="99"/>
                </a:lnTo>
                <a:lnTo>
                  <a:pt x="163" y="135"/>
                </a:lnTo>
                <a:lnTo>
                  <a:pt x="160" y="140"/>
                </a:lnTo>
                <a:lnTo>
                  <a:pt x="158" y="145"/>
                </a:lnTo>
                <a:lnTo>
                  <a:pt x="160" y="151"/>
                </a:lnTo>
                <a:lnTo>
                  <a:pt x="162" y="156"/>
                </a:lnTo>
                <a:lnTo>
                  <a:pt x="200" y="208"/>
                </a:lnTo>
                <a:lnTo>
                  <a:pt x="212" y="198"/>
                </a:lnTo>
                <a:lnTo>
                  <a:pt x="202" y="187"/>
                </a:lnTo>
                <a:lnTo>
                  <a:pt x="198" y="192"/>
                </a:lnTo>
                <a:lnTo>
                  <a:pt x="196" y="198"/>
                </a:lnTo>
                <a:lnTo>
                  <a:pt x="198" y="203"/>
                </a:lnTo>
                <a:lnTo>
                  <a:pt x="207" y="184"/>
                </a:lnTo>
                <a:lnTo>
                  <a:pt x="142" y="211"/>
                </a:lnTo>
                <a:lnTo>
                  <a:pt x="137" y="215"/>
                </a:lnTo>
                <a:lnTo>
                  <a:pt x="134" y="220"/>
                </a:lnTo>
                <a:lnTo>
                  <a:pt x="132" y="225"/>
                </a:lnTo>
                <a:lnTo>
                  <a:pt x="134" y="230"/>
                </a:lnTo>
                <a:lnTo>
                  <a:pt x="160" y="309"/>
                </a:lnTo>
                <a:lnTo>
                  <a:pt x="163" y="314"/>
                </a:lnTo>
                <a:lnTo>
                  <a:pt x="169" y="317"/>
                </a:lnTo>
                <a:lnTo>
                  <a:pt x="170" y="319"/>
                </a:lnTo>
                <a:lnTo>
                  <a:pt x="222" y="331"/>
                </a:lnTo>
                <a:lnTo>
                  <a:pt x="226" y="315"/>
                </a:lnTo>
                <a:lnTo>
                  <a:pt x="215" y="305"/>
                </a:lnTo>
                <a:lnTo>
                  <a:pt x="212" y="310"/>
                </a:lnTo>
                <a:lnTo>
                  <a:pt x="210" y="315"/>
                </a:lnTo>
                <a:lnTo>
                  <a:pt x="212" y="321"/>
                </a:lnTo>
                <a:lnTo>
                  <a:pt x="215" y="326"/>
                </a:lnTo>
                <a:lnTo>
                  <a:pt x="221" y="329"/>
                </a:lnTo>
                <a:lnTo>
                  <a:pt x="217" y="303"/>
                </a:lnTo>
                <a:lnTo>
                  <a:pt x="139" y="366"/>
                </a:lnTo>
                <a:lnTo>
                  <a:pt x="137" y="368"/>
                </a:lnTo>
                <a:lnTo>
                  <a:pt x="69" y="446"/>
                </a:lnTo>
                <a:lnTo>
                  <a:pt x="80" y="456"/>
                </a:lnTo>
                <a:lnTo>
                  <a:pt x="80" y="440"/>
                </a:lnTo>
                <a:lnTo>
                  <a:pt x="75" y="442"/>
                </a:lnTo>
                <a:lnTo>
                  <a:pt x="69" y="446"/>
                </a:lnTo>
                <a:lnTo>
                  <a:pt x="83" y="442"/>
                </a:lnTo>
                <a:lnTo>
                  <a:pt x="19" y="428"/>
                </a:lnTo>
                <a:lnTo>
                  <a:pt x="15" y="426"/>
                </a:lnTo>
                <a:lnTo>
                  <a:pt x="10" y="428"/>
                </a:lnTo>
                <a:lnTo>
                  <a:pt x="5" y="432"/>
                </a:lnTo>
                <a:lnTo>
                  <a:pt x="2" y="437"/>
                </a:lnTo>
                <a:lnTo>
                  <a:pt x="0" y="442"/>
                </a:lnTo>
                <a:lnTo>
                  <a:pt x="0" y="522"/>
                </a:lnTo>
                <a:lnTo>
                  <a:pt x="2" y="527"/>
                </a:lnTo>
                <a:lnTo>
                  <a:pt x="3" y="531"/>
                </a:lnTo>
                <a:lnTo>
                  <a:pt x="45" y="595"/>
                </a:lnTo>
                <a:lnTo>
                  <a:pt x="47" y="596"/>
                </a:lnTo>
                <a:lnTo>
                  <a:pt x="52" y="600"/>
                </a:lnTo>
                <a:lnTo>
                  <a:pt x="55" y="602"/>
                </a:lnTo>
                <a:lnTo>
                  <a:pt x="160" y="616"/>
                </a:lnTo>
                <a:lnTo>
                  <a:pt x="162" y="616"/>
                </a:lnTo>
                <a:lnTo>
                  <a:pt x="250" y="616"/>
                </a:lnTo>
                <a:lnTo>
                  <a:pt x="255" y="616"/>
                </a:lnTo>
                <a:lnTo>
                  <a:pt x="349" y="588"/>
                </a:lnTo>
                <a:lnTo>
                  <a:pt x="344" y="572"/>
                </a:lnTo>
                <a:lnTo>
                  <a:pt x="342" y="588"/>
                </a:lnTo>
                <a:lnTo>
                  <a:pt x="447" y="602"/>
                </a:lnTo>
                <a:lnTo>
                  <a:pt x="449" y="602"/>
                </a:lnTo>
                <a:lnTo>
                  <a:pt x="454" y="600"/>
                </a:lnTo>
                <a:lnTo>
                  <a:pt x="459" y="596"/>
                </a:lnTo>
                <a:lnTo>
                  <a:pt x="462" y="595"/>
                </a:lnTo>
                <a:lnTo>
                  <a:pt x="556" y="451"/>
                </a:lnTo>
                <a:lnTo>
                  <a:pt x="556" y="447"/>
                </a:lnTo>
                <a:lnTo>
                  <a:pt x="558" y="446"/>
                </a:lnTo>
                <a:lnTo>
                  <a:pt x="570" y="371"/>
                </a:lnTo>
                <a:lnTo>
                  <a:pt x="555" y="368"/>
                </a:lnTo>
                <a:lnTo>
                  <a:pt x="570" y="373"/>
                </a:lnTo>
                <a:lnTo>
                  <a:pt x="596" y="281"/>
                </a:lnTo>
                <a:lnTo>
                  <a:pt x="567" y="272"/>
                </a:lnTo>
                <a:lnTo>
                  <a:pt x="541" y="364"/>
                </a:lnTo>
                <a:lnTo>
                  <a:pt x="539" y="368"/>
                </a:lnTo>
                <a:lnTo>
                  <a:pt x="541" y="366"/>
                </a:lnTo>
                <a:lnTo>
                  <a:pt x="529" y="440"/>
                </a:lnTo>
                <a:lnTo>
                  <a:pt x="543" y="442"/>
                </a:lnTo>
                <a:lnTo>
                  <a:pt x="530" y="433"/>
                </a:lnTo>
                <a:lnTo>
                  <a:pt x="436" y="577"/>
                </a:lnTo>
                <a:lnTo>
                  <a:pt x="449" y="570"/>
                </a:lnTo>
                <a:lnTo>
                  <a:pt x="443" y="572"/>
                </a:lnTo>
                <a:lnTo>
                  <a:pt x="438" y="576"/>
                </a:lnTo>
                <a:lnTo>
                  <a:pt x="449" y="586"/>
                </a:lnTo>
                <a:lnTo>
                  <a:pt x="450" y="570"/>
                </a:lnTo>
                <a:lnTo>
                  <a:pt x="346" y="557"/>
                </a:lnTo>
                <a:lnTo>
                  <a:pt x="344" y="557"/>
                </a:lnTo>
                <a:lnTo>
                  <a:pt x="341" y="558"/>
                </a:lnTo>
                <a:lnTo>
                  <a:pt x="247" y="586"/>
                </a:lnTo>
                <a:lnTo>
                  <a:pt x="250" y="600"/>
                </a:lnTo>
                <a:lnTo>
                  <a:pt x="250" y="584"/>
                </a:lnTo>
                <a:lnTo>
                  <a:pt x="162" y="584"/>
                </a:lnTo>
                <a:lnTo>
                  <a:pt x="162" y="600"/>
                </a:lnTo>
                <a:lnTo>
                  <a:pt x="163" y="584"/>
                </a:lnTo>
                <a:lnTo>
                  <a:pt x="59" y="570"/>
                </a:lnTo>
                <a:lnTo>
                  <a:pt x="68" y="576"/>
                </a:lnTo>
                <a:lnTo>
                  <a:pt x="62" y="572"/>
                </a:lnTo>
                <a:lnTo>
                  <a:pt x="57" y="586"/>
                </a:lnTo>
                <a:lnTo>
                  <a:pt x="71" y="577"/>
                </a:lnTo>
                <a:lnTo>
                  <a:pt x="29" y="513"/>
                </a:lnTo>
                <a:lnTo>
                  <a:pt x="15" y="522"/>
                </a:lnTo>
                <a:lnTo>
                  <a:pt x="31" y="522"/>
                </a:lnTo>
                <a:lnTo>
                  <a:pt x="31" y="442"/>
                </a:lnTo>
                <a:lnTo>
                  <a:pt x="15" y="458"/>
                </a:lnTo>
                <a:lnTo>
                  <a:pt x="21" y="456"/>
                </a:lnTo>
                <a:lnTo>
                  <a:pt x="26" y="452"/>
                </a:lnTo>
                <a:lnTo>
                  <a:pt x="29" y="447"/>
                </a:lnTo>
                <a:lnTo>
                  <a:pt x="31" y="442"/>
                </a:lnTo>
                <a:lnTo>
                  <a:pt x="15" y="442"/>
                </a:lnTo>
                <a:lnTo>
                  <a:pt x="12" y="458"/>
                </a:lnTo>
                <a:lnTo>
                  <a:pt x="76" y="472"/>
                </a:lnTo>
                <a:lnTo>
                  <a:pt x="80" y="472"/>
                </a:lnTo>
                <a:lnTo>
                  <a:pt x="85" y="470"/>
                </a:lnTo>
                <a:lnTo>
                  <a:pt x="90" y="466"/>
                </a:lnTo>
                <a:lnTo>
                  <a:pt x="92" y="466"/>
                </a:lnTo>
                <a:lnTo>
                  <a:pt x="160" y="388"/>
                </a:lnTo>
                <a:lnTo>
                  <a:pt x="148" y="378"/>
                </a:lnTo>
                <a:lnTo>
                  <a:pt x="158" y="390"/>
                </a:lnTo>
                <a:lnTo>
                  <a:pt x="236" y="328"/>
                </a:lnTo>
                <a:lnTo>
                  <a:pt x="236" y="326"/>
                </a:lnTo>
                <a:lnTo>
                  <a:pt x="240" y="321"/>
                </a:lnTo>
                <a:lnTo>
                  <a:pt x="242" y="315"/>
                </a:lnTo>
                <a:lnTo>
                  <a:pt x="240" y="310"/>
                </a:lnTo>
                <a:lnTo>
                  <a:pt x="236" y="305"/>
                </a:lnTo>
                <a:lnTo>
                  <a:pt x="231" y="302"/>
                </a:lnTo>
                <a:lnTo>
                  <a:pt x="229" y="302"/>
                </a:lnTo>
                <a:lnTo>
                  <a:pt x="177" y="289"/>
                </a:lnTo>
                <a:lnTo>
                  <a:pt x="188" y="298"/>
                </a:lnTo>
                <a:lnTo>
                  <a:pt x="184" y="293"/>
                </a:lnTo>
                <a:lnTo>
                  <a:pt x="179" y="289"/>
                </a:lnTo>
                <a:lnTo>
                  <a:pt x="174" y="303"/>
                </a:lnTo>
                <a:lnTo>
                  <a:pt x="189" y="298"/>
                </a:lnTo>
                <a:lnTo>
                  <a:pt x="163" y="220"/>
                </a:lnTo>
                <a:lnTo>
                  <a:pt x="158" y="236"/>
                </a:lnTo>
                <a:lnTo>
                  <a:pt x="162" y="230"/>
                </a:lnTo>
                <a:lnTo>
                  <a:pt x="163" y="225"/>
                </a:lnTo>
                <a:lnTo>
                  <a:pt x="148" y="225"/>
                </a:lnTo>
                <a:lnTo>
                  <a:pt x="155" y="239"/>
                </a:lnTo>
                <a:lnTo>
                  <a:pt x="219" y="211"/>
                </a:lnTo>
                <a:lnTo>
                  <a:pt x="222" y="208"/>
                </a:lnTo>
                <a:lnTo>
                  <a:pt x="226" y="203"/>
                </a:lnTo>
                <a:lnTo>
                  <a:pt x="228" y="198"/>
                </a:lnTo>
                <a:lnTo>
                  <a:pt x="226" y="192"/>
                </a:lnTo>
                <a:lnTo>
                  <a:pt x="224" y="189"/>
                </a:lnTo>
                <a:lnTo>
                  <a:pt x="186" y="137"/>
                </a:lnTo>
                <a:lnTo>
                  <a:pt x="184" y="156"/>
                </a:lnTo>
                <a:lnTo>
                  <a:pt x="188" y="151"/>
                </a:lnTo>
                <a:lnTo>
                  <a:pt x="189" y="145"/>
                </a:lnTo>
                <a:lnTo>
                  <a:pt x="188" y="140"/>
                </a:lnTo>
                <a:lnTo>
                  <a:pt x="174" y="145"/>
                </a:lnTo>
                <a:lnTo>
                  <a:pt x="184" y="158"/>
                </a:lnTo>
                <a:lnTo>
                  <a:pt x="222" y="121"/>
                </a:lnTo>
                <a:lnTo>
                  <a:pt x="212" y="125"/>
                </a:lnTo>
                <a:lnTo>
                  <a:pt x="217" y="123"/>
                </a:lnTo>
                <a:lnTo>
                  <a:pt x="212" y="109"/>
                </a:lnTo>
                <a:lnTo>
                  <a:pt x="209" y="125"/>
                </a:lnTo>
                <a:lnTo>
                  <a:pt x="341" y="161"/>
                </a:lnTo>
                <a:lnTo>
                  <a:pt x="344" y="161"/>
                </a:lnTo>
                <a:lnTo>
                  <a:pt x="349" y="159"/>
                </a:lnTo>
                <a:lnTo>
                  <a:pt x="351" y="159"/>
                </a:lnTo>
                <a:lnTo>
                  <a:pt x="403" y="137"/>
                </a:lnTo>
                <a:lnTo>
                  <a:pt x="407" y="133"/>
                </a:lnTo>
                <a:lnTo>
                  <a:pt x="410" y="128"/>
                </a:lnTo>
                <a:lnTo>
                  <a:pt x="412" y="123"/>
                </a:lnTo>
                <a:lnTo>
                  <a:pt x="410" y="118"/>
                </a:lnTo>
                <a:lnTo>
                  <a:pt x="409" y="114"/>
                </a:lnTo>
                <a:lnTo>
                  <a:pt x="370" y="62"/>
                </a:lnTo>
                <a:lnTo>
                  <a:pt x="369" y="81"/>
                </a:lnTo>
                <a:lnTo>
                  <a:pt x="372" y="76"/>
                </a:lnTo>
                <a:lnTo>
                  <a:pt x="374" y="71"/>
                </a:lnTo>
                <a:lnTo>
                  <a:pt x="372" y="66"/>
                </a:lnTo>
                <a:lnTo>
                  <a:pt x="358" y="71"/>
                </a:lnTo>
                <a:lnTo>
                  <a:pt x="369" y="83"/>
                </a:lnTo>
                <a:lnTo>
                  <a:pt x="435" y="28"/>
                </a:lnTo>
                <a:lnTo>
                  <a:pt x="419" y="29"/>
                </a:lnTo>
                <a:lnTo>
                  <a:pt x="424" y="31"/>
                </a:lnTo>
                <a:lnTo>
                  <a:pt x="429" y="29"/>
                </a:lnTo>
                <a:lnTo>
                  <a:pt x="424" y="15"/>
                </a:lnTo>
                <a:lnTo>
                  <a:pt x="417" y="29"/>
                </a:lnTo>
                <a:lnTo>
                  <a:pt x="494" y="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2" name="Freeform 590"/>
          <p:cNvSpPr>
            <a:spLocks/>
          </p:cNvSpPr>
          <p:nvPr/>
        </p:nvSpPr>
        <p:spPr bwMode="auto">
          <a:xfrm>
            <a:off x="7083301" y="4575475"/>
            <a:ext cx="981075" cy="320675"/>
          </a:xfrm>
          <a:custGeom>
            <a:avLst/>
            <a:gdLst>
              <a:gd name="T0" fmla="*/ 0 w 618"/>
              <a:gd name="T1" fmla="*/ 0 h 202"/>
              <a:gd name="T2" fmla="*/ 2147483647 w 618"/>
              <a:gd name="T3" fmla="*/ 2147483647 h 202"/>
              <a:gd name="T4" fmla="*/ 2147483647 w 618"/>
              <a:gd name="T5" fmla="*/ 2147483647 h 202"/>
              <a:gd name="T6" fmla="*/ 2147483647 w 618"/>
              <a:gd name="T7" fmla="*/ 2147483647 h 202"/>
              <a:gd name="T8" fmla="*/ 2147483647 w 618"/>
              <a:gd name="T9" fmla="*/ 2147483647 h 202"/>
              <a:gd name="T10" fmla="*/ 2147483647 w 618"/>
              <a:gd name="T11" fmla="*/ 2147483647 h 202"/>
              <a:gd name="T12" fmla="*/ 2147483647 w 618"/>
              <a:gd name="T13" fmla="*/ 2147483647 h 202"/>
              <a:gd name="T14" fmla="*/ 2147483647 w 618"/>
              <a:gd name="T15" fmla="*/ 2147483647 h 202"/>
              <a:gd name="T16" fmla="*/ 2147483647 w 618"/>
              <a:gd name="T17" fmla="*/ 2147483647 h 202"/>
              <a:gd name="T18" fmla="*/ 2147483647 w 618"/>
              <a:gd name="T19" fmla="*/ 2147483647 h 202"/>
              <a:gd name="T20" fmla="*/ 2147483647 w 618"/>
              <a:gd name="T21" fmla="*/ 2147483647 h 202"/>
              <a:gd name="T22" fmla="*/ 2147483647 w 618"/>
              <a:gd name="T23" fmla="*/ 2147483647 h 202"/>
              <a:gd name="T24" fmla="*/ 2147483647 w 618"/>
              <a:gd name="T25" fmla="*/ 2147483647 h 202"/>
              <a:gd name="T26" fmla="*/ 2147483647 w 618"/>
              <a:gd name="T27" fmla="*/ 2147483647 h 202"/>
              <a:gd name="T28" fmla="*/ 2147483647 w 618"/>
              <a:gd name="T29" fmla="*/ 2147483647 h 202"/>
              <a:gd name="T30" fmla="*/ 2147483647 w 618"/>
              <a:gd name="T31" fmla="*/ 2147483647 h 202"/>
              <a:gd name="T32" fmla="*/ 2147483647 w 618"/>
              <a:gd name="T33" fmla="*/ 2147483647 h 202"/>
              <a:gd name="T34" fmla="*/ 2147483647 w 618"/>
              <a:gd name="T35" fmla="*/ 2147483647 h 202"/>
              <a:gd name="T36" fmla="*/ 2147483647 w 618"/>
              <a:gd name="T37" fmla="*/ 2147483647 h 202"/>
              <a:gd name="T38" fmla="*/ 2147483647 w 618"/>
              <a:gd name="T39" fmla="*/ 2147483647 h 202"/>
              <a:gd name="T40" fmla="*/ 2147483647 w 618"/>
              <a:gd name="T41" fmla="*/ 2147483647 h 202"/>
              <a:gd name="T42" fmla="*/ 2147483647 w 618"/>
              <a:gd name="T43" fmla="*/ 2147483647 h 202"/>
              <a:gd name="T44" fmla="*/ 2147483647 w 618"/>
              <a:gd name="T45" fmla="*/ 0 h 20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18"/>
              <a:gd name="T70" fmla="*/ 0 h 202"/>
              <a:gd name="T71" fmla="*/ 618 w 618"/>
              <a:gd name="T72" fmla="*/ 202 h 20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18" h="202">
                <a:moveTo>
                  <a:pt x="0" y="0"/>
                </a:moveTo>
                <a:cubicBezTo>
                  <a:pt x="16" y="11"/>
                  <a:pt x="19" y="23"/>
                  <a:pt x="32" y="32"/>
                </a:cubicBezTo>
                <a:cubicBezTo>
                  <a:pt x="35" y="41"/>
                  <a:pt x="43" y="61"/>
                  <a:pt x="52" y="64"/>
                </a:cubicBezTo>
                <a:cubicBezTo>
                  <a:pt x="56" y="70"/>
                  <a:pt x="62" y="73"/>
                  <a:pt x="68" y="78"/>
                </a:cubicBezTo>
                <a:cubicBezTo>
                  <a:pt x="72" y="81"/>
                  <a:pt x="80" y="86"/>
                  <a:pt x="80" y="86"/>
                </a:cubicBezTo>
                <a:cubicBezTo>
                  <a:pt x="96" y="110"/>
                  <a:pt x="93" y="117"/>
                  <a:pt x="118" y="134"/>
                </a:cubicBezTo>
                <a:cubicBezTo>
                  <a:pt x="130" y="131"/>
                  <a:pt x="123" y="133"/>
                  <a:pt x="138" y="128"/>
                </a:cubicBezTo>
                <a:cubicBezTo>
                  <a:pt x="143" y="126"/>
                  <a:pt x="150" y="120"/>
                  <a:pt x="150" y="120"/>
                </a:cubicBezTo>
                <a:cubicBezTo>
                  <a:pt x="155" y="135"/>
                  <a:pt x="155" y="151"/>
                  <a:pt x="160" y="166"/>
                </a:cubicBezTo>
                <a:cubicBezTo>
                  <a:pt x="163" y="174"/>
                  <a:pt x="178" y="180"/>
                  <a:pt x="184" y="186"/>
                </a:cubicBezTo>
                <a:cubicBezTo>
                  <a:pt x="186" y="193"/>
                  <a:pt x="191" y="195"/>
                  <a:pt x="198" y="198"/>
                </a:cubicBezTo>
                <a:cubicBezTo>
                  <a:pt x="202" y="200"/>
                  <a:pt x="210" y="202"/>
                  <a:pt x="210" y="202"/>
                </a:cubicBezTo>
                <a:cubicBezTo>
                  <a:pt x="246" y="196"/>
                  <a:pt x="276" y="197"/>
                  <a:pt x="314" y="196"/>
                </a:cubicBezTo>
                <a:cubicBezTo>
                  <a:pt x="336" y="190"/>
                  <a:pt x="341" y="190"/>
                  <a:pt x="368" y="188"/>
                </a:cubicBezTo>
                <a:cubicBezTo>
                  <a:pt x="383" y="183"/>
                  <a:pt x="402" y="169"/>
                  <a:pt x="416" y="160"/>
                </a:cubicBezTo>
                <a:cubicBezTo>
                  <a:pt x="427" y="143"/>
                  <a:pt x="440" y="142"/>
                  <a:pt x="460" y="140"/>
                </a:cubicBezTo>
                <a:cubicBezTo>
                  <a:pt x="484" y="134"/>
                  <a:pt x="479" y="136"/>
                  <a:pt x="518" y="138"/>
                </a:cubicBezTo>
                <a:cubicBezTo>
                  <a:pt x="532" y="147"/>
                  <a:pt x="541" y="150"/>
                  <a:pt x="558" y="152"/>
                </a:cubicBezTo>
                <a:cubicBezTo>
                  <a:pt x="565" y="147"/>
                  <a:pt x="569" y="148"/>
                  <a:pt x="572" y="140"/>
                </a:cubicBezTo>
                <a:cubicBezTo>
                  <a:pt x="565" y="119"/>
                  <a:pt x="567" y="87"/>
                  <a:pt x="584" y="70"/>
                </a:cubicBezTo>
                <a:cubicBezTo>
                  <a:pt x="588" y="66"/>
                  <a:pt x="591" y="61"/>
                  <a:pt x="596" y="58"/>
                </a:cubicBezTo>
                <a:cubicBezTo>
                  <a:pt x="600" y="55"/>
                  <a:pt x="608" y="50"/>
                  <a:pt x="608" y="50"/>
                </a:cubicBezTo>
                <a:cubicBezTo>
                  <a:pt x="618" y="34"/>
                  <a:pt x="610" y="18"/>
                  <a:pt x="61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203" name="Group 591"/>
          <p:cNvGrpSpPr>
            <a:grpSpLocks/>
          </p:cNvGrpSpPr>
          <p:nvPr/>
        </p:nvGrpSpPr>
        <p:grpSpPr bwMode="auto">
          <a:xfrm>
            <a:off x="3489201" y="1257600"/>
            <a:ext cx="5041900" cy="5151438"/>
            <a:chOff x="1336" y="942"/>
            <a:chExt cx="3176" cy="3245"/>
          </a:xfrm>
        </p:grpSpPr>
        <p:grpSp>
          <p:nvGrpSpPr>
            <p:cNvPr id="204" name="Group 592"/>
            <p:cNvGrpSpPr>
              <a:grpSpLocks/>
            </p:cNvGrpSpPr>
            <p:nvPr/>
          </p:nvGrpSpPr>
          <p:grpSpPr bwMode="auto">
            <a:xfrm>
              <a:off x="1336" y="3765"/>
              <a:ext cx="1652" cy="422"/>
              <a:chOff x="1336" y="3765"/>
              <a:chExt cx="1652" cy="422"/>
            </a:xfrm>
          </p:grpSpPr>
          <p:sp>
            <p:nvSpPr>
              <p:cNvPr id="330" name="Freeform 593"/>
              <p:cNvSpPr>
                <a:spLocks/>
              </p:cNvSpPr>
              <p:nvPr/>
            </p:nvSpPr>
            <p:spPr bwMode="auto">
              <a:xfrm>
                <a:off x="1336" y="3765"/>
                <a:ext cx="1652" cy="422"/>
              </a:xfrm>
              <a:custGeom>
                <a:avLst/>
                <a:gdLst>
                  <a:gd name="T0" fmla="*/ 0 w 3305"/>
                  <a:gd name="T1" fmla="*/ 1 h 842"/>
                  <a:gd name="T2" fmla="*/ 0 w 3305"/>
                  <a:gd name="T3" fmla="*/ 1 h 842"/>
                  <a:gd name="T4" fmla="*/ 0 w 3305"/>
                  <a:gd name="T5" fmla="*/ 1 h 842"/>
                  <a:gd name="T6" fmla="*/ 0 w 3305"/>
                  <a:gd name="T7" fmla="*/ 1 h 842"/>
                  <a:gd name="T8" fmla="*/ 0 w 3305"/>
                  <a:gd name="T9" fmla="*/ 1 h 842"/>
                  <a:gd name="T10" fmla="*/ 0 w 3305"/>
                  <a:gd name="T11" fmla="*/ 1 h 842"/>
                  <a:gd name="T12" fmla="*/ 0 w 3305"/>
                  <a:gd name="T13" fmla="*/ 1 h 842"/>
                  <a:gd name="T14" fmla="*/ 0 w 3305"/>
                  <a:gd name="T15" fmla="*/ 1 h 842"/>
                  <a:gd name="T16" fmla="*/ 0 w 3305"/>
                  <a:gd name="T17" fmla="*/ 1 h 842"/>
                  <a:gd name="T18" fmla="*/ 0 w 3305"/>
                  <a:gd name="T19" fmla="*/ 1 h 842"/>
                  <a:gd name="T20" fmla="*/ 0 w 3305"/>
                  <a:gd name="T21" fmla="*/ 0 h 842"/>
                  <a:gd name="T22" fmla="*/ 0 w 3305"/>
                  <a:gd name="T23" fmla="*/ 1 h 842"/>
                  <a:gd name="T24" fmla="*/ 0 w 3305"/>
                  <a:gd name="T25" fmla="*/ 1 h 842"/>
                  <a:gd name="T26" fmla="*/ 0 w 3305"/>
                  <a:gd name="T27" fmla="*/ 1 h 842"/>
                  <a:gd name="T28" fmla="*/ 0 w 3305"/>
                  <a:gd name="T29" fmla="*/ 1 h 842"/>
                  <a:gd name="T30" fmla="*/ 0 w 3305"/>
                  <a:gd name="T31" fmla="*/ 1 h 842"/>
                  <a:gd name="T32" fmla="*/ 0 w 3305"/>
                  <a:gd name="T33" fmla="*/ 1 h 842"/>
                  <a:gd name="T34" fmla="*/ 0 w 3305"/>
                  <a:gd name="T35" fmla="*/ 1 h 842"/>
                  <a:gd name="T36" fmla="*/ 0 w 3305"/>
                  <a:gd name="T37" fmla="*/ 1 h 842"/>
                  <a:gd name="T38" fmla="*/ 0 w 3305"/>
                  <a:gd name="T39" fmla="*/ 1 h 842"/>
                  <a:gd name="T40" fmla="*/ 0 w 3305"/>
                  <a:gd name="T41" fmla="*/ 1 h 842"/>
                  <a:gd name="T42" fmla="*/ 0 w 3305"/>
                  <a:gd name="T43" fmla="*/ 1 h 842"/>
                  <a:gd name="T44" fmla="*/ 0 w 3305"/>
                  <a:gd name="T45" fmla="*/ 1 h 842"/>
                  <a:gd name="T46" fmla="*/ 0 w 3305"/>
                  <a:gd name="T47" fmla="*/ 1 h 842"/>
                  <a:gd name="T48" fmla="*/ 0 w 3305"/>
                  <a:gd name="T49" fmla="*/ 1 h 842"/>
                  <a:gd name="T50" fmla="*/ 0 w 3305"/>
                  <a:gd name="T51" fmla="*/ 1 h 842"/>
                  <a:gd name="T52" fmla="*/ 0 w 3305"/>
                  <a:gd name="T53" fmla="*/ 1 h 842"/>
                  <a:gd name="T54" fmla="*/ 0 w 3305"/>
                  <a:gd name="T55" fmla="*/ 1 h 842"/>
                  <a:gd name="T56" fmla="*/ 0 w 3305"/>
                  <a:gd name="T57" fmla="*/ 1 h 842"/>
                  <a:gd name="T58" fmla="*/ 0 w 3305"/>
                  <a:gd name="T59" fmla="*/ 1 h 842"/>
                  <a:gd name="T60" fmla="*/ 0 w 3305"/>
                  <a:gd name="T61" fmla="*/ 1 h 842"/>
                  <a:gd name="T62" fmla="*/ 0 w 3305"/>
                  <a:gd name="T63" fmla="*/ 1 h 842"/>
                  <a:gd name="T64" fmla="*/ 0 w 3305"/>
                  <a:gd name="T65" fmla="*/ 1 h 842"/>
                  <a:gd name="T66" fmla="*/ 0 w 3305"/>
                  <a:gd name="T67" fmla="*/ 1 h 842"/>
                  <a:gd name="T68" fmla="*/ 0 w 3305"/>
                  <a:gd name="T69" fmla="*/ 1 h 842"/>
                  <a:gd name="T70" fmla="*/ 0 w 3305"/>
                  <a:gd name="T71" fmla="*/ 1 h 842"/>
                  <a:gd name="T72" fmla="*/ 0 w 3305"/>
                  <a:gd name="T73" fmla="*/ 1 h 842"/>
                  <a:gd name="T74" fmla="*/ 0 w 3305"/>
                  <a:gd name="T75" fmla="*/ 1 h 842"/>
                  <a:gd name="T76" fmla="*/ 0 w 3305"/>
                  <a:gd name="T77" fmla="*/ 1 h 842"/>
                  <a:gd name="T78" fmla="*/ 0 w 3305"/>
                  <a:gd name="T79" fmla="*/ 1 h 842"/>
                  <a:gd name="T80" fmla="*/ 0 w 3305"/>
                  <a:gd name="T81" fmla="*/ 1 h 842"/>
                  <a:gd name="T82" fmla="*/ 0 w 3305"/>
                  <a:gd name="T83" fmla="*/ 1 h 842"/>
                  <a:gd name="T84" fmla="*/ 0 w 3305"/>
                  <a:gd name="T85" fmla="*/ 1 h 842"/>
                  <a:gd name="T86" fmla="*/ 0 w 3305"/>
                  <a:gd name="T87" fmla="*/ 1 h 842"/>
                  <a:gd name="T88" fmla="*/ 0 w 3305"/>
                  <a:gd name="T89" fmla="*/ 1 h 842"/>
                  <a:gd name="T90" fmla="*/ 0 w 3305"/>
                  <a:gd name="T91" fmla="*/ 1 h 842"/>
                  <a:gd name="T92" fmla="*/ 0 w 3305"/>
                  <a:gd name="T93" fmla="*/ 1 h 842"/>
                  <a:gd name="T94" fmla="*/ 0 w 3305"/>
                  <a:gd name="T95" fmla="*/ 1 h 842"/>
                  <a:gd name="T96" fmla="*/ 0 w 3305"/>
                  <a:gd name="T97" fmla="*/ 1 h 842"/>
                  <a:gd name="T98" fmla="*/ 0 w 3305"/>
                  <a:gd name="T99" fmla="*/ 1 h 842"/>
                  <a:gd name="T100" fmla="*/ 0 w 3305"/>
                  <a:gd name="T101" fmla="*/ 1 h 842"/>
                  <a:gd name="T102" fmla="*/ 0 w 3305"/>
                  <a:gd name="T103" fmla="*/ 1 h 842"/>
                  <a:gd name="T104" fmla="*/ 0 w 3305"/>
                  <a:gd name="T105" fmla="*/ 1 h 842"/>
                  <a:gd name="T106" fmla="*/ 0 w 3305"/>
                  <a:gd name="T107" fmla="*/ 1 h 84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305"/>
                  <a:gd name="T163" fmla="*/ 0 h 842"/>
                  <a:gd name="T164" fmla="*/ 3305 w 3305"/>
                  <a:gd name="T165" fmla="*/ 842 h 84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305" h="842">
                    <a:moveTo>
                      <a:pt x="5" y="733"/>
                    </a:moveTo>
                    <a:lnTo>
                      <a:pt x="52" y="690"/>
                    </a:lnTo>
                    <a:lnTo>
                      <a:pt x="101" y="643"/>
                    </a:lnTo>
                    <a:lnTo>
                      <a:pt x="113" y="608"/>
                    </a:lnTo>
                    <a:lnTo>
                      <a:pt x="142" y="601"/>
                    </a:lnTo>
                    <a:lnTo>
                      <a:pt x="165" y="570"/>
                    </a:lnTo>
                    <a:lnTo>
                      <a:pt x="189" y="534"/>
                    </a:lnTo>
                    <a:lnTo>
                      <a:pt x="217" y="489"/>
                    </a:lnTo>
                    <a:lnTo>
                      <a:pt x="249" y="440"/>
                    </a:lnTo>
                    <a:lnTo>
                      <a:pt x="273" y="395"/>
                    </a:lnTo>
                    <a:lnTo>
                      <a:pt x="297" y="362"/>
                    </a:lnTo>
                    <a:lnTo>
                      <a:pt x="322" y="310"/>
                    </a:lnTo>
                    <a:lnTo>
                      <a:pt x="355" y="254"/>
                    </a:lnTo>
                    <a:lnTo>
                      <a:pt x="376" y="227"/>
                    </a:lnTo>
                    <a:lnTo>
                      <a:pt x="395" y="187"/>
                    </a:lnTo>
                    <a:lnTo>
                      <a:pt x="426" y="143"/>
                    </a:lnTo>
                    <a:lnTo>
                      <a:pt x="466" y="65"/>
                    </a:lnTo>
                    <a:lnTo>
                      <a:pt x="532" y="55"/>
                    </a:lnTo>
                    <a:lnTo>
                      <a:pt x="584" y="50"/>
                    </a:lnTo>
                    <a:lnTo>
                      <a:pt x="626" y="31"/>
                    </a:lnTo>
                    <a:lnTo>
                      <a:pt x="670" y="8"/>
                    </a:lnTo>
                    <a:lnTo>
                      <a:pt x="685" y="0"/>
                    </a:lnTo>
                    <a:lnTo>
                      <a:pt x="697" y="20"/>
                    </a:lnTo>
                    <a:lnTo>
                      <a:pt x="706" y="45"/>
                    </a:lnTo>
                    <a:lnTo>
                      <a:pt x="716" y="60"/>
                    </a:lnTo>
                    <a:lnTo>
                      <a:pt x="734" y="78"/>
                    </a:lnTo>
                    <a:lnTo>
                      <a:pt x="739" y="171"/>
                    </a:lnTo>
                    <a:lnTo>
                      <a:pt x="750" y="192"/>
                    </a:lnTo>
                    <a:lnTo>
                      <a:pt x="769" y="202"/>
                    </a:lnTo>
                    <a:lnTo>
                      <a:pt x="840" y="206"/>
                    </a:lnTo>
                    <a:lnTo>
                      <a:pt x="866" y="222"/>
                    </a:lnTo>
                    <a:lnTo>
                      <a:pt x="917" y="239"/>
                    </a:lnTo>
                    <a:lnTo>
                      <a:pt x="948" y="244"/>
                    </a:lnTo>
                    <a:lnTo>
                      <a:pt x="970" y="263"/>
                    </a:lnTo>
                    <a:lnTo>
                      <a:pt x="984" y="291"/>
                    </a:lnTo>
                    <a:lnTo>
                      <a:pt x="984" y="317"/>
                    </a:lnTo>
                    <a:lnTo>
                      <a:pt x="995" y="341"/>
                    </a:lnTo>
                    <a:lnTo>
                      <a:pt x="1023" y="348"/>
                    </a:lnTo>
                    <a:lnTo>
                      <a:pt x="1061" y="369"/>
                    </a:lnTo>
                    <a:lnTo>
                      <a:pt x="1092" y="378"/>
                    </a:lnTo>
                    <a:lnTo>
                      <a:pt x="1124" y="393"/>
                    </a:lnTo>
                    <a:lnTo>
                      <a:pt x="1148" y="395"/>
                    </a:lnTo>
                    <a:lnTo>
                      <a:pt x="1155" y="374"/>
                    </a:lnTo>
                    <a:lnTo>
                      <a:pt x="1170" y="362"/>
                    </a:lnTo>
                    <a:lnTo>
                      <a:pt x="1184" y="348"/>
                    </a:lnTo>
                    <a:lnTo>
                      <a:pt x="1223" y="346"/>
                    </a:lnTo>
                    <a:lnTo>
                      <a:pt x="1324" y="346"/>
                    </a:lnTo>
                    <a:lnTo>
                      <a:pt x="1397" y="341"/>
                    </a:lnTo>
                    <a:lnTo>
                      <a:pt x="1414" y="315"/>
                    </a:lnTo>
                    <a:lnTo>
                      <a:pt x="1449" y="294"/>
                    </a:lnTo>
                    <a:lnTo>
                      <a:pt x="1475" y="284"/>
                    </a:lnTo>
                    <a:lnTo>
                      <a:pt x="1522" y="260"/>
                    </a:lnTo>
                    <a:lnTo>
                      <a:pt x="1544" y="249"/>
                    </a:lnTo>
                    <a:lnTo>
                      <a:pt x="1571" y="258"/>
                    </a:lnTo>
                    <a:lnTo>
                      <a:pt x="1588" y="300"/>
                    </a:lnTo>
                    <a:lnTo>
                      <a:pt x="1623" y="322"/>
                    </a:lnTo>
                    <a:lnTo>
                      <a:pt x="1645" y="336"/>
                    </a:lnTo>
                    <a:lnTo>
                      <a:pt x="1682" y="348"/>
                    </a:lnTo>
                    <a:lnTo>
                      <a:pt x="1717" y="348"/>
                    </a:lnTo>
                    <a:lnTo>
                      <a:pt x="1760" y="327"/>
                    </a:lnTo>
                    <a:lnTo>
                      <a:pt x="1767" y="307"/>
                    </a:lnTo>
                    <a:lnTo>
                      <a:pt x="1781" y="291"/>
                    </a:lnTo>
                    <a:lnTo>
                      <a:pt x="1802" y="301"/>
                    </a:lnTo>
                    <a:lnTo>
                      <a:pt x="1833" y="301"/>
                    </a:lnTo>
                    <a:lnTo>
                      <a:pt x="1901" y="301"/>
                    </a:lnTo>
                    <a:lnTo>
                      <a:pt x="1929" y="300"/>
                    </a:lnTo>
                    <a:lnTo>
                      <a:pt x="1955" y="289"/>
                    </a:lnTo>
                    <a:lnTo>
                      <a:pt x="1981" y="281"/>
                    </a:lnTo>
                    <a:lnTo>
                      <a:pt x="1997" y="270"/>
                    </a:lnTo>
                    <a:lnTo>
                      <a:pt x="2019" y="263"/>
                    </a:lnTo>
                    <a:lnTo>
                      <a:pt x="2056" y="268"/>
                    </a:lnTo>
                    <a:lnTo>
                      <a:pt x="2077" y="281"/>
                    </a:lnTo>
                    <a:lnTo>
                      <a:pt x="2087" y="300"/>
                    </a:lnTo>
                    <a:lnTo>
                      <a:pt x="2098" y="331"/>
                    </a:lnTo>
                    <a:lnTo>
                      <a:pt x="2136" y="352"/>
                    </a:lnTo>
                    <a:lnTo>
                      <a:pt x="2181" y="372"/>
                    </a:lnTo>
                    <a:lnTo>
                      <a:pt x="2308" y="374"/>
                    </a:lnTo>
                    <a:lnTo>
                      <a:pt x="2397" y="374"/>
                    </a:lnTo>
                    <a:lnTo>
                      <a:pt x="2430" y="372"/>
                    </a:lnTo>
                    <a:lnTo>
                      <a:pt x="2461" y="393"/>
                    </a:lnTo>
                    <a:lnTo>
                      <a:pt x="2477" y="426"/>
                    </a:lnTo>
                    <a:lnTo>
                      <a:pt x="2508" y="437"/>
                    </a:lnTo>
                    <a:lnTo>
                      <a:pt x="2581" y="435"/>
                    </a:lnTo>
                    <a:lnTo>
                      <a:pt x="2623" y="473"/>
                    </a:lnTo>
                    <a:lnTo>
                      <a:pt x="2672" y="483"/>
                    </a:lnTo>
                    <a:lnTo>
                      <a:pt x="2687" y="499"/>
                    </a:lnTo>
                    <a:lnTo>
                      <a:pt x="2726" y="497"/>
                    </a:lnTo>
                    <a:lnTo>
                      <a:pt x="2776" y="445"/>
                    </a:lnTo>
                    <a:lnTo>
                      <a:pt x="2877" y="450"/>
                    </a:lnTo>
                    <a:lnTo>
                      <a:pt x="2976" y="447"/>
                    </a:lnTo>
                    <a:lnTo>
                      <a:pt x="3025" y="405"/>
                    </a:lnTo>
                    <a:lnTo>
                      <a:pt x="3068" y="390"/>
                    </a:lnTo>
                    <a:lnTo>
                      <a:pt x="3124" y="463"/>
                    </a:lnTo>
                    <a:lnTo>
                      <a:pt x="3140" y="541"/>
                    </a:lnTo>
                    <a:lnTo>
                      <a:pt x="3167" y="551"/>
                    </a:lnTo>
                    <a:lnTo>
                      <a:pt x="3197" y="513"/>
                    </a:lnTo>
                    <a:lnTo>
                      <a:pt x="3237" y="494"/>
                    </a:lnTo>
                    <a:lnTo>
                      <a:pt x="3251" y="587"/>
                    </a:lnTo>
                    <a:lnTo>
                      <a:pt x="3251" y="608"/>
                    </a:lnTo>
                    <a:lnTo>
                      <a:pt x="3207" y="614"/>
                    </a:lnTo>
                    <a:lnTo>
                      <a:pt x="3197" y="648"/>
                    </a:lnTo>
                    <a:lnTo>
                      <a:pt x="3192" y="700"/>
                    </a:lnTo>
                    <a:lnTo>
                      <a:pt x="3214" y="744"/>
                    </a:lnTo>
                    <a:lnTo>
                      <a:pt x="3247" y="785"/>
                    </a:lnTo>
                    <a:lnTo>
                      <a:pt x="3287" y="811"/>
                    </a:lnTo>
                    <a:lnTo>
                      <a:pt x="3305" y="842"/>
                    </a:lnTo>
                    <a:lnTo>
                      <a:pt x="2" y="841"/>
                    </a:lnTo>
                    <a:lnTo>
                      <a:pt x="0" y="737"/>
                    </a:lnTo>
                    <a:lnTo>
                      <a:pt x="5" y="733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1" name="Freeform 594"/>
              <p:cNvSpPr>
                <a:spLocks/>
              </p:cNvSpPr>
              <p:nvPr/>
            </p:nvSpPr>
            <p:spPr bwMode="auto">
              <a:xfrm>
                <a:off x="1336" y="3765"/>
                <a:ext cx="1652" cy="422"/>
              </a:xfrm>
              <a:custGeom>
                <a:avLst/>
                <a:gdLst>
                  <a:gd name="T0" fmla="*/ 0 w 3305"/>
                  <a:gd name="T1" fmla="*/ 1 h 842"/>
                  <a:gd name="T2" fmla="*/ 0 w 3305"/>
                  <a:gd name="T3" fmla="*/ 1 h 842"/>
                  <a:gd name="T4" fmla="*/ 0 w 3305"/>
                  <a:gd name="T5" fmla="*/ 1 h 842"/>
                  <a:gd name="T6" fmla="*/ 0 w 3305"/>
                  <a:gd name="T7" fmla="*/ 1 h 842"/>
                  <a:gd name="T8" fmla="*/ 0 w 3305"/>
                  <a:gd name="T9" fmla="*/ 1 h 842"/>
                  <a:gd name="T10" fmla="*/ 0 w 3305"/>
                  <a:gd name="T11" fmla="*/ 1 h 842"/>
                  <a:gd name="T12" fmla="*/ 0 w 3305"/>
                  <a:gd name="T13" fmla="*/ 1 h 842"/>
                  <a:gd name="T14" fmla="*/ 0 w 3305"/>
                  <a:gd name="T15" fmla="*/ 1 h 842"/>
                  <a:gd name="T16" fmla="*/ 0 w 3305"/>
                  <a:gd name="T17" fmla="*/ 1 h 842"/>
                  <a:gd name="T18" fmla="*/ 0 w 3305"/>
                  <a:gd name="T19" fmla="*/ 1 h 842"/>
                  <a:gd name="T20" fmla="*/ 0 w 3305"/>
                  <a:gd name="T21" fmla="*/ 0 h 842"/>
                  <a:gd name="T22" fmla="*/ 0 w 3305"/>
                  <a:gd name="T23" fmla="*/ 1 h 842"/>
                  <a:gd name="T24" fmla="*/ 0 w 3305"/>
                  <a:gd name="T25" fmla="*/ 1 h 842"/>
                  <a:gd name="T26" fmla="*/ 0 w 3305"/>
                  <a:gd name="T27" fmla="*/ 1 h 842"/>
                  <a:gd name="T28" fmla="*/ 0 w 3305"/>
                  <a:gd name="T29" fmla="*/ 1 h 842"/>
                  <a:gd name="T30" fmla="*/ 0 w 3305"/>
                  <a:gd name="T31" fmla="*/ 1 h 842"/>
                  <a:gd name="T32" fmla="*/ 0 w 3305"/>
                  <a:gd name="T33" fmla="*/ 1 h 842"/>
                  <a:gd name="T34" fmla="*/ 0 w 3305"/>
                  <a:gd name="T35" fmla="*/ 1 h 842"/>
                  <a:gd name="T36" fmla="*/ 0 w 3305"/>
                  <a:gd name="T37" fmla="*/ 1 h 842"/>
                  <a:gd name="T38" fmla="*/ 0 w 3305"/>
                  <a:gd name="T39" fmla="*/ 1 h 842"/>
                  <a:gd name="T40" fmla="*/ 0 w 3305"/>
                  <a:gd name="T41" fmla="*/ 1 h 842"/>
                  <a:gd name="T42" fmla="*/ 0 w 3305"/>
                  <a:gd name="T43" fmla="*/ 1 h 842"/>
                  <a:gd name="T44" fmla="*/ 0 w 3305"/>
                  <a:gd name="T45" fmla="*/ 1 h 842"/>
                  <a:gd name="T46" fmla="*/ 0 w 3305"/>
                  <a:gd name="T47" fmla="*/ 1 h 842"/>
                  <a:gd name="T48" fmla="*/ 0 w 3305"/>
                  <a:gd name="T49" fmla="*/ 1 h 842"/>
                  <a:gd name="T50" fmla="*/ 0 w 3305"/>
                  <a:gd name="T51" fmla="*/ 1 h 842"/>
                  <a:gd name="T52" fmla="*/ 0 w 3305"/>
                  <a:gd name="T53" fmla="*/ 1 h 842"/>
                  <a:gd name="T54" fmla="*/ 0 w 3305"/>
                  <a:gd name="T55" fmla="*/ 1 h 842"/>
                  <a:gd name="T56" fmla="*/ 0 w 3305"/>
                  <a:gd name="T57" fmla="*/ 1 h 842"/>
                  <a:gd name="T58" fmla="*/ 0 w 3305"/>
                  <a:gd name="T59" fmla="*/ 1 h 842"/>
                  <a:gd name="T60" fmla="*/ 0 w 3305"/>
                  <a:gd name="T61" fmla="*/ 1 h 842"/>
                  <a:gd name="T62" fmla="*/ 0 w 3305"/>
                  <a:gd name="T63" fmla="*/ 1 h 842"/>
                  <a:gd name="T64" fmla="*/ 0 w 3305"/>
                  <a:gd name="T65" fmla="*/ 1 h 842"/>
                  <a:gd name="T66" fmla="*/ 0 w 3305"/>
                  <a:gd name="T67" fmla="*/ 1 h 842"/>
                  <a:gd name="T68" fmla="*/ 0 w 3305"/>
                  <a:gd name="T69" fmla="*/ 1 h 842"/>
                  <a:gd name="T70" fmla="*/ 0 w 3305"/>
                  <a:gd name="T71" fmla="*/ 1 h 842"/>
                  <a:gd name="T72" fmla="*/ 0 w 3305"/>
                  <a:gd name="T73" fmla="*/ 1 h 842"/>
                  <a:gd name="T74" fmla="*/ 0 w 3305"/>
                  <a:gd name="T75" fmla="*/ 1 h 842"/>
                  <a:gd name="T76" fmla="*/ 0 w 3305"/>
                  <a:gd name="T77" fmla="*/ 1 h 842"/>
                  <a:gd name="T78" fmla="*/ 0 w 3305"/>
                  <a:gd name="T79" fmla="*/ 1 h 842"/>
                  <a:gd name="T80" fmla="*/ 0 w 3305"/>
                  <a:gd name="T81" fmla="*/ 1 h 842"/>
                  <a:gd name="T82" fmla="*/ 0 w 3305"/>
                  <a:gd name="T83" fmla="*/ 1 h 842"/>
                  <a:gd name="T84" fmla="*/ 0 w 3305"/>
                  <a:gd name="T85" fmla="*/ 1 h 842"/>
                  <a:gd name="T86" fmla="*/ 0 w 3305"/>
                  <a:gd name="T87" fmla="*/ 1 h 842"/>
                  <a:gd name="T88" fmla="*/ 0 w 3305"/>
                  <a:gd name="T89" fmla="*/ 1 h 842"/>
                  <a:gd name="T90" fmla="*/ 0 w 3305"/>
                  <a:gd name="T91" fmla="*/ 1 h 842"/>
                  <a:gd name="T92" fmla="*/ 0 w 3305"/>
                  <a:gd name="T93" fmla="*/ 1 h 842"/>
                  <a:gd name="T94" fmla="*/ 0 w 3305"/>
                  <a:gd name="T95" fmla="*/ 1 h 842"/>
                  <a:gd name="T96" fmla="*/ 0 w 3305"/>
                  <a:gd name="T97" fmla="*/ 1 h 842"/>
                  <a:gd name="T98" fmla="*/ 0 w 3305"/>
                  <a:gd name="T99" fmla="*/ 1 h 842"/>
                  <a:gd name="T100" fmla="*/ 0 w 3305"/>
                  <a:gd name="T101" fmla="*/ 1 h 842"/>
                  <a:gd name="T102" fmla="*/ 0 w 3305"/>
                  <a:gd name="T103" fmla="*/ 1 h 842"/>
                  <a:gd name="T104" fmla="*/ 0 w 3305"/>
                  <a:gd name="T105" fmla="*/ 1 h 842"/>
                  <a:gd name="T106" fmla="*/ 0 w 3305"/>
                  <a:gd name="T107" fmla="*/ 1 h 84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305"/>
                  <a:gd name="T163" fmla="*/ 0 h 842"/>
                  <a:gd name="T164" fmla="*/ 3305 w 3305"/>
                  <a:gd name="T165" fmla="*/ 842 h 84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305" h="842">
                    <a:moveTo>
                      <a:pt x="5" y="733"/>
                    </a:moveTo>
                    <a:lnTo>
                      <a:pt x="52" y="690"/>
                    </a:lnTo>
                    <a:lnTo>
                      <a:pt x="101" y="643"/>
                    </a:lnTo>
                    <a:lnTo>
                      <a:pt x="113" y="608"/>
                    </a:lnTo>
                    <a:lnTo>
                      <a:pt x="142" y="601"/>
                    </a:lnTo>
                    <a:lnTo>
                      <a:pt x="165" y="570"/>
                    </a:lnTo>
                    <a:lnTo>
                      <a:pt x="189" y="534"/>
                    </a:lnTo>
                    <a:lnTo>
                      <a:pt x="217" y="489"/>
                    </a:lnTo>
                    <a:lnTo>
                      <a:pt x="249" y="440"/>
                    </a:lnTo>
                    <a:lnTo>
                      <a:pt x="273" y="395"/>
                    </a:lnTo>
                    <a:lnTo>
                      <a:pt x="297" y="362"/>
                    </a:lnTo>
                    <a:lnTo>
                      <a:pt x="322" y="310"/>
                    </a:lnTo>
                    <a:lnTo>
                      <a:pt x="355" y="254"/>
                    </a:lnTo>
                    <a:lnTo>
                      <a:pt x="376" y="227"/>
                    </a:lnTo>
                    <a:lnTo>
                      <a:pt x="395" y="187"/>
                    </a:lnTo>
                    <a:lnTo>
                      <a:pt x="426" y="143"/>
                    </a:lnTo>
                    <a:lnTo>
                      <a:pt x="466" y="65"/>
                    </a:lnTo>
                    <a:lnTo>
                      <a:pt x="532" y="55"/>
                    </a:lnTo>
                    <a:lnTo>
                      <a:pt x="584" y="50"/>
                    </a:lnTo>
                    <a:lnTo>
                      <a:pt x="626" y="31"/>
                    </a:lnTo>
                    <a:lnTo>
                      <a:pt x="670" y="8"/>
                    </a:lnTo>
                    <a:lnTo>
                      <a:pt x="685" y="0"/>
                    </a:lnTo>
                    <a:lnTo>
                      <a:pt x="697" y="20"/>
                    </a:lnTo>
                    <a:lnTo>
                      <a:pt x="706" y="45"/>
                    </a:lnTo>
                    <a:lnTo>
                      <a:pt x="716" y="60"/>
                    </a:lnTo>
                    <a:lnTo>
                      <a:pt x="734" y="78"/>
                    </a:lnTo>
                    <a:lnTo>
                      <a:pt x="739" y="171"/>
                    </a:lnTo>
                    <a:lnTo>
                      <a:pt x="750" y="192"/>
                    </a:lnTo>
                    <a:lnTo>
                      <a:pt x="769" y="202"/>
                    </a:lnTo>
                    <a:lnTo>
                      <a:pt x="840" y="206"/>
                    </a:lnTo>
                    <a:lnTo>
                      <a:pt x="866" y="222"/>
                    </a:lnTo>
                    <a:lnTo>
                      <a:pt x="917" y="239"/>
                    </a:lnTo>
                    <a:lnTo>
                      <a:pt x="948" y="244"/>
                    </a:lnTo>
                    <a:lnTo>
                      <a:pt x="970" y="263"/>
                    </a:lnTo>
                    <a:lnTo>
                      <a:pt x="984" y="291"/>
                    </a:lnTo>
                    <a:lnTo>
                      <a:pt x="984" y="317"/>
                    </a:lnTo>
                    <a:lnTo>
                      <a:pt x="995" y="341"/>
                    </a:lnTo>
                    <a:lnTo>
                      <a:pt x="1023" y="348"/>
                    </a:lnTo>
                    <a:lnTo>
                      <a:pt x="1061" y="369"/>
                    </a:lnTo>
                    <a:lnTo>
                      <a:pt x="1092" y="378"/>
                    </a:lnTo>
                    <a:lnTo>
                      <a:pt x="1124" y="393"/>
                    </a:lnTo>
                    <a:lnTo>
                      <a:pt x="1148" y="395"/>
                    </a:lnTo>
                    <a:lnTo>
                      <a:pt x="1155" y="374"/>
                    </a:lnTo>
                    <a:lnTo>
                      <a:pt x="1170" y="362"/>
                    </a:lnTo>
                    <a:lnTo>
                      <a:pt x="1184" y="348"/>
                    </a:lnTo>
                    <a:lnTo>
                      <a:pt x="1223" y="346"/>
                    </a:lnTo>
                    <a:lnTo>
                      <a:pt x="1324" y="346"/>
                    </a:lnTo>
                    <a:lnTo>
                      <a:pt x="1397" y="341"/>
                    </a:lnTo>
                    <a:lnTo>
                      <a:pt x="1414" y="315"/>
                    </a:lnTo>
                    <a:lnTo>
                      <a:pt x="1449" y="294"/>
                    </a:lnTo>
                    <a:lnTo>
                      <a:pt x="1475" y="284"/>
                    </a:lnTo>
                    <a:lnTo>
                      <a:pt x="1522" y="260"/>
                    </a:lnTo>
                    <a:lnTo>
                      <a:pt x="1544" y="249"/>
                    </a:lnTo>
                    <a:lnTo>
                      <a:pt x="1571" y="258"/>
                    </a:lnTo>
                    <a:lnTo>
                      <a:pt x="1588" y="300"/>
                    </a:lnTo>
                    <a:lnTo>
                      <a:pt x="1623" y="322"/>
                    </a:lnTo>
                    <a:lnTo>
                      <a:pt x="1645" y="336"/>
                    </a:lnTo>
                    <a:lnTo>
                      <a:pt x="1682" y="348"/>
                    </a:lnTo>
                    <a:lnTo>
                      <a:pt x="1717" y="348"/>
                    </a:lnTo>
                    <a:lnTo>
                      <a:pt x="1760" y="327"/>
                    </a:lnTo>
                    <a:lnTo>
                      <a:pt x="1767" y="307"/>
                    </a:lnTo>
                    <a:lnTo>
                      <a:pt x="1781" y="291"/>
                    </a:lnTo>
                    <a:lnTo>
                      <a:pt x="1802" y="301"/>
                    </a:lnTo>
                    <a:lnTo>
                      <a:pt x="1833" y="301"/>
                    </a:lnTo>
                    <a:lnTo>
                      <a:pt x="1901" y="301"/>
                    </a:lnTo>
                    <a:lnTo>
                      <a:pt x="1929" y="300"/>
                    </a:lnTo>
                    <a:lnTo>
                      <a:pt x="1955" y="289"/>
                    </a:lnTo>
                    <a:lnTo>
                      <a:pt x="1981" y="281"/>
                    </a:lnTo>
                    <a:lnTo>
                      <a:pt x="1997" y="270"/>
                    </a:lnTo>
                    <a:lnTo>
                      <a:pt x="2019" y="263"/>
                    </a:lnTo>
                    <a:lnTo>
                      <a:pt x="2056" y="268"/>
                    </a:lnTo>
                    <a:lnTo>
                      <a:pt x="2077" y="281"/>
                    </a:lnTo>
                    <a:lnTo>
                      <a:pt x="2087" y="300"/>
                    </a:lnTo>
                    <a:lnTo>
                      <a:pt x="2098" y="331"/>
                    </a:lnTo>
                    <a:lnTo>
                      <a:pt x="2136" y="352"/>
                    </a:lnTo>
                    <a:lnTo>
                      <a:pt x="2181" y="372"/>
                    </a:lnTo>
                    <a:lnTo>
                      <a:pt x="2308" y="374"/>
                    </a:lnTo>
                    <a:lnTo>
                      <a:pt x="2397" y="374"/>
                    </a:lnTo>
                    <a:lnTo>
                      <a:pt x="2430" y="372"/>
                    </a:lnTo>
                    <a:lnTo>
                      <a:pt x="2461" y="393"/>
                    </a:lnTo>
                    <a:lnTo>
                      <a:pt x="2477" y="426"/>
                    </a:lnTo>
                    <a:lnTo>
                      <a:pt x="2508" y="437"/>
                    </a:lnTo>
                    <a:lnTo>
                      <a:pt x="2581" y="435"/>
                    </a:lnTo>
                    <a:lnTo>
                      <a:pt x="2623" y="473"/>
                    </a:lnTo>
                    <a:lnTo>
                      <a:pt x="2672" y="483"/>
                    </a:lnTo>
                    <a:lnTo>
                      <a:pt x="2687" y="499"/>
                    </a:lnTo>
                    <a:lnTo>
                      <a:pt x="2726" y="497"/>
                    </a:lnTo>
                    <a:lnTo>
                      <a:pt x="2776" y="445"/>
                    </a:lnTo>
                    <a:lnTo>
                      <a:pt x="2877" y="450"/>
                    </a:lnTo>
                    <a:lnTo>
                      <a:pt x="2976" y="447"/>
                    </a:lnTo>
                    <a:lnTo>
                      <a:pt x="3025" y="405"/>
                    </a:lnTo>
                    <a:lnTo>
                      <a:pt x="3068" y="390"/>
                    </a:lnTo>
                    <a:lnTo>
                      <a:pt x="3124" y="463"/>
                    </a:lnTo>
                    <a:lnTo>
                      <a:pt x="3140" y="541"/>
                    </a:lnTo>
                    <a:lnTo>
                      <a:pt x="3167" y="551"/>
                    </a:lnTo>
                    <a:lnTo>
                      <a:pt x="3197" y="513"/>
                    </a:lnTo>
                    <a:lnTo>
                      <a:pt x="3237" y="494"/>
                    </a:lnTo>
                    <a:lnTo>
                      <a:pt x="3251" y="587"/>
                    </a:lnTo>
                    <a:lnTo>
                      <a:pt x="3251" y="608"/>
                    </a:lnTo>
                    <a:lnTo>
                      <a:pt x="3207" y="614"/>
                    </a:lnTo>
                    <a:lnTo>
                      <a:pt x="3197" y="648"/>
                    </a:lnTo>
                    <a:lnTo>
                      <a:pt x="3192" y="700"/>
                    </a:lnTo>
                    <a:lnTo>
                      <a:pt x="3214" y="744"/>
                    </a:lnTo>
                    <a:lnTo>
                      <a:pt x="3247" y="785"/>
                    </a:lnTo>
                    <a:lnTo>
                      <a:pt x="3287" y="811"/>
                    </a:lnTo>
                    <a:lnTo>
                      <a:pt x="3305" y="842"/>
                    </a:lnTo>
                    <a:lnTo>
                      <a:pt x="2" y="841"/>
                    </a:lnTo>
                    <a:lnTo>
                      <a:pt x="0" y="7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05" name="Group 595"/>
            <p:cNvGrpSpPr>
              <a:grpSpLocks/>
            </p:cNvGrpSpPr>
            <p:nvPr/>
          </p:nvGrpSpPr>
          <p:grpSpPr bwMode="auto">
            <a:xfrm>
              <a:off x="1910" y="3963"/>
              <a:ext cx="58" cy="223"/>
              <a:chOff x="1910" y="3963"/>
              <a:chExt cx="58" cy="223"/>
            </a:xfrm>
          </p:grpSpPr>
          <p:sp>
            <p:nvSpPr>
              <p:cNvPr id="328" name="Freeform 596"/>
              <p:cNvSpPr>
                <a:spLocks/>
              </p:cNvSpPr>
              <p:nvPr/>
            </p:nvSpPr>
            <p:spPr bwMode="auto">
              <a:xfrm>
                <a:off x="1910" y="3963"/>
                <a:ext cx="58" cy="223"/>
              </a:xfrm>
              <a:custGeom>
                <a:avLst/>
                <a:gdLst>
                  <a:gd name="T0" fmla="*/ 0 w 116"/>
                  <a:gd name="T1" fmla="*/ 0 h 446"/>
                  <a:gd name="T2" fmla="*/ 1 w 116"/>
                  <a:gd name="T3" fmla="*/ 1 h 446"/>
                  <a:gd name="T4" fmla="*/ 1 w 116"/>
                  <a:gd name="T5" fmla="*/ 1 h 446"/>
                  <a:gd name="T6" fmla="*/ 1 w 116"/>
                  <a:gd name="T7" fmla="*/ 1 h 446"/>
                  <a:gd name="T8" fmla="*/ 1 w 116"/>
                  <a:gd name="T9" fmla="*/ 1 h 446"/>
                  <a:gd name="T10" fmla="*/ 1 w 116"/>
                  <a:gd name="T11" fmla="*/ 1 h 446"/>
                  <a:gd name="T12" fmla="*/ 1 w 116"/>
                  <a:gd name="T13" fmla="*/ 1 h 446"/>
                  <a:gd name="T14" fmla="*/ 1 w 116"/>
                  <a:gd name="T15" fmla="*/ 1 h 446"/>
                  <a:gd name="T16" fmla="*/ 1 w 116"/>
                  <a:gd name="T17" fmla="*/ 1 h 446"/>
                  <a:gd name="T18" fmla="*/ 1 w 116"/>
                  <a:gd name="T19" fmla="*/ 1 h 446"/>
                  <a:gd name="T20" fmla="*/ 1 w 116"/>
                  <a:gd name="T21" fmla="*/ 1 h 446"/>
                  <a:gd name="T22" fmla="*/ 1 w 116"/>
                  <a:gd name="T23" fmla="*/ 1 h 446"/>
                  <a:gd name="T24" fmla="*/ 1 w 116"/>
                  <a:gd name="T25" fmla="*/ 1 h 446"/>
                  <a:gd name="T26" fmla="*/ 1 w 116"/>
                  <a:gd name="T27" fmla="*/ 1 h 446"/>
                  <a:gd name="T28" fmla="*/ 1 w 116"/>
                  <a:gd name="T29" fmla="*/ 1 h 446"/>
                  <a:gd name="T30" fmla="*/ 1 w 116"/>
                  <a:gd name="T31" fmla="*/ 1 h 446"/>
                  <a:gd name="T32" fmla="*/ 0 w 116"/>
                  <a:gd name="T33" fmla="*/ 0 h 4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6"/>
                  <a:gd name="T52" fmla="*/ 0 h 446"/>
                  <a:gd name="T53" fmla="*/ 116 w 116"/>
                  <a:gd name="T54" fmla="*/ 446 h 4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6" h="446">
                    <a:moveTo>
                      <a:pt x="0" y="0"/>
                    </a:moveTo>
                    <a:lnTo>
                      <a:pt x="16" y="31"/>
                    </a:lnTo>
                    <a:lnTo>
                      <a:pt x="31" y="55"/>
                    </a:lnTo>
                    <a:lnTo>
                      <a:pt x="42" y="76"/>
                    </a:lnTo>
                    <a:lnTo>
                      <a:pt x="42" y="97"/>
                    </a:lnTo>
                    <a:lnTo>
                      <a:pt x="66" y="113"/>
                    </a:lnTo>
                    <a:lnTo>
                      <a:pt x="85" y="130"/>
                    </a:lnTo>
                    <a:lnTo>
                      <a:pt x="113" y="140"/>
                    </a:lnTo>
                    <a:lnTo>
                      <a:pt x="116" y="161"/>
                    </a:lnTo>
                    <a:lnTo>
                      <a:pt x="116" y="182"/>
                    </a:lnTo>
                    <a:lnTo>
                      <a:pt x="102" y="212"/>
                    </a:lnTo>
                    <a:lnTo>
                      <a:pt x="69" y="239"/>
                    </a:lnTo>
                    <a:lnTo>
                      <a:pt x="69" y="281"/>
                    </a:lnTo>
                    <a:lnTo>
                      <a:pt x="75" y="362"/>
                    </a:lnTo>
                    <a:lnTo>
                      <a:pt x="92" y="385"/>
                    </a:lnTo>
                    <a:lnTo>
                      <a:pt x="96" y="4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29" name="Freeform 597"/>
              <p:cNvSpPr>
                <a:spLocks/>
              </p:cNvSpPr>
              <p:nvPr/>
            </p:nvSpPr>
            <p:spPr bwMode="auto">
              <a:xfrm>
                <a:off x="1910" y="3963"/>
                <a:ext cx="58" cy="223"/>
              </a:xfrm>
              <a:custGeom>
                <a:avLst/>
                <a:gdLst>
                  <a:gd name="T0" fmla="*/ 0 w 116"/>
                  <a:gd name="T1" fmla="*/ 0 h 446"/>
                  <a:gd name="T2" fmla="*/ 1 w 116"/>
                  <a:gd name="T3" fmla="*/ 1 h 446"/>
                  <a:gd name="T4" fmla="*/ 1 w 116"/>
                  <a:gd name="T5" fmla="*/ 1 h 446"/>
                  <a:gd name="T6" fmla="*/ 1 w 116"/>
                  <a:gd name="T7" fmla="*/ 1 h 446"/>
                  <a:gd name="T8" fmla="*/ 1 w 116"/>
                  <a:gd name="T9" fmla="*/ 1 h 446"/>
                  <a:gd name="T10" fmla="*/ 1 w 116"/>
                  <a:gd name="T11" fmla="*/ 1 h 446"/>
                  <a:gd name="T12" fmla="*/ 1 w 116"/>
                  <a:gd name="T13" fmla="*/ 1 h 446"/>
                  <a:gd name="T14" fmla="*/ 1 w 116"/>
                  <a:gd name="T15" fmla="*/ 1 h 446"/>
                  <a:gd name="T16" fmla="*/ 1 w 116"/>
                  <a:gd name="T17" fmla="*/ 1 h 446"/>
                  <a:gd name="T18" fmla="*/ 1 w 116"/>
                  <a:gd name="T19" fmla="*/ 1 h 446"/>
                  <a:gd name="T20" fmla="*/ 1 w 116"/>
                  <a:gd name="T21" fmla="*/ 1 h 446"/>
                  <a:gd name="T22" fmla="*/ 1 w 116"/>
                  <a:gd name="T23" fmla="*/ 1 h 446"/>
                  <a:gd name="T24" fmla="*/ 1 w 116"/>
                  <a:gd name="T25" fmla="*/ 1 h 446"/>
                  <a:gd name="T26" fmla="*/ 1 w 116"/>
                  <a:gd name="T27" fmla="*/ 1 h 446"/>
                  <a:gd name="T28" fmla="*/ 1 w 116"/>
                  <a:gd name="T29" fmla="*/ 1 h 446"/>
                  <a:gd name="T30" fmla="*/ 1 w 116"/>
                  <a:gd name="T31" fmla="*/ 1 h 44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6"/>
                  <a:gd name="T49" fmla="*/ 0 h 446"/>
                  <a:gd name="T50" fmla="*/ 116 w 116"/>
                  <a:gd name="T51" fmla="*/ 446 h 44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6" h="446">
                    <a:moveTo>
                      <a:pt x="0" y="0"/>
                    </a:moveTo>
                    <a:lnTo>
                      <a:pt x="16" y="31"/>
                    </a:lnTo>
                    <a:lnTo>
                      <a:pt x="31" y="55"/>
                    </a:lnTo>
                    <a:lnTo>
                      <a:pt x="42" y="76"/>
                    </a:lnTo>
                    <a:lnTo>
                      <a:pt x="42" y="97"/>
                    </a:lnTo>
                    <a:lnTo>
                      <a:pt x="66" y="113"/>
                    </a:lnTo>
                    <a:lnTo>
                      <a:pt x="85" y="130"/>
                    </a:lnTo>
                    <a:lnTo>
                      <a:pt x="113" y="140"/>
                    </a:lnTo>
                    <a:lnTo>
                      <a:pt x="116" y="161"/>
                    </a:lnTo>
                    <a:lnTo>
                      <a:pt x="116" y="182"/>
                    </a:lnTo>
                    <a:lnTo>
                      <a:pt x="102" y="212"/>
                    </a:lnTo>
                    <a:lnTo>
                      <a:pt x="69" y="239"/>
                    </a:lnTo>
                    <a:lnTo>
                      <a:pt x="69" y="281"/>
                    </a:lnTo>
                    <a:lnTo>
                      <a:pt x="75" y="362"/>
                    </a:lnTo>
                    <a:lnTo>
                      <a:pt x="92" y="385"/>
                    </a:lnTo>
                    <a:lnTo>
                      <a:pt x="96" y="4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06" name="Group 598"/>
            <p:cNvGrpSpPr>
              <a:grpSpLocks/>
            </p:cNvGrpSpPr>
            <p:nvPr/>
          </p:nvGrpSpPr>
          <p:grpSpPr bwMode="auto">
            <a:xfrm>
              <a:off x="2681" y="3991"/>
              <a:ext cx="106" cy="193"/>
              <a:chOff x="2681" y="3991"/>
              <a:chExt cx="106" cy="193"/>
            </a:xfrm>
          </p:grpSpPr>
          <p:sp>
            <p:nvSpPr>
              <p:cNvPr id="326" name="Freeform 599"/>
              <p:cNvSpPr>
                <a:spLocks/>
              </p:cNvSpPr>
              <p:nvPr/>
            </p:nvSpPr>
            <p:spPr bwMode="auto">
              <a:xfrm>
                <a:off x="2681" y="3991"/>
                <a:ext cx="106" cy="193"/>
              </a:xfrm>
              <a:custGeom>
                <a:avLst/>
                <a:gdLst>
                  <a:gd name="T0" fmla="*/ 0 w 214"/>
                  <a:gd name="T1" fmla="*/ 0 h 387"/>
                  <a:gd name="T2" fmla="*/ 0 w 214"/>
                  <a:gd name="T3" fmla="*/ 0 h 387"/>
                  <a:gd name="T4" fmla="*/ 0 w 214"/>
                  <a:gd name="T5" fmla="*/ 0 h 387"/>
                  <a:gd name="T6" fmla="*/ 0 w 214"/>
                  <a:gd name="T7" fmla="*/ 0 h 387"/>
                  <a:gd name="T8" fmla="*/ 0 w 214"/>
                  <a:gd name="T9" fmla="*/ 0 h 387"/>
                  <a:gd name="T10" fmla="*/ 0 w 214"/>
                  <a:gd name="T11" fmla="*/ 0 h 387"/>
                  <a:gd name="T12" fmla="*/ 0 w 214"/>
                  <a:gd name="T13" fmla="*/ 0 h 387"/>
                  <a:gd name="T14" fmla="*/ 0 w 214"/>
                  <a:gd name="T15" fmla="*/ 0 h 387"/>
                  <a:gd name="T16" fmla="*/ 0 w 214"/>
                  <a:gd name="T17" fmla="*/ 0 h 387"/>
                  <a:gd name="T18" fmla="*/ 0 w 214"/>
                  <a:gd name="T19" fmla="*/ 0 h 387"/>
                  <a:gd name="T20" fmla="*/ 0 w 214"/>
                  <a:gd name="T21" fmla="*/ 0 h 387"/>
                  <a:gd name="T22" fmla="*/ 0 w 214"/>
                  <a:gd name="T23" fmla="*/ 0 h 387"/>
                  <a:gd name="T24" fmla="*/ 0 w 214"/>
                  <a:gd name="T25" fmla="*/ 0 h 387"/>
                  <a:gd name="T26" fmla="*/ 0 w 214"/>
                  <a:gd name="T27" fmla="*/ 0 h 387"/>
                  <a:gd name="T28" fmla="*/ 0 w 214"/>
                  <a:gd name="T29" fmla="*/ 0 h 387"/>
                  <a:gd name="T30" fmla="*/ 0 w 214"/>
                  <a:gd name="T31" fmla="*/ 0 h 387"/>
                  <a:gd name="T32" fmla="*/ 0 w 214"/>
                  <a:gd name="T33" fmla="*/ 0 h 3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4"/>
                  <a:gd name="T52" fmla="*/ 0 h 387"/>
                  <a:gd name="T53" fmla="*/ 214 w 214"/>
                  <a:gd name="T54" fmla="*/ 387 h 3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4" h="387">
                    <a:moveTo>
                      <a:pt x="214" y="0"/>
                    </a:moveTo>
                    <a:lnTo>
                      <a:pt x="210" y="26"/>
                    </a:lnTo>
                    <a:lnTo>
                      <a:pt x="188" y="47"/>
                    </a:lnTo>
                    <a:lnTo>
                      <a:pt x="167" y="80"/>
                    </a:lnTo>
                    <a:lnTo>
                      <a:pt x="148" y="99"/>
                    </a:lnTo>
                    <a:lnTo>
                      <a:pt x="137" y="153"/>
                    </a:lnTo>
                    <a:lnTo>
                      <a:pt x="115" y="167"/>
                    </a:lnTo>
                    <a:lnTo>
                      <a:pt x="97" y="188"/>
                    </a:lnTo>
                    <a:lnTo>
                      <a:pt x="66" y="188"/>
                    </a:lnTo>
                    <a:lnTo>
                      <a:pt x="52" y="200"/>
                    </a:lnTo>
                    <a:lnTo>
                      <a:pt x="42" y="219"/>
                    </a:lnTo>
                    <a:lnTo>
                      <a:pt x="42" y="261"/>
                    </a:lnTo>
                    <a:lnTo>
                      <a:pt x="35" y="297"/>
                    </a:lnTo>
                    <a:lnTo>
                      <a:pt x="26" y="330"/>
                    </a:lnTo>
                    <a:lnTo>
                      <a:pt x="10" y="351"/>
                    </a:lnTo>
                    <a:lnTo>
                      <a:pt x="0" y="387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27" name="Freeform 600"/>
              <p:cNvSpPr>
                <a:spLocks/>
              </p:cNvSpPr>
              <p:nvPr/>
            </p:nvSpPr>
            <p:spPr bwMode="auto">
              <a:xfrm>
                <a:off x="2681" y="3991"/>
                <a:ext cx="106" cy="193"/>
              </a:xfrm>
              <a:custGeom>
                <a:avLst/>
                <a:gdLst>
                  <a:gd name="T0" fmla="*/ 0 w 214"/>
                  <a:gd name="T1" fmla="*/ 0 h 387"/>
                  <a:gd name="T2" fmla="*/ 0 w 214"/>
                  <a:gd name="T3" fmla="*/ 0 h 387"/>
                  <a:gd name="T4" fmla="*/ 0 w 214"/>
                  <a:gd name="T5" fmla="*/ 0 h 387"/>
                  <a:gd name="T6" fmla="*/ 0 w 214"/>
                  <a:gd name="T7" fmla="*/ 0 h 387"/>
                  <a:gd name="T8" fmla="*/ 0 w 214"/>
                  <a:gd name="T9" fmla="*/ 0 h 387"/>
                  <a:gd name="T10" fmla="*/ 0 w 214"/>
                  <a:gd name="T11" fmla="*/ 0 h 387"/>
                  <a:gd name="T12" fmla="*/ 0 w 214"/>
                  <a:gd name="T13" fmla="*/ 0 h 387"/>
                  <a:gd name="T14" fmla="*/ 0 w 214"/>
                  <a:gd name="T15" fmla="*/ 0 h 387"/>
                  <a:gd name="T16" fmla="*/ 0 w 214"/>
                  <a:gd name="T17" fmla="*/ 0 h 387"/>
                  <a:gd name="T18" fmla="*/ 0 w 214"/>
                  <a:gd name="T19" fmla="*/ 0 h 387"/>
                  <a:gd name="T20" fmla="*/ 0 w 214"/>
                  <a:gd name="T21" fmla="*/ 0 h 387"/>
                  <a:gd name="T22" fmla="*/ 0 w 214"/>
                  <a:gd name="T23" fmla="*/ 0 h 387"/>
                  <a:gd name="T24" fmla="*/ 0 w 214"/>
                  <a:gd name="T25" fmla="*/ 0 h 387"/>
                  <a:gd name="T26" fmla="*/ 0 w 214"/>
                  <a:gd name="T27" fmla="*/ 0 h 387"/>
                  <a:gd name="T28" fmla="*/ 0 w 214"/>
                  <a:gd name="T29" fmla="*/ 0 h 387"/>
                  <a:gd name="T30" fmla="*/ 0 w 214"/>
                  <a:gd name="T31" fmla="*/ 0 h 3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4"/>
                  <a:gd name="T49" fmla="*/ 0 h 387"/>
                  <a:gd name="T50" fmla="*/ 214 w 214"/>
                  <a:gd name="T51" fmla="*/ 387 h 3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4" h="387">
                    <a:moveTo>
                      <a:pt x="214" y="0"/>
                    </a:moveTo>
                    <a:lnTo>
                      <a:pt x="210" y="26"/>
                    </a:lnTo>
                    <a:lnTo>
                      <a:pt x="188" y="47"/>
                    </a:lnTo>
                    <a:lnTo>
                      <a:pt x="167" y="80"/>
                    </a:lnTo>
                    <a:lnTo>
                      <a:pt x="148" y="99"/>
                    </a:lnTo>
                    <a:lnTo>
                      <a:pt x="137" y="153"/>
                    </a:lnTo>
                    <a:lnTo>
                      <a:pt x="115" y="167"/>
                    </a:lnTo>
                    <a:lnTo>
                      <a:pt x="97" y="188"/>
                    </a:lnTo>
                    <a:lnTo>
                      <a:pt x="66" y="188"/>
                    </a:lnTo>
                    <a:lnTo>
                      <a:pt x="52" y="200"/>
                    </a:lnTo>
                    <a:lnTo>
                      <a:pt x="42" y="219"/>
                    </a:lnTo>
                    <a:lnTo>
                      <a:pt x="42" y="261"/>
                    </a:lnTo>
                    <a:lnTo>
                      <a:pt x="35" y="297"/>
                    </a:lnTo>
                    <a:lnTo>
                      <a:pt x="26" y="330"/>
                    </a:lnTo>
                    <a:lnTo>
                      <a:pt x="10" y="351"/>
                    </a:lnTo>
                    <a:lnTo>
                      <a:pt x="0" y="38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07" name="Group 601"/>
            <p:cNvGrpSpPr>
              <a:grpSpLocks/>
            </p:cNvGrpSpPr>
            <p:nvPr/>
          </p:nvGrpSpPr>
          <p:grpSpPr bwMode="auto">
            <a:xfrm>
              <a:off x="1336" y="3765"/>
              <a:ext cx="1652" cy="422"/>
              <a:chOff x="1336" y="3765"/>
              <a:chExt cx="1652" cy="422"/>
            </a:xfrm>
          </p:grpSpPr>
          <p:sp>
            <p:nvSpPr>
              <p:cNvPr id="324" name="Freeform 602"/>
              <p:cNvSpPr>
                <a:spLocks/>
              </p:cNvSpPr>
              <p:nvPr/>
            </p:nvSpPr>
            <p:spPr bwMode="auto">
              <a:xfrm>
                <a:off x="1336" y="3765"/>
                <a:ext cx="1652" cy="422"/>
              </a:xfrm>
              <a:custGeom>
                <a:avLst/>
                <a:gdLst>
                  <a:gd name="T0" fmla="*/ 0 w 3305"/>
                  <a:gd name="T1" fmla="*/ 1 h 842"/>
                  <a:gd name="T2" fmla="*/ 0 w 3305"/>
                  <a:gd name="T3" fmla="*/ 1 h 842"/>
                  <a:gd name="T4" fmla="*/ 0 w 3305"/>
                  <a:gd name="T5" fmla="*/ 1 h 842"/>
                  <a:gd name="T6" fmla="*/ 0 w 3305"/>
                  <a:gd name="T7" fmla="*/ 1 h 842"/>
                  <a:gd name="T8" fmla="*/ 0 w 3305"/>
                  <a:gd name="T9" fmla="*/ 1 h 842"/>
                  <a:gd name="T10" fmla="*/ 0 w 3305"/>
                  <a:gd name="T11" fmla="*/ 1 h 842"/>
                  <a:gd name="T12" fmla="*/ 0 w 3305"/>
                  <a:gd name="T13" fmla="*/ 1 h 842"/>
                  <a:gd name="T14" fmla="*/ 0 w 3305"/>
                  <a:gd name="T15" fmla="*/ 1 h 842"/>
                  <a:gd name="T16" fmla="*/ 0 w 3305"/>
                  <a:gd name="T17" fmla="*/ 1 h 842"/>
                  <a:gd name="T18" fmla="*/ 0 w 3305"/>
                  <a:gd name="T19" fmla="*/ 1 h 842"/>
                  <a:gd name="T20" fmla="*/ 0 w 3305"/>
                  <a:gd name="T21" fmla="*/ 0 h 842"/>
                  <a:gd name="T22" fmla="*/ 0 w 3305"/>
                  <a:gd name="T23" fmla="*/ 1 h 842"/>
                  <a:gd name="T24" fmla="*/ 0 w 3305"/>
                  <a:gd name="T25" fmla="*/ 1 h 842"/>
                  <a:gd name="T26" fmla="*/ 0 w 3305"/>
                  <a:gd name="T27" fmla="*/ 1 h 842"/>
                  <a:gd name="T28" fmla="*/ 0 w 3305"/>
                  <a:gd name="T29" fmla="*/ 1 h 842"/>
                  <a:gd name="T30" fmla="*/ 0 w 3305"/>
                  <a:gd name="T31" fmla="*/ 1 h 842"/>
                  <a:gd name="T32" fmla="*/ 0 w 3305"/>
                  <a:gd name="T33" fmla="*/ 1 h 842"/>
                  <a:gd name="T34" fmla="*/ 0 w 3305"/>
                  <a:gd name="T35" fmla="*/ 1 h 842"/>
                  <a:gd name="T36" fmla="*/ 0 w 3305"/>
                  <a:gd name="T37" fmla="*/ 1 h 842"/>
                  <a:gd name="T38" fmla="*/ 0 w 3305"/>
                  <a:gd name="T39" fmla="*/ 1 h 842"/>
                  <a:gd name="T40" fmla="*/ 0 w 3305"/>
                  <a:gd name="T41" fmla="*/ 1 h 842"/>
                  <a:gd name="T42" fmla="*/ 0 w 3305"/>
                  <a:gd name="T43" fmla="*/ 1 h 842"/>
                  <a:gd name="T44" fmla="*/ 0 w 3305"/>
                  <a:gd name="T45" fmla="*/ 1 h 842"/>
                  <a:gd name="T46" fmla="*/ 0 w 3305"/>
                  <a:gd name="T47" fmla="*/ 1 h 842"/>
                  <a:gd name="T48" fmla="*/ 0 w 3305"/>
                  <a:gd name="T49" fmla="*/ 1 h 842"/>
                  <a:gd name="T50" fmla="*/ 0 w 3305"/>
                  <a:gd name="T51" fmla="*/ 1 h 842"/>
                  <a:gd name="T52" fmla="*/ 0 w 3305"/>
                  <a:gd name="T53" fmla="*/ 1 h 842"/>
                  <a:gd name="T54" fmla="*/ 0 w 3305"/>
                  <a:gd name="T55" fmla="*/ 1 h 842"/>
                  <a:gd name="T56" fmla="*/ 0 w 3305"/>
                  <a:gd name="T57" fmla="*/ 1 h 842"/>
                  <a:gd name="T58" fmla="*/ 0 w 3305"/>
                  <a:gd name="T59" fmla="*/ 1 h 842"/>
                  <a:gd name="T60" fmla="*/ 0 w 3305"/>
                  <a:gd name="T61" fmla="*/ 1 h 842"/>
                  <a:gd name="T62" fmla="*/ 0 w 3305"/>
                  <a:gd name="T63" fmla="*/ 1 h 842"/>
                  <a:gd name="T64" fmla="*/ 0 w 3305"/>
                  <a:gd name="T65" fmla="*/ 1 h 842"/>
                  <a:gd name="T66" fmla="*/ 0 w 3305"/>
                  <a:gd name="T67" fmla="*/ 1 h 842"/>
                  <a:gd name="T68" fmla="*/ 0 w 3305"/>
                  <a:gd name="T69" fmla="*/ 1 h 842"/>
                  <a:gd name="T70" fmla="*/ 0 w 3305"/>
                  <a:gd name="T71" fmla="*/ 1 h 842"/>
                  <a:gd name="T72" fmla="*/ 0 w 3305"/>
                  <a:gd name="T73" fmla="*/ 1 h 842"/>
                  <a:gd name="T74" fmla="*/ 0 w 3305"/>
                  <a:gd name="T75" fmla="*/ 1 h 842"/>
                  <a:gd name="T76" fmla="*/ 0 w 3305"/>
                  <a:gd name="T77" fmla="*/ 1 h 842"/>
                  <a:gd name="T78" fmla="*/ 0 w 3305"/>
                  <a:gd name="T79" fmla="*/ 1 h 842"/>
                  <a:gd name="T80" fmla="*/ 0 w 3305"/>
                  <a:gd name="T81" fmla="*/ 1 h 842"/>
                  <a:gd name="T82" fmla="*/ 0 w 3305"/>
                  <a:gd name="T83" fmla="*/ 1 h 842"/>
                  <a:gd name="T84" fmla="*/ 0 w 3305"/>
                  <a:gd name="T85" fmla="*/ 1 h 842"/>
                  <a:gd name="T86" fmla="*/ 0 w 3305"/>
                  <a:gd name="T87" fmla="*/ 1 h 842"/>
                  <a:gd name="T88" fmla="*/ 0 w 3305"/>
                  <a:gd name="T89" fmla="*/ 1 h 842"/>
                  <a:gd name="T90" fmla="*/ 0 w 3305"/>
                  <a:gd name="T91" fmla="*/ 1 h 842"/>
                  <a:gd name="T92" fmla="*/ 0 w 3305"/>
                  <a:gd name="T93" fmla="*/ 1 h 842"/>
                  <a:gd name="T94" fmla="*/ 0 w 3305"/>
                  <a:gd name="T95" fmla="*/ 1 h 842"/>
                  <a:gd name="T96" fmla="*/ 0 w 3305"/>
                  <a:gd name="T97" fmla="*/ 1 h 842"/>
                  <a:gd name="T98" fmla="*/ 0 w 3305"/>
                  <a:gd name="T99" fmla="*/ 1 h 842"/>
                  <a:gd name="T100" fmla="*/ 0 w 3305"/>
                  <a:gd name="T101" fmla="*/ 1 h 842"/>
                  <a:gd name="T102" fmla="*/ 0 w 3305"/>
                  <a:gd name="T103" fmla="*/ 1 h 842"/>
                  <a:gd name="T104" fmla="*/ 0 w 3305"/>
                  <a:gd name="T105" fmla="*/ 1 h 842"/>
                  <a:gd name="T106" fmla="*/ 0 w 3305"/>
                  <a:gd name="T107" fmla="*/ 1 h 84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305"/>
                  <a:gd name="T163" fmla="*/ 0 h 842"/>
                  <a:gd name="T164" fmla="*/ 3305 w 3305"/>
                  <a:gd name="T165" fmla="*/ 842 h 84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305" h="842">
                    <a:moveTo>
                      <a:pt x="5" y="733"/>
                    </a:moveTo>
                    <a:lnTo>
                      <a:pt x="52" y="690"/>
                    </a:lnTo>
                    <a:lnTo>
                      <a:pt x="101" y="643"/>
                    </a:lnTo>
                    <a:lnTo>
                      <a:pt x="113" y="608"/>
                    </a:lnTo>
                    <a:lnTo>
                      <a:pt x="142" y="601"/>
                    </a:lnTo>
                    <a:lnTo>
                      <a:pt x="165" y="570"/>
                    </a:lnTo>
                    <a:lnTo>
                      <a:pt x="189" y="534"/>
                    </a:lnTo>
                    <a:lnTo>
                      <a:pt x="217" y="489"/>
                    </a:lnTo>
                    <a:lnTo>
                      <a:pt x="249" y="440"/>
                    </a:lnTo>
                    <a:lnTo>
                      <a:pt x="273" y="395"/>
                    </a:lnTo>
                    <a:lnTo>
                      <a:pt x="297" y="362"/>
                    </a:lnTo>
                    <a:lnTo>
                      <a:pt x="322" y="310"/>
                    </a:lnTo>
                    <a:lnTo>
                      <a:pt x="355" y="254"/>
                    </a:lnTo>
                    <a:lnTo>
                      <a:pt x="376" y="227"/>
                    </a:lnTo>
                    <a:lnTo>
                      <a:pt x="395" y="187"/>
                    </a:lnTo>
                    <a:lnTo>
                      <a:pt x="426" y="143"/>
                    </a:lnTo>
                    <a:lnTo>
                      <a:pt x="466" y="65"/>
                    </a:lnTo>
                    <a:lnTo>
                      <a:pt x="532" y="55"/>
                    </a:lnTo>
                    <a:lnTo>
                      <a:pt x="584" y="50"/>
                    </a:lnTo>
                    <a:lnTo>
                      <a:pt x="626" y="31"/>
                    </a:lnTo>
                    <a:lnTo>
                      <a:pt x="670" y="8"/>
                    </a:lnTo>
                    <a:lnTo>
                      <a:pt x="685" y="0"/>
                    </a:lnTo>
                    <a:lnTo>
                      <a:pt x="697" y="20"/>
                    </a:lnTo>
                    <a:lnTo>
                      <a:pt x="706" y="45"/>
                    </a:lnTo>
                    <a:lnTo>
                      <a:pt x="716" y="60"/>
                    </a:lnTo>
                    <a:lnTo>
                      <a:pt x="734" y="78"/>
                    </a:lnTo>
                    <a:lnTo>
                      <a:pt x="739" y="171"/>
                    </a:lnTo>
                    <a:lnTo>
                      <a:pt x="750" y="192"/>
                    </a:lnTo>
                    <a:lnTo>
                      <a:pt x="769" y="202"/>
                    </a:lnTo>
                    <a:lnTo>
                      <a:pt x="840" y="206"/>
                    </a:lnTo>
                    <a:lnTo>
                      <a:pt x="866" y="222"/>
                    </a:lnTo>
                    <a:lnTo>
                      <a:pt x="917" y="239"/>
                    </a:lnTo>
                    <a:lnTo>
                      <a:pt x="948" y="244"/>
                    </a:lnTo>
                    <a:lnTo>
                      <a:pt x="970" y="263"/>
                    </a:lnTo>
                    <a:lnTo>
                      <a:pt x="984" y="291"/>
                    </a:lnTo>
                    <a:lnTo>
                      <a:pt x="984" y="317"/>
                    </a:lnTo>
                    <a:lnTo>
                      <a:pt x="995" y="341"/>
                    </a:lnTo>
                    <a:lnTo>
                      <a:pt x="1023" y="348"/>
                    </a:lnTo>
                    <a:lnTo>
                      <a:pt x="1061" y="369"/>
                    </a:lnTo>
                    <a:lnTo>
                      <a:pt x="1092" y="378"/>
                    </a:lnTo>
                    <a:lnTo>
                      <a:pt x="1124" y="393"/>
                    </a:lnTo>
                    <a:lnTo>
                      <a:pt x="1148" y="395"/>
                    </a:lnTo>
                    <a:lnTo>
                      <a:pt x="1155" y="374"/>
                    </a:lnTo>
                    <a:lnTo>
                      <a:pt x="1170" y="362"/>
                    </a:lnTo>
                    <a:lnTo>
                      <a:pt x="1184" y="348"/>
                    </a:lnTo>
                    <a:lnTo>
                      <a:pt x="1223" y="346"/>
                    </a:lnTo>
                    <a:lnTo>
                      <a:pt x="1324" y="346"/>
                    </a:lnTo>
                    <a:lnTo>
                      <a:pt x="1397" y="341"/>
                    </a:lnTo>
                    <a:lnTo>
                      <a:pt x="1414" y="315"/>
                    </a:lnTo>
                    <a:lnTo>
                      <a:pt x="1449" y="294"/>
                    </a:lnTo>
                    <a:lnTo>
                      <a:pt x="1475" y="284"/>
                    </a:lnTo>
                    <a:lnTo>
                      <a:pt x="1522" y="260"/>
                    </a:lnTo>
                    <a:lnTo>
                      <a:pt x="1544" y="249"/>
                    </a:lnTo>
                    <a:lnTo>
                      <a:pt x="1571" y="258"/>
                    </a:lnTo>
                    <a:lnTo>
                      <a:pt x="1588" y="300"/>
                    </a:lnTo>
                    <a:lnTo>
                      <a:pt x="1623" y="322"/>
                    </a:lnTo>
                    <a:lnTo>
                      <a:pt x="1645" y="336"/>
                    </a:lnTo>
                    <a:lnTo>
                      <a:pt x="1682" y="348"/>
                    </a:lnTo>
                    <a:lnTo>
                      <a:pt x="1717" y="348"/>
                    </a:lnTo>
                    <a:lnTo>
                      <a:pt x="1760" y="327"/>
                    </a:lnTo>
                    <a:lnTo>
                      <a:pt x="1767" y="307"/>
                    </a:lnTo>
                    <a:lnTo>
                      <a:pt x="1781" y="291"/>
                    </a:lnTo>
                    <a:lnTo>
                      <a:pt x="1802" y="301"/>
                    </a:lnTo>
                    <a:lnTo>
                      <a:pt x="1833" y="301"/>
                    </a:lnTo>
                    <a:lnTo>
                      <a:pt x="1901" y="301"/>
                    </a:lnTo>
                    <a:lnTo>
                      <a:pt x="1929" y="300"/>
                    </a:lnTo>
                    <a:lnTo>
                      <a:pt x="1955" y="289"/>
                    </a:lnTo>
                    <a:lnTo>
                      <a:pt x="1981" y="281"/>
                    </a:lnTo>
                    <a:lnTo>
                      <a:pt x="1997" y="270"/>
                    </a:lnTo>
                    <a:lnTo>
                      <a:pt x="2019" y="263"/>
                    </a:lnTo>
                    <a:lnTo>
                      <a:pt x="2056" y="268"/>
                    </a:lnTo>
                    <a:lnTo>
                      <a:pt x="2077" y="281"/>
                    </a:lnTo>
                    <a:lnTo>
                      <a:pt x="2087" y="300"/>
                    </a:lnTo>
                    <a:lnTo>
                      <a:pt x="2098" y="331"/>
                    </a:lnTo>
                    <a:lnTo>
                      <a:pt x="2136" y="352"/>
                    </a:lnTo>
                    <a:lnTo>
                      <a:pt x="2181" y="372"/>
                    </a:lnTo>
                    <a:lnTo>
                      <a:pt x="2308" y="374"/>
                    </a:lnTo>
                    <a:lnTo>
                      <a:pt x="2397" y="374"/>
                    </a:lnTo>
                    <a:lnTo>
                      <a:pt x="2430" y="372"/>
                    </a:lnTo>
                    <a:lnTo>
                      <a:pt x="2461" y="393"/>
                    </a:lnTo>
                    <a:lnTo>
                      <a:pt x="2477" y="426"/>
                    </a:lnTo>
                    <a:lnTo>
                      <a:pt x="2508" y="437"/>
                    </a:lnTo>
                    <a:lnTo>
                      <a:pt x="2581" y="435"/>
                    </a:lnTo>
                    <a:lnTo>
                      <a:pt x="2623" y="473"/>
                    </a:lnTo>
                    <a:lnTo>
                      <a:pt x="2672" y="483"/>
                    </a:lnTo>
                    <a:lnTo>
                      <a:pt x="2687" y="499"/>
                    </a:lnTo>
                    <a:lnTo>
                      <a:pt x="2726" y="497"/>
                    </a:lnTo>
                    <a:lnTo>
                      <a:pt x="2776" y="445"/>
                    </a:lnTo>
                    <a:lnTo>
                      <a:pt x="2877" y="450"/>
                    </a:lnTo>
                    <a:lnTo>
                      <a:pt x="2976" y="447"/>
                    </a:lnTo>
                    <a:lnTo>
                      <a:pt x="3025" y="405"/>
                    </a:lnTo>
                    <a:lnTo>
                      <a:pt x="3068" y="390"/>
                    </a:lnTo>
                    <a:lnTo>
                      <a:pt x="3124" y="463"/>
                    </a:lnTo>
                    <a:lnTo>
                      <a:pt x="3140" y="541"/>
                    </a:lnTo>
                    <a:lnTo>
                      <a:pt x="3167" y="551"/>
                    </a:lnTo>
                    <a:lnTo>
                      <a:pt x="3197" y="513"/>
                    </a:lnTo>
                    <a:lnTo>
                      <a:pt x="3237" y="494"/>
                    </a:lnTo>
                    <a:lnTo>
                      <a:pt x="3251" y="587"/>
                    </a:lnTo>
                    <a:lnTo>
                      <a:pt x="3251" y="608"/>
                    </a:lnTo>
                    <a:lnTo>
                      <a:pt x="3207" y="614"/>
                    </a:lnTo>
                    <a:lnTo>
                      <a:pt x="3197" y="648"/>
                    </a:lnTo>
                    <a:lnTo>
                      <a:pt x="3192" y="700"/>
                    </a:lnTo>
                    <a:lnTo>
                      <a:pt x="3214" y="744"/>
                    </a:lnTo>
                    <a:lnTo>
                      <a:pt x="3247" y="785"/>
                    </a:lnTo>
                    <a:lnTo>
                      <a:pt x="3287" y="811"/>
                    </a:lnTo>
                    <a:lnTo>
                      <a:pt x="3305" y="842"/>
                    </a:lnTo>
                    <a:lnTo>
                      <a:pt x="2" y="841"/>
                    </a:lnTo>
                    <a:lnTo>
                      <a:pt x="0" y="737"/>
                    </a:lnTo>
                    <a:lnTo>
                      <a:pt x="5" y="733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25" name="Freeform 603"/>
              <p:cNvSpPr>
                <a:spLocks/>
              </p:cNvSpPr>
              <p:nvPr/>
            </p:nvSpPr>
            <p:spPr bwMode="auto">
              <a:xfrm>
                <a:off x="1336" y="3765"/>
                <a:ext cx="1652" cy="422"/>
              </a:xfrm>
              <a:custGeom>
                <a:avLst/>
                <a:gdLst>
                  <a:gd name="T0" fmla="*/ 0 w 3305"/>
                  <a:gd name="T1" fmla="*/ 1 h 842"/>
                  <a:gd name="T2" fmla="*/ 0 w 3305"/>
                  <a:gd name="T3" fmla="*/ 1 h 842"/>
                  <a:gd name="T4" fmla="*/ 0 w 3305"/>
                  <a:gd name="T5" fmla="*/ 1 h 842"/>
                  <a:gd name="T6" fmla="*/ 0 w 3305"/>
                  <a:gd name="T7" fmla="*/ 1 h 842"/>
                  <a:gd name="T8" fmla="*/ 0 w 3305"/>
                  <a:gd name="T9" fmla="*/ 1 h 842"/>
                  <a:gd name="T10" fmla="*/ 0 w 3305"/>
                  <a:gd name="T11" fmla="*/ 1 h 842"/>
                  <a:gd name="T12" fmla="*/ 0 w 3305"/>
                  <a:gd name="T13" fmla="*/ 1 h 842"/>
                  <a:gd name="T14" fmla="*/ 0 w 3305"/>
                  <a:gd name="T15" fmla="*/ 1 h 842"/>
                  <a:gd name="T16" fmla="*/ 0 w 3305"/>
                  <a:gd name="T17" fmla="*/ 1 h 842"/>
                  <a:gd name="T18" fmla="*/ 0 w 3305"/>
                  <a:gd name="T19" fmla="*/ 1 h 842"/>
                  <a:gd name="T20" fmla="*/ 0 w 3305"/>
                  <a:gd name="T21" fmla="*/ 0 h 842"/>
                  <a:gd name="T22" fmla="*/ 0 w 3305"/>
                  <a:gd name="T23" fmla="*/ 1 h 842"/>
                  <a:gd name="T24" fmla="*/ 0 w 3305"/>
                  <a:gd name="T25" fmla="*/ 1 h 842"/>
                  <a:gd name="T26" fmla="*/ 0 w 3305"/>
                  <a:gd name="T27" fmla="*/ 1 h 842"/>
                  <a:gd name="T28" fmla="*/ 0 w 3305"/>
                  <a:gd name="T29" fmla="*/ 1 h 842"/>
                  <a:gd name="T30" fmla="*/ 0 w 3305"/>
                  <a:gd name="T31" fmla="*/ 1 h 842"/>
                  <a:gd name="T32" fmla="*/ 0 w 3305"/>
                  <a:gd name="T33" fmla="*/ 1 h 842"/>
                  <a:gd name="T34" fmla="*/ 0 w 3305"/>
                  <a:gd name="T35" fmla="*/ 1 h 842"/>
                  <a:gd name="T36" fmla="*/ 0 w 3305"/>
                  <a:gd name="T37" fmla="*/ 1 h 842"/>
                  <a:gd name="T38" fmla="*/ 0 w 3305"/>
                  <a:gd name="T39" fmla="*/ 1 h 842"/>
                  <a:gd name="T40" fmla="*/ 0 w 3305"/>
                  <a:gd name="T41" fmla="*/ 1 h 842"/>
                  <a:gd name="T42" fmla="*/ 0 w 3305"/>
                  <a:gd name="T43" fmla="*/ 1 h 842"/>
                  <a:gd name="T44" fmla="*/ 0 w 3305"/>
                  <a:gd name="T45" fmla="*/ 1 h 842"/>
                  <a:gd name="T46" fmla="*/ 0 w 3305"/>
                  <a:gd name="T47" fmla="*/ 1 h 842"/>
                  <a:gd name="T48" fmla="*/ 0 w 3305"/>
                  <a:gd name="T49" fmla="*/ 1 h 842"/>
                  <a:gd name="T50" fmla="*/ 0 w 3305"/>
                  <a:gd name="T51" fmla="*/ 1 h 842"/>
                  <a:gd name="T52" fmla="*/ 0 w 3305"/>
                  <a:gd name="T53" fmla="*/ 1 h 842"/>
                  <a:gd name="T54" fmla="*/ 0 w 3305"/>
                  <a:gd name="T55" fmla="*/ 1 h 842"/>
                  <a:gd name="T56" fmla="*/ 0 w 3305"/>
                  <a:gd name="T57" fmla="*/ 1 h 842"/>
                  <a:gd name="T58" fmla="*/ 0 w 3305"/>
                  <a:gd name="T59" fmla="*/ 1 h 842"/>
                  <a:gd name="T60" fmla="*/ 0 w 3305"/>
                  <a:gd name="T61" fmla="*/ 1 h 842"/>
                  <a:gd name="T62" fmla="*/ 0 w 3305"/>
                  <a:gd name="T63" fmla="*/ 1 h 842"/>
                  <a:gd name="T64" fmla="*/ 0 w 3305"/>
                  <a:gd name="T65" fmla="*/ 1 h 842"/>
                  <a:gd name="T66" fmla="*/ 0 w 3305"/>
                  <a:gd name="T67" fmla="*/ 1 h 842"/>
                  <a:gd name="T68" fmla="*/ 0 w 3305"/>
                  <a:gd name="T69" fmla="*/ 1 h 842"/>
                  <a:gd name="T70" fmla="*/ 0 w 3305"/>
                  <a:gd name="T71" fmla="*/ 1 h 842"/>
                  <a:gd name="T72" fmla="*/ 0 w 3305"/>
                  <a:gd name="T73" fmla="*/ 1 h 842"/>
                  <a:gd name="T74" fmla="*/ 0 w 3305"/>
                  <a:gd name="T75" fmla="*/ 1 h 842"/>
                  <a:gd name="T76" fmla="*/ 0 w 3305"/>
                  <a:gd name="T77" fmla="*/ 1 h 842"/>
                  <a:gd name="T78" fmla="*/ 0 w 3305"/>
                  <a:gd name="T79" fmla="*/ 1 h 842"/>
                  <a:gd name="T80" fmla="*/ 0 w 3305"/>
                  <a:gd name="T81" fmla="*/ 1 h 842"/>
                  <a:gd name="T82" fmla="*/ 0 w 3305"/>
                  <a:gd name="T83" fmla="*/ 1 h 842"/>
                  <a:gd name="T84" fmla="*/ 0 w 3305"/>
                  <a:gd name="T85" fmla="*/ 1 h 842"/>
                  <a:gd name="T86" fmla="*/ 0 w 3305"/>
                  <a:gd name="T87" fmla="*/ 1 h 842"/>
                  <a:gd name="T88" fmla="*/ 0 w 3305"/>
                  <a:gd name="T89" fmla="*/ 1 h 842"/>
                  <a:gd name="T90" fmla="*/ 0 w 3305"/>
                  <a:gd name="T91" fmla="*/ 1 h 842"/>
                  <a:gd name="T92" fmla="*/ 0 w 3305"/>
                  <a:gd name="T93" fmla="*/ 1 h 842"/>
                  <a:gd name="T94" fmla="*/ 0 w 3305"/>
                  <a:gd name="T95" fmla="*/ 1 h 842"/>
                  <a:gd name="T96" fmla="*/ 0 w 3305"/>
                  <a:gd name="T97" fmla="*/ 1 h 842"/>
                  <a:gd name="T98" fmla="*/ 0 w 3305"/>
                  <a:gd name="T99" fmla="*/ 1 h 842"/>
                  <a:gd name="T100" fmla="*/ 0 w 3305"/>
                  <a:gd name="T101" fmla="*/ 1 h 842"/>
                  <a:gd name="T102" fmla="*/ 0 w 3305"/>
                  <a:gd name="T103" fmla="*/ 1 h 842"/>
                  <a:gd name="T104" fmla="*/ 0 w 3305"/>
                  <a:gd name="T105" fmla="*/ 1 h 842"/>
                  <a:gd name="T106" fmla="*/ 0 w 3305"/>
                  <a:gd name="T107" fmla="*/ 1 h 84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305"/>
                  <a:gd name="T163" fmla="*/ 0 h 842"/>
                  <a:gd name="T164" fmla="*/ 3305 w 3305"/>
                  <a:gd name="T165" fmla="*/ 842 h 84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305" h="842">
                    <a:moveTo>
                      <a:pt x="5" y="733"/>
                    </a:moveTo>
                    <a:lnTo>
                      <a:pt x="52" y="690"/>
                    </a:lnTo>
                    <a:lnTo>
                      <a:pt x="101" y="643"/>
                    </a:lnTo>
                    <a:lnTo>
                      <a:pt x="113" y="608"/>
                    </a:lnTo>
                    <a:lnTo>
                      <a:pt x="142" y="601"/>
                    </a:lnTo>
                    <a:lnTo>
                      <a:pt x="165" y="570"/>
                    </a:lnTo>
                    <a:lnTo>
                      <a:pt x="189" y="534"/>
                    </a:lnTo>
                    <a:lnTo>
                      <a:pt x="217" y="489"/>
                    </a:lnTo>
                    <a:lnTo>
                      <a:pt x="249" y="440"/>
                    </a:lnTo>
                    <a:lnTo>
                      <a:pt x="273" y="395"/>
                    </a:lnTo>
                    <a:lnTo>
                      <a:pt x="297" y="362"/>
                    </a:lnTo>
                    <a:lnTo>
                      <a:pt x="322" y="310"/>
                    </a:lnTo>
                    <a:lnTo>
                      <a:pt x="355" y="254"/>
                    </a:lnTo>
                    <a:lnTo>
                      <a:pt x="376" y="227"/>
                    </a:lnTo>
                    <a:lnTo>
                      <a:pt x="395" y="187"/>
                    </a:lnTo>
                    <a:lnTo>
                      <a:pt x="426" y="143"/>
                    </a:lnTo>
                    <a:lnTo>
                      <a:pt x="466" y="65"/>
                    </a:lnTo>
                    <a:lnTo>
                      <a:pt x="532" y="55"/>
                    </a:lnTo>
                    <a:lnTo>
                      <a:pt x="584" y="50"/>
                    </a:lnTo>
                    <a:lnTo>
                      <a:pt x="626" y="31"/>
                    </a:lnTo>
                    <a:lnTo>
                      <a:pt x="670" y="8"/>
                    </a:lnTo>
                    <a:lnTo>
                      <a:pt x="685" y="0"/>
                    </a:lnTo>
                    <a:lnTo>
                      <a:pt x="697" y="20"/>
                    </a:lnTo>
                    <a:lnTo>
                      <a:pt x="706" y="45"/>
                    </a:lnTo>
                    <a:lnTo>
                      <a:pt x="716" y="60"/>
                    </a:lnTo>
                    <a:lnTo>
                      <a:pt x="734" y="78"/>
                    </a:lnTo>
                    <a:lnTo>
                      <a:pt x="739" y="171"/>
                    </a:lnTo>
                    <a:lnTo>
                      <a:pt x="750" y="192"/>
                    </a:lnTo>
                    <a:lnTo>
                      <a:pt x="769" y="202"/>
                    </a:lnTo>
                    <a:lnTo>
                      <a:pt x="840" y="206"/>
                    </a:lnTo>
                    <a:lnTo>
                      <a:pt x="866" y="222"/>
                    </a:lnTo>
                    <a:lnTo>
                      <a:pt x="917" y="239"/>
                    </a:lnTo>
                    <a:lnTo>
                      <a:pt x="948" y="244"/>
                    </a:lnTo>
                    <a:lnTo>
                      <a:pt x="970" y="263"/>
                    </a:lnTo>
                    <a:lnTo>
                      <a:pt x="984" y="291"/>
                    </a:lnTo>
                    <a:lnTo>
                      <a:pt x="984" y="317"/>
                    </a:lnTo>
                    <a:lnTo>
                      <a:pt x="995" y="341"/>
                    </a:lnTo>
                    <a:lnTo>
                      <a:pt x="1023" y="348"/>
                    </a:lnTo>
                    <a:lnTo>
                      <a:pt x="1061" y="369"/>
                    </a:lnTo>
                    <a:lnTo>
                      <a:pt x="1092" y="378"/>
                    </a:lnTo>
                    <a:lnTo>
                      <a:pt x="1124" y="393"/>
                    </a:lnTo>
                    <a:lnTo>
                      <a:pt x="1148" y="395"/>
                    </a:lnTo>
                    <a:lnTo>
                      <a:pt x="1155" y="374"/>
                    </a:lnTo>
                    <a:lnTo>
                      <a:pt x="1170" y="362"/>
                    </a:lnTo>
                    <a:lnTo>
                      <a:pt x="1184" y="348"/>
                    </a:lnTo>
                    <a:lnTo>
                      <a:pt x="1223" y="346"/>
                    </a:lnTo>
                    <a:lnTo>
                      <a:pt x="1324" y="346"/>
                    </a:lnTo>
                    <a:lnTo>
                      <a:pt x="1397" y="341"/>
                    </a:lnTo>
                    <a:lnTo>
                      <a:pt x="1414" y="315"/>
                    </a:lnTo>
                    <a:lnTo>
                      <a:pt x="1449" y="294"/>
                    </a:lnTo>
                    <a:lnTo>
                      <a:pt x="1475" y="284"/>
                    </a:lnTo>
                    <a:lnTo>
                      <a:pt x="1522" y="260"/>
                    </a:lnTo>
                    <a:lnTo>
                      <a:pt x="1544" y="249"/>
                    </a:lnTo>
                    <a:lnTo>
                      <a:pt x="1571" y="258"/>
                    </a:lnTo>
                    <a:lnTo>
                      <a:pt x="1588" y="300"/>
                    </a:lnTo>
                    <a:lnTo>
                      <a:pt x="1623" y="322"/>
                    </a:lnTo>
                    <a:lnTo>
                      <a:pt x="1645" y="336"/>
                    </a:lnTo>
                    <a:lnTo>
                      <a:pt x="1682" y="348"/>
                    </a:lnTo>
                    <a:lnTo>
                      <a:pt x="1717" y="348"/>
                    </a:lnTo>
                    <a:lnTo>
                      <a:pt x="1760" y="327"/>
                    </a:lnTo>
                    <a:lnTo>
                      <a:pt x="1767" y="307"/>
                    </a:lnTo>
                    <a:lnTo>
                      <a:pt x="1781" y="291"/>
                    </a:lnTo>
                    <a:lnTo>
                      <a:pt x="1802" y="301"/>
                    </a:lnTo>
                    <a:lnTo>
                      <a:pt x="1833" y="301"/>
                    </a:lnTo>
                    <a:lnTo>
                      <a:pt x="1901" y="301"/>
                    </a:lnTo>
                    <a:lnTo>
                      <a:pt x="1929" y="300"/>
                    </a:lnTo>
                    <a:lnTo>
                      <a:pt x="1955" y="289"/>
                    </a:lnTo>
                    <a:lnTo>
                      <a:pt x="1981" y="281"/>
                    </a:lnTo>
                    <a:lnTo>
                      <a:pt x="1997" y="270"/>
                    </a:lnTo>
                    <a:lnTo>
                      <a:pt x="2019" y="263"/>
                    </a:lnTo>
                    <a:lnTo>
                      <a:pt x="2056" y="268"/>
                    </a:lnTo>
                    <a:lnTo>
                      <a:pt x="2077" y="281"/>
                    </a:lnTo>
                    <a:lnTo>
                      <a:pt x="2087" y="300"/>
                    </a:lnTo>
                    <a:lnTo>
                      <a:pt x="2098" y="331"/>
                    </a:lnTo>
                    <a:lnTo>
                      <a:pt x="2136" y="352"/>
                    </a:lnTo>
                    <a:lnTo>
                      <a:pt x="2181" y="372"/>
                    </a:lnTo>
                    <a:lnTo>
                      <a:pt x="2308" y="374"/>
                    </a:lnTo>
                    <a:lnTo>
                      <a:pt x="2397" y="374"/>
                    </a:lnTo>
                    <a:lnTo>
                      <a:pt x="2430" y="372"/>
                    </a:lnTo>
                    <a:lnTo>
                      <a:pt x="2461" y="393"/>
                    </a:lnTo>
                    <a:lnTo>
                      <a:pt x="2477" y="426"/>
                    </a:lnTo>
                    <a:lnTo>
                      <a:pt x="2508" y="437"/>
                    </a:lnTo>
                    <a:lnTo>
                      <a:pt x="2581" y="435"/>
                    </a:lnTo>
                    <a:lnTo>
                      <a:pt x="2623" y="473"/>
                    </a:lnTo>
                    <a:lnTo>
                      <a:pt x="2672" y="483"/>
                    </a:lnTo>
                    <a:lnTo>
                      <a:pt x="2687" y="499"/>
                    </a:lnTo>
                    <a:lnTo>
                      <a:pt x="2726" y="497"/>
                    </a:lnTo>
                    <a:lnTo>
                      <a:pt x="2776" y="445"/>
                    </a:lnTo>
                    <a:lnTo>
                      <a:pt x="2877" y="450"/>
                    </a:lnTo>
                    <a:lnTo>
                      <a:pt x="2976" y="447"/>
                    </a:lnTo>
                    <a:lnTo>
                      <a:pt x="3025" y="405"/>
                    </a:lnTo>
                    <a:lnTo>
                      <a:pt x="3068" y="390"/>
                    </a:lnTo>
                    <a:lnTo>
                      <a:pt x="3124" y="463"/>
                    </a:lnTo>
                    <a:lnTo>
                      <a:pt x="3140" y="541"/>
                    </a:lnTo>
                    <a:lnTo>
                      <a:pt x="3167" y="551"/>
                    </a:lnTo>
                    <a:lnTo>
                      <a:pt x="3197" y="513"/>
                    </a:lnTo>
                    <a:lnTo>
                      <a:pt x="3237" y="494"/>
                    </a:lnTo>
                    <a:lnTo>
                      <a:pt x="3251" y="587"/>
                    </a:lnTo>
                    <a:lnTo>
                      <a:pt x="3251" y="608"/>
                    </a:lnTo>
                    <a:lnTo>
                      <a:pt x="3207" y="614"/>
                    </a:lnTo>
                    <a:lnTo>
                      <a:pt x="3197" y="648"/>
                    </a:lnTo>
                    <a:lnTo>
                      <a:pt x="3192" y="700"/>
                    </a:lnTo>
                    <a:lnTo>
                      <a:pt x="3214" y="744"/>
                    </a:lnTo>
                    <a:lnTo>
                      <a:pt x="3247" y="785"/>
                    </a:lnTo>
                    <a:lnTo>
                      <a:pt x="3287" y="811"/>
                    </a:lnTo>
                    <a:lnTo>
                      <a:pt x="3305" y="842"/>
                    </a:lnTo>
                    <a:lnTo>
                      <a:pt x="2" y="841"/>
                    </a:lnTo>
                    <a:lnTo>
                      <a:pt x="0" y="73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08" name="Group 604"/>
            <p:cNvGrpSpPr>
              <a:grpSpLocks/>
            </p:cNvGrpSpPr>
            <p:nvPr/>
          </p:nvGrpSpPr>
          <p:grpSpPr bwMode="auto">
            <a:xfrm>
              <a:off x="1910" y="3963"/>
              <a:ext cx="58" cy="223"/>
              <a:chOff x="1910" y="3963"/>
              <a:chExt cx="58" cy="223"/>
            </a:xfrm>
          </p:grpSpPr>
          <p:sp>
            <p:nvSpPr>
              <p:cNvPr id="322" name="Freeform 605"/>
              <p:cNvSpPr>
                <a:spLocks/>
              </p:cNvSpPr>
              <p:nvPr/>
            </p:nvSpPr>
            <p:spPr bwMode="auto">
              <a:xfrm>
                <a:off x="1910" y="3963"/>
                <a:ext cx="58" cy="223"/>
              </a:xfrm>
              <a:custGeom>
                <a:avLst/>
                <a:gdLst>
                  <a:gd name="T0" fmla="*/ 0 w 116"/>
                  <a:gd name="T1" fmla="*/ 0 h 446"/>
                  <a:gd name="T2" fmla="*/ 1 w 116"/>
                  <a:gd name="T3" fmla="*/ 1 h 446"/>
                  <a:gd name="T4" fmla="*/ 1 w 116"/>
                  <a:gd name="T5" fmla="*/ 1 h 446"/>
                  <a:gd name="T6" fmla="*/ 1 w 116"/>
                  <a:gd name="T7" fmla="*/ 1 h 446"/>
                  <a:gd name="T8" fmla="*/ 1 w 116"/>
                  <a:gd name="T9" fmla="*/ 1 h 446"/>
                  <a:gd name="T10" fmla="*/ 1 w 116"/>
                  <a:gd name="T11" fmla="*/ 1 h 446"/>
                  <a:gd name="T12" fmla="*/ 1 w 116"/>
                  <a:gd name="T13" fmla="*/ 1 h 446"/>
                  <a:gd name="T14" fmla="*/ 1 w 116"/>
                  <a:gd name="T15" fmla="*/ 1 h 446"/>
                  <a:gd name="T16" fmla="*/ 1 w 116"/>
                  <a:gd name="T17" fmla="*/ 1 h 446"/>
                  <a:gd name="T18" fmla="*/ 1 w 116"/>
                  <a:gd name="T19" fmla="*/ 1 h 446"/>
                  <a:gd name="T20" fmla="*/ 1 w 116"/>
                  <a:gd name="T21" fmla="*/ 1 h 446"/>
                  <a:gd name="T22" fmla="*/ 1 w 116"/>
                  <a:gd name="T23" fmla="*/ 1 h 446"/>
                  <a:gd name="T24" fmla="*/ 1 w 116"/>
                  <a:gd name="T25" fmla="*/ 1 h 446"/>
                  <a:gd name="T26" fmla="*/ 1 w 116"/>
                  <a:gd name="T27" fmla="*/ 1 h 446"/>
                  <a:gd name="T28" fmla="*/ 1 w 116"/>
                  <a:gd name="T29" fmla="*/ 1 h 446"/>
                  <a:gd name="T30" fmla="*/ 1 w 116"/>
                  <a:gd name="T31" fmla="*/ 1 h 446"/>
                  <a:gd name="T32" fmla="*/ 0 w 116"/>
                  <a:gd name="T33" fmla="*/ 0 h 4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6"/>
                  <a:gd name="T52" fmla="*/ 0 h 446"/>
                  <a:gd name="T53" fmla="*/ 116 w 116"/>
                  <a:gd name="T54" fmla="*/ 446 h 4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6" h="446">
                    <a:moveTo>
                      <a:pt x="0" y="0"/>
                    </a:moveTo>
                    <a:lnTo>
                      <a:pt x="16" y="31"/>
                    </a:lnTo>
                    <a:lnTo>
                      <a:pt x="31" y="55"/>
                    </a:lnTo>
                    <a:lnTo>
                      <a:pt x="42" y="76"/>
                    </a:lnTo>
                    <a:lnTo>
                      <a:pt x="42" y="97"/>
                    </a:lnTo>
                    <a:lnTo>
                      <a:pt x="66" y="113"/>
                    </a:lnTo>
                    <a:lnTo>
                      <a:pt x="85" y="130"/>
                    </a:lnTo>
                    <a:lnTo>
                      <a:pt x="113" y="140"/>
                    </a:lnTo>
                    <a:lnTo>
                      <a:pt x="116" y="161"/>
                    </a:lnTo>
                    <a:lnTo>
                      <a:pt x="116" y="182"/>
                    </a:lnTo>
                    <a:lnTo>
                      <a:pt x="102" y="212"/>
                    </a:lnTo>
                    <a:lnTo>
                      <a:pt x="69" y="239"/>
                    </a:lnTo>
                    <a:lnTo>
                      <a:pt x="69" y="281"/>
                    </a:lnTo>
                    <a:lnTo>
                      <a:pt x="75" y="362"/>
                    </a:lnTo>
                    <a:lnTo>
                      <a:pt x="92" y="385"/>
                    </a:lnTo>
                    <a:lnTo>
                      <a:pt x="96" y="4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23" name="Freeform 606"/>
              <p:cNvSpPr>
                <a:spLocks/>
              </p:cNvSpPr>
              <p:nvPr/>
            </p:nvSpPr>
            <p:spPr bwMode="auto">
              <a:xfrm>
                <a:off x="1910" y="3963"/>
                <a:ext cx="58" cy="223"/>
              </a:xfrm>
              <a:custGeom>
                <a:avLst/>
                <a:gdLst>
                  <a:gd name="T0" fmla="*/ 0 w 116"/>
                  <a:gd name="T1" fmla="*/ 0 h 446"/>
                  <a:gd name="T2" fmla="*/ 1 w 116"/>
                  <a:gd name="T3" fmla="*/ 1 h 446"/>
                  <a:gd name="T4" fmla="*/ 1 w 116"/>
                  <a:gd name="T5" fmla="*/ 1 h 446"/>
                  <a:gd name="T6" fmla="*/ 1 w 116"/>
                  <a:gd name="T7" fmla="*/ 1 h 446"/>
                  <a:gd name="T8" fmla="*/ 1 w 116"/>
                  <a:gd name="T9" fmla="*/ 1 h 446"/>
                  <a:gd name="T10" fmla="*/ 1 w 116"/>
                  <a:gd name="T11" fmla="*/ 1 h 446"/>
                  <a:gd name="T12" fmla="*/ 1 w 116"/>
                  <a:gd name="T13" fmla="*/ 1 h 446"/>
                  <a:gd name="T14" fmla="*/ 1 w 116"/>
                  <a:gd name="T15" fmla="*/ 1 h 446"/>
                  <a:gd name="T16" fmla="*/ 1 w 116"/>
                  <a:gd name="T17" fmla="*/ 1 h 446"/>
                  <a:gd name="T18" fmla="*/ 1 w 116"/>
                  <a:gd name="T19" fmla="*/ 1 h 446"/>
                  <a:gd name="T20" fmla="*/ 1 w 116"/>
                  <a:gd name="T21" fmla="*/ 1 h 446"/>
                  <a:gd name="T22" fmla="*/ 1 w 116"/>
                  <a:gd name="T23" fmla="*/ 1 h 446"/>
                  <a:gd name="T24" fmla="*/ 1 w 116"/>
                  <a:gd name="T25" fmla="*/ 1 h 446"/>
                  <a:gd name="T26" fmla="*/ 1 w 116"/>
                  <a:gd name="T27" fmla="*/ 1 h 446"/>
                  <a:gd name="T28" fmla="*/ 1 w 116"/>
                  <a:gd name="T29" fmla="*/ 1 h 446"/>
                  <a:gd name="T30" fmla="*/ 1 w 116"/>
                  <a:gd name="T31" fmla="*/ 1 h 44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6"/>
                  <a:gd name="T49" fmla="*/ 0 h 446"/>
                  <a:gd name="T50" fmla="*/ 116 w 116"/>
                  <a:gd name="T51" fmla="*/ 446 h 44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6" h="446">
                    <a:moveTo>
                      <a:pt x="0" y="0"/>
                    </a:moveTo>
                    <a:lnTo>
                      <a:pt x="16" y="31"/>
                    </a:lnTo>
                    <a:lnTo>
                      <a:pt x="31" y="55"/>
                    </a:lnTo>
                    <a:lnTo>
                      <a:pt x="42" y="76"/>
                    </a:lnTo>
                    <a:lnTo>
                      <a:pt x="42" y="97"/>
                    </a:lnTo>
                    <a:lnTo>
                      <a:pt x="66" y="113"/>
                    </a:lnTo>
                    <a:lnTo>
                      <a:pt x="85" y="130"/>
                    </a:lnTo>
                    <a:lnTo>
                      <a:pt x="113" y="140"/>
                    </a:lnTo>
                    <a:lnTo>
                      <a:pt x="116" y="161"/>
                    </a:lnTo>
                    <a:lnTo>
                      <a:pt x="116" y="182"/>
                    </a:lnTo>
                    <a:lnTo>
                      <a:pt x="102" y="212"/>
                    </a:lnTo>
                    <a:lnTo>
                      <a:pt x="69" y="239"/>
                    </a:lnTo>
                    <a:lnTo>
                      <a:pt x="69" y="281"/>
                    </a:lnTo>
                    <a:lnTo>
                      <a:pt x="75" y="362"/>
                    </a:lnTo>
                    <a:lnTo>
                      <a:pt x="92" y="385"/>
                    </a:lnTo>
                    <a:lnTo>
                      <a:pt x="96" y="446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209" name="Group 607"/>
            <p:cNvGrpSpPr>
              <a:grpSpLocks/>
            </p:cNvGrpSpPr>
            <p:nvPr/>
          </p:nvGrpSpPr>
          <p:grpSpPr bwMode="auto">
            <a:xfrm>
              <a:off x="2681" y="3991"/>
              <a:ext cx="106" cy="193"/>
              <a:chOff x="2681" y="3991"/>
              <a:chExt cx="106" cy="193"/>
            </a:xfrm>
          </p:grpSpPr>
          <p:sp>
            <p:nvSpPr>
              <p:cNvPr id="320" name="Freeform 608"/>
              <p:cNvSpPr>
                <a:spLocks/>
              </p:cNvSpPr>
              <p:nvPr/>
            </p:nvSpPr>
            <p:spPr bwMode="auto">
              <a:xfrm>
                <a:off x="2681" y="3991"/>
                <a:ext cx="106" cy="193"/>
              </a:xfrm>
              <a:custGeom>
                <a:avLst/>
                <a:gdLst>
                  <a:gd name="T0" fmla="*/ 0 w 214"/>
                  <a:gd name="T1" fmla="*/ 0 h 387"/>
                  <a:gd name="T2" fmla="*/ 0 w 214"/>
                  <a:gd name="T3" fmla="*/ 0 h 387"/>
                  <a:gd name="T4" fmla="*/ 0 w 214"/>
                  <a:gd name="T5" fmla="*/ 0 h 387"/>
                  <a:gd name="T6" fmla="*/ 0 w 214"/>
                  <a:gd name="T7" fmla="*/ 0 h 387"/>
                  <a:gd name="T8" fmla="*/ 0 w 214"/>
                  <a:gd name="T9" fmla="*/ 0 h 387"/>
                  <a:gd name="T10" fmla="*/ 0 w 214"/>
                  <a:gd name="T11" fmla="*/ 0 h 387"/>
                  <a:gd name="T12" fmla="*/ 0 w 214"/>
                  <a:gd name="T13" fmla="*/ 0 h 387"/>
                  <a:gd name="T14" fmla="*/ 0 w 214"/>
                  <a:gd name="T15" fmla="*/ 0 h 387"/>
                  <a:gd name="T16" fmla="*/ 0 w 214"/>
                  <a:gd name="T17" fmla="*/ 0 h 387"/>
                  <a:gd name="T18" fmla="*/ 0 w 214"/>
                  <a:gd name="T19" fmla="*/ 0 h 387"/>
                  <a:gd name="T20" fmla="*/ 0 w 214"/>
                  <a:gd name="T21" fmla="*/ 0 h 387"/>
                  <a:gd name="T22" fmla="*/ 0 w 214"/>
                  <a:gd name="T23" fmla="*/ 0 h 387"/>
                  <a:gd name="T24" fmla="*/ 0 w 214"/>
                  <a:gd name="T25" fmla="*/ 0 h 387"/>
                  <a:gd name="T26" fmla="*/ 0 w 214"/>
                  <a:gd name="T27" fmla="*/ 0 h 387"/>
                  <a:gd name="T28" fmla="*/ 0 w 214"/>
                  <a:gd name="T29" fmla="*/ 0 h 387"/>
                  <a:gd name="T30" fmla="*/ 0 w 214"/>
                  <a:gd name="T31" fmla="*/ 0 h 387"/>
                  <a:gd name="T32" fmla="*/ 0 w 214"/>
                  <a:gd name="T33" fmla="*/ 0 h 3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4"/>
                  <a:gd name="T52" fmla="*/ 0 h 387"/>
                  <a:gd name="T53" fmla="*/ 214 w 214"/>
                  <a:gd name="T54" fmla="*/ 387 h 3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4" h="387">
                    <a:moveTo>
                      <a:pt x="214" y="0"/>
                    </a:moveTo>
                    <a:lnTo>
                      <a:pt x="210" y="26"/>
                    </a:lnTo>
                    <a:lnTo>
                      <a:pt x="188" y="47"/>
                    </a:lnTo>
                    <a:lnTo>
                      <a:pt x="167" y="80"/>
                    </a:lnTo>
                    <a:lnTo>
                      <a:pt x="148" y="99"/>
                    </a:lnTo>
                    <a:lnTo>
                      <a:pt x="137" y="153"/>
                    </a:lnTo>
                    <a:lnTo>
                      <a:pt x="115" y="167"/>
                    </a:lnTo>
                    <a:lnTo>
                      <a:pt x="97" y="188"/>
                    </a:lnTo>
                    <a:lnTo>
                      <a:pt x="66" y="188"/>
                    </a:lnTo>
                    <a:lnTo>
                      <a:pt x="52" y="200"/>
                    </a:lnTo>
                    <a:lnTo>
                      <a:pt x="42" y="219"/>
                    </a:lnTo>
                    <a:lnTo>
                      <a:pt x="42" y="261"/>
                    </a:lnTo>
                    <a:lnTo>
                      <a:pt x="35" y="297"/>
                    </a:lnTo>
                    <a:lnTo>
                      <a:pt x="26" y="330"/>
                    </a:lnTo>
                    <a:lnTo>
                      <a:pt x="10" y="351"/>
                    </a:lnTo>
                    <a:lnTo>
                      <a:pt x="0" y="387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21" name="Freeform 609"/>
              <p:cNvSpPr>
                <a:spLocks/>
              </p:cNvSpPr>
              <p:nvPr/>
            </p:nvSpPr>
            <p:spPr bwMode="auto">
              <a:xfrm>
                <a:off x="2681" y="3991"/>
                <a:ext cx="106" cy="193"/>
              </a:xfrm>
              <a:custGeom>
                <a:avLst/>
                <a:gdLst>
                  <a:gd name="T0" fmla="*/ 0 w 214"/>
                  <a:gd name="T1" fmla="*/ 0 h 387"/>
                  <a:gd name="T2" fmla="*/ 0 w 214"/>
                  <a:gd name="T3" fmla="*/ 0 h 387"/>
                  <a:gd name="T4" fmla="*/ 0 w 214"/>
                  <a:gd name="T5" fmla="*/ 0 h 387"/>
                  <a:gd name="T6" fmla="*/ 0 w 214"/>
                  <a:gd name="T7" fmla="*/ 0 h 387"/>
                  <a:gd name="T8" fmla="*/ 0 w 214"/>
                  <a:gd name="T9" fmla="*/ 0 h 387"/>
                  <a:gd name="T10" fmla="*/ 0 w 214"/>
                  <a:gd name="T11" fmla="*/ 0 h 387"/>
                  <a:gd name="T12" fmla="*/ 0 w 214"/>
                  <a:gd name="T13" fmla="*/ 0 h 387"/>
                  <a:gd name="T14" fmla="*/ 0 w 214"/>
                  <a:gd name="T15" fmla="*/ 0 h 387"/>
                  <a:gd name="T16" fmla="*/ 0 w 214"/>
                  <a:gd name="T17" fmla="*/ 0 h 387"/>
                  <a:gd name="T18" fmla="*/ 0 w 214"/>
                  <a:gd name="T19" fmla="*/ 0 h 387"/>
                  <a:gd name="T20" fmla="*/ 0 w 214"/>
                  <a:gd name="T21" fmla="*/ 0 h 387"/>
                  <a:gd name="T22" fmla="*/ 0 w 214"/>
                  <a:gd name="T23" fmla="*/ 0 h 387"/>
                  <a:gd name="T24" fmla="*/ 0 w 214"/>
                  <a:gd name="T25" fmla="*/ 0 h 387"/>
                  <a:gd name="T26" fmla="*/ 0 w 214"/>
                  <a:gd name="T27" fmla="*/ 0 h 387"/>
                  <a:gd name="T28" fmla="*/ 0 w 214"/>
                  <a:gd name="T29" fmla="*/ 0 h 387"/>
                  <a:gd name="T30" fmla="*/ 0 w 214"/>
                  <a:gd name="T31" fmla="*/ 0 h 3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4"/>
                  <a:gd name="T49" fmla="*/ 0 h 387"/>
                  <a:gd name="T50" fmla="*/ 214 w 214"/>
                  <a:gd name="T51" fmla="*/ 387 h 3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4" h="387">
                    <a:moveTo>
                      <a:pt x="214" y="0"/>
                    </a:moveTo>
                    <a:lnTo>
                      <a:pt x="210" y="26"/>
                    </a:lnTo>
                    <a:lnTo>
                      <a:pt x="188" y="47"/>
                    </a:lnTo>
                    <a:lnTo>
                      <a:pt x="167" y="80"/>
                    </a:lnTo>
                    <a:lnTo>
                      <a:pt x="148" y="99"/>
                    </a:lnTo>
                    <a:lnTo>
                      <a:pt x="137" y="153"/>
                    </a:lnTo>
                    <a:lnTo>
                      <a:pt x="115" y="167"/>
                    </a:lnTo>
                    <a:lnTo>
                      <a:pt x="97" y="188"/>
                    </a:lnTo>
                    <a:lnTo>
                      <a:pt x="66" y="188"/>
                    </a:lnTo>
                    <a:lnTo>
                      <a:pt x="52" y="200"/>
                    </a:lnTo>
                    <a:lnTo>
                      <a:pt x="42" y="219"/>
                    </a:lnTo>
                    <a:lnTo>
                      <a:pt x="42" y="261"/>
                    </a:lnTo>
                    <a:lnTo>
                      <a:pt x="35" y="297"/>
                    </a:lnTo>
                    <a:lnTo>
                      <a:pt x="26" y="330"/>
                    </a:lnTo>
                    <a:lnTo>
                      <a:pt x="10" y="351"/>
                    </a:lnTo>
                    <a:lnTo>
                      <a:pt x="0" y="387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210" name="Rectangle 610"/>
            <p:cNvSpPr>
              <a:spLocks noChangeArrowheads="1"/>
            </p:cNvSpPr>
            <p:nvPr/>
          </p:nvSpPr>
          <p:spPr bwMode="auto">
            <a:xfrm>
              <a:off x="2677" y="2886"/>
              <a:ext cx="24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1" name="Rectangle 611"/>
            <p:cNvSpPr>
              <a:spLocks noChangeArrowheads="1"/>
            </p:cNvSpPr>
            <p:nvPr/>
          </p:nvSpPr>
          <p:spPr bwMode="auto">
            <a:xfrm>
              <a:off x="2737" y="2915"/>
              <a:ext cx="11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Times New Roman" pitchFamily="18" charset="0"/>
                </a:rPr>
                <a:t>CH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12" name="Rectangle 612"/>
            <p:cNvSpPr>
              <a:spLocks noChangeArrowheads="1"/>
            </p:cNvSpPr>
            <p:nvPr/>
          </p:nvSpPr>
          <p:spPr bwMode="auto">
            <a:xfrm>
              <a:off x="3491" y="3413"/>
              <a:ext cx="24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3" name="Rectangle 613"/>
            <p:cNvSpPr>
              <a:spLocks noChangeArrowheads="1"/>
            </p:cNvSpPr>
            <p:nvPr/>
          </p:nvSpPr>
          <p:spPr bwMode="auto">
            <a:xfrm>
              <a:off x="3556" y="3442"/>
              <a:ext cx="10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Times New Roman" pitchFamily="18" charset="0"/>
                </a:rPr>
                <a:t>AL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14" name="Rectangle 614"/>
            <p:cNvSpPr>
              <a:spLocks noChangeArrowheads="1"/>
            </p:cNvSpPr>
            <p:nvPr/>
          </p:nvSpPr>
          <p:spPr bwMode="auto">
            <a:xfrm>
              <a:off x="3506" y="3170"/>
              <a:ext cx="309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" name="Rectangle 615"/>
            <p:cNvSpPr>
              <a:spLocks noChangeArrowheads="1"/>
            </p:cNvSpPr>
            <p:nvPr/>
          </p:nvSpPr>
          <p:spPr bwMode="auto">
            <a:xfrm>
              <a:off x="3574" y="3199"/>
              <a:ext cx="15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Times New Roman" pitchFamily="18" charset="0"/>
                </a:rPr>
                <a:t>SCG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16" name="Rectangle 616"/>
            <p:cNvSpPr>
              <a:spLocks noChangeArrowheads="1"/>
            </p:cNvSpPr>
            <p:nvPr/>
          </p:nvSpPr>
          <p:spPr bwMode="auto">
            <a:xfrm>
              <a:off x="3324" y="3143"/>
              <a:ext cx="24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7" name="Rectangle 617"/>
            <p:cNvSpPr>
              <a:spLocks noChangeArrowheads="1"/>
            </p:cNvSpPr>
            <p:nvPr/>
          </p:nvSpPr>
          <p:spPr bwMode="auto">
            <a:xfrm>
              <a:off x="3375" y="3172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Times New Roman" pitchFamily="18" charset="0"/>
                </a:rPr>
                <a:t>BiH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18" name="Rectangle 618"/>
            <p:cNvSpPr>
              <a:spLocks noChangeArrowheads="1"/>
            </p:cNvSpPr>
            <p:nvPr/>
          </p:nvSpPr>
          <p:spPr bwMode="auto">
            <a:xfrm>
              <a:off x="3241" y="3011"/>
              <a:ext cx="24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9" name="Rectangle 619"/>
            <p:cNvSpPr>
              <a:spLocks noChangeArrowheads="1"/>
            </p:cNvSpPr>
            <p:nvPr/>
          </p:nvSpPr>
          <p:spPr bwMode="auto">
            <a:xfrm>
              <a:off x="3301" y="3040"/>
              <a:ext cx="11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Times New Roman" pitchFamily="18" charset="0"/>
                </a:rPr>
                <a:t>HR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20" name="Freeform 620"/>
            <p:cNvSpPr>
              <a:spLocks/>
            </p:cNvSpPr>
            <p:nvPr/>
          </p:nvSpPr>
          <p:spPr bwMode="auto">
            <a:xfrm>
              <a:off x="3986" y="3993"/>
              <a:ext cx="221" cy="80"/>
            </a:xfrm>
            <a:custGeom>
              <a:avLst/>
              <a:gdLst>
                <a:gd name="T0" fmla="*/ 1 w 442"/>
                <a:gd name="T1" fmla="*/ 1 h 159"/>
                <a:gd name="T2" fmla="*/ 1 w 442"/>
                <a:gd name="T3" fmla="*/ 1 h 159"/>
                <a:gd name="T4" fmla="*/ 1 w 442"/>
                <a:gd name="T5" fmla="*/ 1 h 159"/>
                <a:gd name="T6" fmla="*/ 1 w 442"/>
                <a:gd name="T7" fmla="*/ 1 h 159"/>
                <a:gd name="T8" fmla="*/ 1 w 442"/>
                <a:gd name="T9" fmla="*/ 1 h 159"/>
                <a:gd name="T10" fmla="*/ 1 w 442"/>
                <a:gd name="T11" fmla="*/ 1 h 159"/>
                <a:gd name="T12" fmla="*/ 1 w 442"/>
                <a:gd name="T13" fmla="*/ 1 h 159"/>
                <a:gd name="T14" fmla="*/ 1 w 442"/>
                <a:gd name="T15" fmla="*/ 1 h 159"/>
                <a:gd name="T16" fmla="*/ 0 w 442"/>
                <a:gd name="T17" fmla="*/ 1 h 159"/>
                <a:gd name="T18" fmla="*/ 1 w 442"/>
                <a:gd name="T19" fmla="*/ 1 h 159"/>
                <a:gd name="T20" fmla="*/ 1 w 442"/>
                <a:gd name="T21" fmla="*/ 1 h 159"/>
                <a:gd name="T22" fmla="*/ 1 w 442"/>
                <a:gd name="T23" fmla="*/ 1 h 159"/>
                <a:gd name="T24" fmla="*/ 1 w 442"/>
                <a:gd name="T25" fmla="*/ 1 h 159"/>
                <a:gd name="T26" fmla="*/ 1 w 442"/>
                <a:gd name="T27" fmla="*/ 0 h 159"/>
                <a:gd name="T28" fmla="*/ 1 w 442"/>
                <a:gd name="T29" fmla="*/ 1 h 159"/>
                <a:gd name="T30" fmla="*/ 1 w 442"/>
                <a:gd name="T31" fmla="*/ 1 h 159"/>
                <a:gd name="T32" fmla="*/ 1 w 442"/>
                <a:gd name="T33" fmla="*/ 1 h 159"/>
                <a:gd name="T34" fmla="*/ 1 w 442"/>
                <a:gd name="T35" fmla="*/ 1 h 159"/>
                <a:gd name="T36" fmla="*/ 1 w 442"/>
                <a:gd name="T37" fmla="*/ 1 h 159"/>
                <a:gd name="T38" fmla="*/ 1 w 442"/>
                <a:gd name="T39" fmla="*/ 1 h 159"/>
                <a:gd name="T40" fmla="*/ 1 w 442"/>
                <a:gd name="T41" fmla="*/ 1 h 159"/>
                <a:gd name="T42" fmla="*/ 1 w 442"/>
                <a:gd name="T43" fmla="*/ 1 h 159"/>
                <a:gd name="T44" fmla="*/ 1 w 442"/>
                <a:gd name="T45" fmla="*/ 1 h 159"/>
                <a:gd name="T46" fmla="*/ 1 w 442"/>
                <a:gd name="T47" fmla="*/ 1 h 159"/>
                <a:gd name="T48" fmla="*/ 1 w 442"/>
                <a:gd name="T49" fmla="*/ 1 h 159"/>
                <a:gd name="T50" fmla="*/ 1 w 442"/>
                <a:gd name="T51" fmla="*/ 1 h 159"/>
                <a:gd name="T52" fmla="*/ 1 w 442"/>
                <a:gd name="T53" fmla="*/ 1 h 159"/>
                <a:gd name="T54" fmla="*/ 1 w 442"/>
                <a:gd name="T55" fmla="*/ 1 h 159"/>
                <a:gd name="T56" fmla="*/ 1 w 442"/>
                <a:gd name="T57" fmla="*/ 1 h 159"/>
                <a:gd name="T58" fmla="*/ 1 w 442"/>
                <a:gd name="T59" fmla="*/ 1 h 159"/>
                <a:gd name="T60" fmla="*/ 1 w 442"/>
                <a:gd name="T61" fmla="*/ 1 h 159"/>
                <a:gd name="T62" fmla="*/ 1 w 442"/>
                <a:gd name="T63" fmla="*/ 1 h 159"/>
                <a:gd name="T64" fmla="*/ 1 w 442"/>
                <a:gd name="T65" fmla="*/ 1 h 159"/>
                <a:gd name="T66" fmla="*/ 1 w 442"/>
                <a:gd name="T67" fmla="*/ 1 h 159"/>
                <a:gd name="T68" fmla="*/ 1 w 442"/>
                <a:gd name="T69" fmla="*/ 1 h 159"/>
                <a:gd name="T70" fmla="*/ 1 w 442"/>
                <a:gd name="T71" fmla="*/ 1 h 159"/>
                <a:gd name="T72" fmla="*/ 1 w 442"/>
                <a:gd name="T73" fmla="*/ 1 h 159"/>
                <a:gd name="T74" fmla="*/ 1 w 442"/>
                <a:gd name="T75" fmla="*/ 1 h 159"/>
                <a:gd name="T76" fmla="*/ 1 w 442"/>
                <a:gd name="T77" fmla="*/ 1 h 159"/>
                <a:gd name="T78" fmla="*/ 1 w 442"/>
                <a:gd name="T79" fmla="*/ 1 h 159"/>
                <a:gd name="T80" fmla="*/ 1 w 442"/>
                <a:gd name="T81" fmla="*/ 1 h 159"/>
                <a:gd name="T82" fmla="*/ 1 w 442"/>
                <a:gd name="T83" fmla="*/ 1 h 159"/>
                <a:gd name="T84" fmla="*/ 1 w 442"/>
                <a:gd name="T85" fmla="*/ 1 h 159"/>
                <a:gd name="T86" fmla="*/ 1 w 442"/>
                <a:gd name="T87" fmla="*/ 1 h 159"/>
                <a:gd name="T88" fmla="*/ 1 w 442"/>
                <a:gd name="T89" fmla="*/ 1 h 159"/>
                <a:gd name="T90" fmla="*/ 1 w 442"/>
                <a:gd name="T91" fmla="*/ 1 h 159"/>
                <a:gd name="T92" fmla="*/ 1 w 442"/>
                <a:gd name="T93" fmla="*/ 1 h 159"/>
                <a:gd name="T94" fmla="*/ 1 w 442"/>
                <a:gd name="T95" fmla="*/ 1 h 159"/>
                <a:gd name="T96" fmla="*/ 1 w 442"/>
                <a:gd name="T97" fmla="*/ 1 h 159"/>
                <a:gd name="T98" fmla="*/ 1 w 442"/>
                <a:gd name="T99" fmla="*/ 1 h 1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2"/>
                <a:gd name="T151" fmla="*/ 0 h 159"/>
                <a:gd name="T152" fmla="*/ 442 w 442"/>
                <a:gd name="T153" fmla="*/ 159 h 1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2" h="159">
                  <a:moveTo>
                    <a:pt x="195" y="159"/>
                  </a:moveTo>
                  <a:lnTo>
                    <a:pt x="195" y="138"/>
                  </a:lnTo>
                  <a:lnTo>
                    <a:pt x="195" y="125"/>
                  </a:lnTo>
                  <a:lnTo>
                    <a:pt x="136" y="104"/>
                  </a:lnTo>
                  <a:lnTo>
                    <a:pt x="85" y="104"/>
                  </a:lnTo>
                  <a:lnTo>
                    <a:pt x="45" y="97"/>
                  </a:lnTo>
                  <a:lnTo>
                    <a:pt x="19" y="97"/>
                  </a:lnTo>
                  <a:lnTo>
                    <a:pt x="7" y="90"/>
                  </a:lnTo>
                  <a:lnTo>
                    <a:pt x="0" y="76"/>
                  </a:lnTo>
                  <a:lnTo>
                    <a:pt x="7" y="27"/>
                  </a:lnTo>
                  <a:lnTo>
                    <a:pt x="26" y="27"/>
                  </a:lnTo>
                  <a:lnTo>
                    <a:pt x="26" y="20"/>
                  </a:lnTo>
                  <a:lnTo>
                    <a:pt x="26" y="7"/>
                  </a:lnTo>
                  <a:lnTo>
                    <a:pt x="33" y="0"/>
                  </a:lnTo>
                  <a:lnTo>
                    <a:pt x="33" y="20"/>
                  </a:lnTo>
                  <a:lnTo>
                    <a:pt x="45" y="27"/>
                  </a:lnTo>
                  <a:lnTo>
                    <a:pt x="64" y="41"/>
                  </a:lnTo>
                  <a:lnTo>
                    <a:pt x="71" y="41"/>
                  </a:lnTo>
                  <a:lnTo>
                    <a:pt x="90" y="27"/>
                  </a:lnTo>
                  <a:lnTo>
                    <a:pt x="90" y="20"/>
                  </a:lnTo>
                  <a:lnTo>
                    <a:pt x="109" y="27"/>
                  </a:lnTo>
                  <a:lnTo>
                    <a:pt x="97" y="41"/>
                  </a:lnTo>
                  <a:lnTo>
                    <a:pt x="90" y="48"/>
                  </a:lnTo>
                  <a:lnTo>
                    <a:pt x="97" y="48"/>
                  </a:lnTo>
                  <a:lnTo>
                    <a:pt x="109" y="48"/>
                  </a:lnTo>
                  <a:lnTo>
                    <a:pt x="116" y="55"/>
                  </a:lnTo>
                  <a:lnTo>
                    <a:pt x="116" y="69"/>
                  </a:lnTo>
                  <a:lnTo>
                    <a:pt x="143" y="69"/>
                  </a:lnTo>
                  <a:lnTo>
                    <a:pt x="202" y="55"/>
                  </a:lnTo>
                  <a:lnTo>
                    <a:pt x="240" y="55"/>
                  </a:lnTo>
                  <a:lnTo>
                    <a:pt x="240" y="76"/>
                  </a:lnTo>
                  <a:lnTo>
                    <a:pt x="254" y="76"/>
                  </a:lnTo>
                  <a:lnTo>
                    <a:pt x="292" y="76"/>
                  </a:lnTo>
                  <a:lnTo>
                    <a:pt x="318" y="90"/>
                  </a:lnTo>
                  <a:lnTo>
                    <a:pt x="351" y="76"/>
                  </a:lnTo>
                  <a:lnTo>
                    <a:pt x="337" y="104"/>
                  </a:lnTo>
                  <a:lnTo>
                    <a:pt x="356" y="118"/>
                  </a:lnTo>
                  <a:lnTo>
                    <a:pt x="363" y="118"/>
                  </a:lnTo>
                  <a:lnTo>
                    <a:pt x="383" y="104"/>
                  </a:lnTo>
                  <a:lnTo>
                    <a:pt x="403" y="97"/>
                  </a:lnTo>
                  <a:lnTo>
                    <a:pt x="416" y="104"/>
                  </a:lnTo>
                  <a:lnTo>
                    <a:pt x="423" y="97"/>
                  </a:lnTo>
                  <a:lnTo>
                    <a:pt x="442" y="90"/>
                  </a:lnTo>
                  <a:lnTo>
                    <a:pt x="430" y="97"/>
                  </a:lnTo>
                  <a:lnTo>
                    <a:pt x="430" y="118"/>
                  </a:lnTo>
                  <a:lnTo>
                    <a:pt x="423" y="145"/>
                  </a:lnTo>
                  <a:lnTo>
                    <a:pt x="377" y="138"/>
                  </a:lnTo>
                  <a:lnTo>
                    <a:pt x="356" y="145"/>
                  </a:lnTo>
                  <a:lnTo>
                    <a:pt x="330" y="145"/>
                  </a:lnTo>
                  <a:lnTo>
                    <a:pt x="195" y="159"/>
                  </a:lnTo>
                  <a:close/>
                </a:path>
              </a:pathLst>
            </a:custGeom>
            <a:solidFill>
              <a:srgbClr val="0099FF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1" name="Rectangle 621"/>
            <p:cNvSpPr>
              <a:spLocks noChangeArrowheads="1"/>
            </p:cNvSpPr>
            <p:nvPr/>
          </p:nvSpPr>
          <p:spPr bwMode="auto">
            <a:xfrm>
              <a:off x="2239" y="3958"/>
              <a:ext cx="29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2" name="Rectangle 622"/>
            <p:cNvSpPr>
              <a:spLocks noChangeArrowheads="1"/>
            </p:cNvSpPr>
            <p:nvPr/>
          </p:nvSpPr>
          <p:spPr bwMode="auto">
            <a:xfrm>
              <a:off x="2294" y="3987"/>
              <a:ext cx="16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Times New Roman" pitchFamily="18" charset="0"/>
                </a:rPr>
                <a:t>ALG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23" name="Rectangle 623"/>
            <p:cNvSpPr>
              <a:spLocks noChangeArrowheads="1"/>
            </p:cNvSpPr>
            <p:nvPr/>
          </p:nvSpPr>
          <p:spPr bwMode="auto">
            <a:xfrm>
              <a:off x="2734" y="4015"/>
              <a:ext cx="24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4" name="Rectangle 624"/>
            <p:cNvSpPr>
              <a:spLocks noChangeArrowheads="1"/>
            </p:cNvSpPr>
            <p:nvPr/>
          </p:nvSpPr>
          <p:spPr bwMode="auto">
            <a:xfrm>
              <a:off x="2800" y="4044"/>
              <a:ext cx="10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Times New Roman" pitchFamily="18" charset="0"/>
                </a:rPr>
                <a:t>TN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25" name="Rectangle 625"/>
            <p:cNvSpPr>
              <a:spLocks noChangeArrowheads="1"/>
            </p:cNvSpPr>
            <p:nvPr/>
          </p:nvSpPr>
          <p:spPr bwMode="auto">
            <a:xfrm>
              <a:off x="1553" y="3913"/>
              <a:ext cx="24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6" name="Rectangle 626"/>
            <p:cNvSpPr>
              <a:spLocks noChangeArrowheads="1"/>
            </p:cNvSpPr>
            <p:nvPr/>
          </p:nvSpPr>
          <p:spPr bwMode="auto">
            <a:xfrm>
              <a:off x="1606" y="3942"/>
              <a:ext cx="12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Times New Roman" pitchFamily="18" charset="0"/>
                </a:rPr>
                <a:t>MA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27" name="Rectangle 627"/>
            <p:cNvSpPr>
              <a:spLocks noChangeArrowheads="1"/>
            </p:cNvSpPr>
            <p:nvPr/>
          </p:nvSpPr>
          <p:spPr bwMode="auto">
            <a:xfrm>
              <a:off x="2901" y="1512"/>
              <a:ext cx="24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8" name="Rectangle 628"/>
            <p:cNvSpPr>
              <a:spLocks noChangeArrowheads="1"/>
            </p:cNvSpPr>
            <p:nvPr/>
          </p:nvSpPr>
          <p:spPr bwMode="auto">
            <a:xfrm>
              <a:off x="2994" y="1541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29" name="Rectangle 629"/>
            <p:cNvSpPr>
              <a:spLocks noChangeArrowheads="1"/>
            </p:cNvSpPr>
            <p:nvPr/>
          </p:nvSpPr>
          <p:spPr bwMode="auto">
            <a:xfrm>
              <a:off x="3755" y="2970"/>
              <a:ext cx="24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0" name="Rectangle 630"/>
            <p:cNvSpPr>
              <a:spLocks noChangeArrowheads="1"/>
            </p:cNvSpPr>
            <p:nvPr/>
          </p:nvSpPr>
          <p:spPr bwMode="auto">
            <a:xfrm>
              <a:off x="3815" y="2999"/>
              <a:ext cx="111" cy="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 dirty="0">
                  <a:solidFill>
                    <a:schemeClr val="bg1"/>
                  </a:solidFill>
                  <a:latin typeface="Times New Roman" pitchFamily="18" charset="0"/>
                </a:rPr>
                <a:t>RO</a:t>
              </a:r>
              <a:endParaRPr lang="hu-HU" altLang="en-US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31" name="Rectangle 631"/>
            <p:cNvSpPr>
              <a:spLocks noChangeArrowheads="1"/>
            </p:cNvSpPr>
            <p:nvPr/>
          </p:nvSpPr>
          <p:spPr bwMode="auto">
            <a:xfrm>
              <a:off x="3822" y="3228"/>
              <a:ext cx="24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2" name="Rectangle 632"/>
            <p:cNvSpPr>
              <a:spLocks noChangeArrowheads="1"/>
            </p:cNvSpPr>
            <p:nvPr/>
          </p:nvSpPr>
          <p:spPr bwMode="auto">
            <a:xfrm>
              <a:off x="3885" y="3257"/>
              <a:ext cx="111" cy="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 dirty="0">
                  <a:solidFill>
                    <a:schemeClr val="bg1"/>
                  </a:solidFill>
                  <a:latin typeface="Times New Roman" pitchFamily="18" charset="0"/>
                </a:rPr>
                <a:t>BG</a:t>
              </a:r>
              <a:endParaRPr lang="hu-HU" altLang="en-US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33" name="Rectangle 633"/>
            <p:cNvSpPr>
              <a:spLocks noChangeArrowheads="1"/>
            </p:cNvSpPr>
            <p:nvPr/>
          </p:nvSpPr>
          <p:spPr bwMode="auto">
            <a:xfrm>
              <a:off x="2224" y="2321"/>
              <a:ext cx="156" cy="104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4" name="Rectangle 634"/>
            <p:cNvSpPr>
              <a:spLocks noChangeArrowheads="1"/>
            </p:cNvSpPr>
            <p:nvPr/>
          </p:nvSpPr>
          <p:spPr bwMode="auto">
            <a:xfrm>
              <a:off x="2179" y="2294"/>
              <a:ext cx="2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5" name="Rectangle 635"/>
            <p:cNvSpPr>
              <a:spLocks noChangeArrowheads="1"/>
            </p:cNvSpPr>
            <p:nvPr/>
          </p:nvSpPr>
          <p:spPr bwMode="auto">
            <a:xfrm>
              <a:off x="2243" y="2323"/>
              <a:ext cx="11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GB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36" name="Rectangle 636"/>
            <p:cNvSpPr>
              <a:spLocks noChangeArrowheads="1"/>
            </p:cNvSpPr>
            <p:nvPr/>
          </p:nvSpPr>
          <p:spPr bwMode="auto">
            <a:xfrm>
              <a:off x="1945" y="2155"/>
              <a:ext cx="155" cy="104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7" name="Rectangle 637"/>
            <p:cNvSpPr>
              <a:spLocks noChangeArrowheads="1"/>
            </p:cNvSpPr>
            <p:nvPr/>
          </p:nvSpPr>
          <p:spPr bwMode="auto">
            <a:xfrm>
              <a:off x="1891" y="2123"/>
              <a:ext cx="26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38" name="Rectangle 638"/>
            <p:cNvSpPr>
              <a:spLocks noChangeArrowheads="1"/>
            </p:cNvSpPr>
            <p:nvPr/>
          </p:nvSpPr>
          <p:spPr bwMode="auto">
            <a:xfrm>
              <a:off x="1949" y="2152"/>
              <a:ext cx="12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IRL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39" name="Rectangle 639"/>
            <p:cNvSpPr>
              <a:spLocks noChangeArrowheads="1"/>
            </p:cNvSpPr>
            <p:nvPr/>
          </p:nvSpPr>
          <p:spPr bwMode="auto">
            <a:xfrm>
              <a:off x="2917" y="2542"/>
              <a:ext cx="123" cy="92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0" name="Rectangle 640"/>
            <p:cNvSpPr>
              <a:spLocks noChangeArrowheads="1"/>
            </p:cNvSpPr>
            <p:nvPr/>
          </p:nvSpPr>
          <p:spPr bwMode="auto">
            <a:xfrm>
              <a:off x="3255" y="1385"/>
              <a:ext cx="140" cy="104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1" name="Rectangle 641"/>
            <p:cNvSpPr>
              <a:spLocks noChangeArrowheads="1"/>
            </p:cNvSpPr>
            <p:nvPr/>
          </p:nvSpPr>
          <p:spPr bwMode="auto">
            <a:xfrm>
              <a:off x="3243" y="1363"/>
              <a:ext cx="16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2" name="Rectangle 642"/>
            <p:cNvSpPr>
              <a:spLocks noChangeArrowheads="1"/>
            </p:cNvSpPr>
            <p:nvPr/>
          </p:nvSpPr>
          <p:spPr bwMode="auto">
            <a:xfrm>
              <a:off x="3301" y="1392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S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43" name="Rectangle 643"/>
            <p:cNvSpPr>
              <a:spLocks noChangeArrowheads="1"/>
            </p:cNvSpPr>
            <p:nvPr/>
          </p:nvSpPr>
          <p:spPr bwMode="auto">
            <a:xfrm>
              <a:off x="3685" y="1465"/>
              <a:ext cx="175" cy="104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4" name="Rectangle 644"/>
            <p:cNvSpPr>
              <a:spLocks noChangeArrowheads="1"/>
            </p:cNvSpPr>
            <p:nvPr/>
          </p:nvSpPr>
          <p:spPr bwMode="auto">
            <a:xfrm>
              <a:off x="3650" y="1445"/>
              <a:ext cx="2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5" name="Rectangle 645"/>
            <p:cNvSpPr>
              <a:spLocks noChangeArrowheads="1"/>
            </p:cNvSpPr>
            <p:nvPr/>
          </p:nvSpPr>
          <p:spPr bwMode="auto">
            <a:xfrm>
              <a:off x="3706" y="1474"/>
              <a:ext cx="12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FIN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46" name="Rectangle 646"/>
            <p:cNvSpPr>
              <a:spLocks noChangeArrowheads="1"/>
            </p:cNvSpPr>
            <p:nvPr/>
          </p:nvSpPr>
          <p:spPr bwMode="auto">
            <a:xfrm>
              <a:off x="2641" y="2698"/>
              <a:ext cx="123" cy="94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7" name="Rectangle 647"/>
            <p:cNvSpPr>
              <a:spLocks noChangeArrowheads="1"/>
            </p:cNvSpPr>
            <p:nvPr/>
          </p:nvSpPr>
          <p:spPr bwMode="auto">
            <a:xfrm>
              <a:off x="2628" y="2667"/>
              <a:ext cx="15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8" name="Rectangle 648"/>
            <p:cNvSpPr>
              <a:spLocks noChangeArrowheads="1"/>
            </p:cNvSpPr>
            <p:nvPr/>
          </p:nvSpPr>
          <p:spPr bwMode="auto">
            <a:xfrm>
              <a:off x="2679" y="2696"/>
              <a:ext cx="4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L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49" name="Rectangle 649"/>
            <p:cNvSpPr>
              <a:spLocks noChangeArrowheads="1"/>
            </p:cNvSpPr>
            <p:nvPr/>
          </p:nvSpPr>
          <p:spPr bwMode="auto">
            <a:xfrm>
              <a:off x="2900" y="2513"/>
              <a:ext cx="14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0" name="Rectangle 650"/>
            <p:cNvSpPr>
              <a:spLocks noChangeArrowheads="1"/>
            </p:cNvSpPr>
            <p:nvPr/>
          </p:nvSpPr>
          <p:spPr bwMode="auto">
            <a:xfrm>
              <a:off x="2950" y="2542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D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51" name="Rectangle 651"/>
            <p:cNvSpPr>
              <a:spLocks noChangeArrowheads="1"/>
            </p:cNvSpPr>
            <p:nvPr/>
          </p:nvSpPr>
          <p:spPr bwMode="auto">
            <a:xfrm>
              <a:off x="3439" y="2438"/>
              <a:ext cx="123" cy="92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2" name="Rectangle 652"/>
            <p:cNvSpPr>
              <a:spLocks noChangeArrowheads="1"/>
            </p:cNvSpPr>
            <p:nvPr/>
          </p:nvSpPr>
          <p:spPr bwMode="auto">
            <a:xfrm>
              <a:off x="3400" y="2409"/>
              <a:ext cx="21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3" name="Rectangle 653"/>
            <p:cNvSpPr>
              <a:spLocks noChangeArrowheads="1"/>
            </p:cNvSpPr>
            <p:nvPr/>
          </p:nvSpPr>
          <p:spPr bwMode="auto">
            <a:xfrm>
              <a:off x="3450" y="2438"/>
              <a:ext cx="9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PL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54" name="Rectangle 654"/>
            <p:cNvSpPr>
              <a:spLocks noChangeArrowheads="1"/>
            </p:cNvSpPr>
            <p:nvPr/>
          </p:nvSpPr>
          <p:spPr bwMode="auto">
            <a:xfrm>
              <a:off x="3180" y="2846"/>
              <a:ext cx="115" cy="92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5" name="Rectangle 655"/>
            <p:cNvSpPr>
              <a:spLocks noChangeArrowheads="1"/>
            </p:cNvSpPr>
            <p:nvPr/>
          </p:nvSpPr>
          <p:spPr bwMode="auto">
            <a:xfrm>
              <a:off x="3045" y="3366"/>
              <a:ext cx="116" cy="92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" name="Rectangle 656"/>
            <p:cNvSpPr>
              <a:spLocks noChangeArrowheads="1"/>
            </p:cNvSpPr>
            <p:nvPr/>
          </p:nvSpPr>
          <p:spPr bwMode="auto">
            <a:xfrm>
              <a:off x="3154" y="2817"/>
              <a:ext cx="17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7" name="Rectangle 657"/>
            <p:cNvSpPr>
              <a:spLocks noChangeArrowheads="1"/>
            </p:cNvSpPr>
            <p:nvPr/>
          </p:nvSpPr>
          <p:spPr bwMode="auto">
            <a:xfrm>
              <a:off x="3210" y="2846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A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58" name="Rectangle 658"/>
            <p:cNvSpPr>
              <a:spLocks noChangeArrowheads="1"/>
            </p:cNvSpPr>
            <p:nvPr/>
          </p:nvSpPr>
          <p:spPr bwMode="auto">
            <a:xfrm>
              <a:off x="3184" y="2660"/>
              <a:ext cx="140" cy="91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9" name="Rectangle 659"/>
            <p:cNvSpPr>
              <a:spLocks noChangeArrowheads="1"/>
            </p:cNvSpPr>
            <p:nvPr/>
          </p:nvSpPr>
          <p:spPr bwMode="auto">
            <a:xfrm>
              <a:off x="3148" y="2627"/>
              <a:ext cx="23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0" name="Rectangle 660"/>
            <p:cNvSpPr>
              <a:spLocks noChangeArrowheads="1"/>
            </p:cNvSpPr>
            <p:nvPr/>
          </p:nvSpPr>
          <p:spPr bwMode="auto">
            <a:xfrm>
              <a:off x="3199" y="2656"/>
              <a:ext cx="10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CZ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61" name="Rectangle 661"/>
            <p:cNvSpPr>
              <a:spLocks noChangeArrowheads="1"/>
            </p:cNvSpPr>
            <p:nvPr/>
          </p:nvSpPr>
          <p:spPr bwMode="auto">
            <a:xfrm>
              <a:off x="3414" y="2743"/>
              <a:ext cx="140" cy="92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2" name="Rectangle 662"/>
            <p:cNvSpPr>
              <a:spLocks noChangeArrowheads="1"/>
            </p:cNvSpPr>
            <p:nvPr/>
          </p:nvSpPr>
          <p:spPr bwMode="auto">
            <a:xfrm>
              <a:off x="3375" y="2710"/>
              <a:ext cx="23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3" name="Rectangle 663"/>
            <p:cNvSpPr>
              <a:spLocks noChangeArrowheads="1"/>
            </p:cNvSpPr>
            <p:nvPr/>
          </p:nvSpPr>
          <p:spPr bwMode="auto">
            <a:xfrm>
              <a:off x="3434" y="2739"/>
              <a:ext cx="10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SK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64" name="Rectangle 664"/>
            <p:cNvSpPr>
              <a:spLocks noChangeArrowheads="1"/>
            </p:cNvSpPr>
            <p:nvPr/>
          </p:nvSpPr>
          <p:spPr bwMode="auto">
            <a:xfrm>
              <a:off x="3452" y="2921"/>
              <a:ext cx="114" cy="92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5" name="Rectangle 665"/>
            <p:cNvSpPr>
              <a:spLocks noChangeArrowheads="1"/>
            </p:cNvSpPr>
            <p:nvPr/>
          </p:nvSpPr>
          <p:spPr bwMode="auto">
            <a:xfrm>
              <a:off x="3425" y="2889"/>
              <a:ext cx="17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" name="Rectangle 666"/>
            <p:cNvSpPr>
              <a:spLocks noChangeArrowheads="1"/>
            </p:cNvSpPr>
            <p:nvPr/>
          </p:nvSpPr>
          <p:spPr bwMode="auto">
            <a:xfrm>
              <a:off x="3478" y="2918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H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67" name="Rectangle 667"/>
            <p:cNvSpPr>
              <a:spLocks noChangeArrowheads="1"/>
            </p:cNvSpPr>
            <p:nvPr/>
          </p:nvSpPr>
          <p:spPr bwMode="auto">
            <a:xfrm>
              <a:off x="3664" y="2131"/>
              <a:ext cx="140" cy="91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8" name="Rectangle 668"/>
            <p:cNvSpPr>
              <a:spLocks noChangeArrowheads="1"/>
            </p:cNvSpPr>
            <p:nvPr/>
          </p:nvSpPr>
          <p:spPr bwMode="auto">
            <a:xfrm>
              <a:off x="3693" y="1989"/>
              <a:ext cx="140" cy="92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9" name="Rectangle 669"/>
            <p:cNvSpPr>
              <a:spLocks noChangeArrowheads="1"/>
            </p:cNvSpPr>
            <p:nvPr/>
          </p:nvSpPr>
          <p:spPr bwMode="auto">
            <a:xfrm>
              <a:off x="3706" y="1810"/>
              <a:ext cx="140" cy="92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70" name="Rectangle 670"/>
            <p:cNvSpPr>
              <a:spLocks noChangeArrowheads="1"/>
            </p:cNvSpPr>
            <p:nvPr/>
          </p:nvSpPr>
          <p:spPr bwMode="auto">
            <a:xfrm>
              <a:off x="3671" y="1778"/>
              <a:ext cx="25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71" name="Rectangle 671"/>
            <p:cNvSpPr>
              <a:spLocks noChangeArrowheads="1"/>
            </p:cNvSpPr>
            <p:nvPr/>
          </p:nvSpPr>
          <p:spPr bwMode="auto">
            <a:xfrm>
              <a:off x="3722" y="1807"/>
              <a:ext cx="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EE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72" name="Rectangle 672"/>
            <p:cNvSpPr>
              <a:spLocks noChangeArrowheads="1"/>
            </p:cNvSpPr>
            <p:nvPr/>
          </p:nvSpPr>
          <p:spPr bwMode="auto">
            <a:xfrm>
              <a:off x="3649" y="1955"/>
              <a:ext cx="24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73" name="Rectangle 673"/>
            <p:cNvSpPr>
              <a:spLocks noChangeArrowheads="1"/>
            </p:cNvSpPr>
            <p:nvPr/>
          </p:nvSpPr>
          <p:spPr bwMode="auto">
            <a:xfrm>
              <a:off x="3710" y="1984"/>
              <a:ext cx="10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LV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74" name="Rectangle 674"/>
            <p:cNvSpPr>
              <a:spLocks noChangeArrowheads="1"/>
            </p:cNvSpPr>
            <p:nvPr/>
          </p:nvSpPr>
          <p:spPr bwMode="auto">
            <a:xfrm>
              <a:off x="3623" y="2101"/>
              <a:ext cx="23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75" name="Rectangle 675"/>
            <p:cNvSpPr>
              <a:spLocks noChangeArrowheads="1"/>
            </p:cNvSpPr>
            <p:nvPr/>
          </p:nvSpPr>
          <p:spPr bwMode="auto">
            <a:xfrm>
              <a:off x="3683" y="2130"/>
              <a:ext cx="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LT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76" name="Rectangle 676"/>
            <p:cNvSpPr>
              <a:spLocks noChangeArrowheads="1"/>
            </p:cNvSpPr>
            <p:nvPr/>
          </p:nvSpPr>
          <p:spPr bwMode="auto">
            <a:xfrm>
              <a:off x="1870" y="942"/>
              <a:ext cx="24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77" name="Rectangle 677"/>
            <p:cNvSpPr>
              <a:spLocks noChangeArrowheads="1"/>
            </p:cNvSpPr>
            <p:nvPr/>
          </p:nvSpPr>
          <p:spPr bwMode="auto">
            <a:xfrm>
              <a:off x="1925" y="971"/>
              <a:ext cx="1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Times New Roman" pitchFamily="18" charset="0"/>
                </a:rPr>
                <a:t>ISL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78" name="Rectangle 678"/>
            <p:cNvSpPr>
              <a:spLocks noChangeArrowheads="1"/>
            </p:cNvSpPr>
            <p:nvPr/>
          </p:nvSpPr>
          <p:spPr bwMode="auto">
            <a:xfrm>
              <a:off x="2373" y="2929"/>
              <a:ext cx="141" cy="92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79" name="Rectangle 679"/>
            <p:cNvSpPr>
              <a:spLocks noChangeArrowheads="1"/>
            </p:cNvSpPr>
            <p:nvPr/>
          </p:nvSpPr>
          <p:spPr bwMode="auto">
            <a:xfrm>
              <a:off x="2366" y="2898"/>
              <a:ext cx="1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0" name="Rectangle 680"/>
            <p:cNvSpPr>
              <a:spLocks noChangeArrowheads="1"/>
            </p:cNvSpPr>
            <p:nvPr/>
          </p:nvSpPr>
          <p:spPr bwMode="auto">
            <a:xfrm>
              <a:off x="2416" y="2927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F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81" name="Rectangle 681"/>
            <p:cNvSpPr>
              <a:spLocks noChangeArrowheads="1"/>
            </p:cNvSpPr>
            <p:nvPr/>
          </p:nvSpPr>
          <p:spPr bwMode="auto">
            <a:xfrm>
              <a:off x="3041" y="3339"/>
              <a:ext cx="13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2" name="Rectangle 682"/>
            <p:cNvSpPr>
              <a:spLocks noChangeArrowheads="1"/>
            </p:cNvSpPr>
            <p:nvPr/>
          </p:nvSpPr>
          <p:spPr bwMode="auto">
            <a:xfrm>
              <a:off x="3091" y="3368"/>
              <a:ext cx="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I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83" name="Rectangle 683"/>
            <p:cNvSpPr>
              <a:spLocks noChangeArrowheads="1"/>
            </p:cNvSpPr>
            <p:nvPr/>
          </p:nvSpPr>
          <p:spPr bwMode="auto">
            <a:xfrm>
              <a:off x="1872" y="3375"/>
              <a:ext cx="115" cy="92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4" name="Rectangle 684"/>
            <p:cNvSpPr>
              <a:spLocks noChangeArrowheads="1"/>
            </p:cNvSpPr>
            <p:nvPr/>
          </p:nvSpPr>
          <p:spPr bwMode="auto">
            <a:xfrm>
              <a:off x="1856" y="3347"/>
              <a:ext cx="15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5" name="Rectangle 685"/>
            <p:cNvSpPr>
              <a:spLocks noChangeArrowheads="1"/>
            </p:cNvSpPr>
            <p:nvPr/>
          </p:nvSpPr>
          <p:spPr bwMode="auto">
            <a:xfrm>
              <a:off x="1906" y="3376"/>
              <a:ext cx="4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E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86" name="Rectangle 686"/>
            <p:cNvSpPr>
              <a:spLocks noChangeArrowheads="1"/>
            </p:cNvSpPr>
            <p:nvPr/>
          </p:nvSpPr>
          <p:spPr bwMode="auto">
            <a:xfrm>
              <a:off x="3700" y="3583"/>
              <a:ext cx="144" cy="92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7" name="Rectangle 687"/>
            <p:cNvSpPr>
              <a:spLocks noChangeArrowheads="1"/>
            </p:cNvSpPr>
            <p:nvPr/>
          </p:nvSpPr>
          <p:spPr bwMode="auto">
            <a:xfrm>
              <a:off x="3645" y="3557"/>
              <a:ext cx="26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8" name="Rectangle 688"/>
            <p:cNvSpPr>
              <a:spLocks noChangeArrowheads="1"/>
            </p:cNvSpPr>
            <p:nvPr/>
          </p:nvSpPr>
          <p:spPr bwMode="auto">
            <a:xfrm>
              <a:off x="3713" y="3586"/>
              <a:ext cx="11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GR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89" name="Freeform 689"/>
            <p:cNvSpPr>
              <a:spLocks/>
            </p:cNvSpPr>
            <p:nvPr/>
          </p:nvSpPr>
          <p:spPr bwMode="auto">
            <a:xfrm>
              <a:off x="1443" y="1990"/>
              <a:ext cx="2346" cy="1823"/>
            </a:xfrm>
            <a:custGeom>
              <a:avLst/>
              <a:gdLst>
                <a:gd name="T0" fmla="*/ 0 w 4693"/>
                <a:gd name="T1" fmla="*/ 1 h 3646"/>
                <a:gd name="T2" fmla="*/ 0 w 4693"/>
                <a:gd name="T3" fmla="*/ 1 h 3646"/>
                <a:gd name="T4" fmla="*/ 0 w 4693"/>
                <a:gd name="T5" fmla="*/ 1 h 3646"/>
                <a:gd name="T6" fmla="*/ 0 w 4693"/>
                <a:gd name="T7" fmla="*/ 1 h 3646"/>
                <a:gd name="T8" fmla="*/ 0 w 4693"/>
                <a:gd name="T9" fmla="*/ 1 h 3646"/>
                <a:gd name="T10" fmla="*/ 0 w 4693"/>
                <a:gd name="T11" fmla="*/ 1 h 3646"/>
                <a:gd name="T12" fmla="*/ 0 w 4693"/>
                <a:gd name="T13" fmla="*/ 1 h 3646"/>
                <a:gd name="T14" fmla="*/ 0 w 4693"/>
                <a:gd name="T15" fmla="*/ 1 h 3646"/>
                <a:gd name="T16" fmla="*/ 0 w 4693"/>
                <a:gd name="T17" fmla="*/ 1 h 3646"/>
                <a:gd name="T18" fmla="*/ 0 w 4693"/>
                <a:gd name="T19" fmla="*/ 1 h 3646"/>
                <a:gd name="T20" fmla="*/ 0 w 4693"/>
                <a:gd name="T21" fmla="*/ 1 h 3646"/>
                <a:gd name="T22" fmla="*/ 0 w 4693"/>
                <a:gd name="T23" fmla="*/ 1 h 3646"/>
                <a:gd name="T24" fmla="*/ 0 w 4693"/>
                <a:gd name="T25" fmla="*/ 1 h 3646"/>
                <a:gd name="T26" fmla="*/ 0 w 4693"/>
                <a:gd name="T27" fmla="*/ 1 h 3646"/>
                <a:gd name="T28" fmla="*/ 0 w 4693"/>
                <a:gd name="T29" fmla="*/ 1 h 3646"/>
                <a:gd name="T30" fmla="*/ 0 w 4693"/>
                <a:gd name="T31" fmla="*/ 1 h 3646"/>
                <a:gd name="T32" fmla="*/ 0 w 4693"/>
                <a:gd name="T33" fmla="*/ 1 h 3646"/>
                <a:gd name="T34" fmla="*/ 0 w 4693"/>
                <a:gd name="T35" fmla="*/ 1 h 3646"/>
                <a:gd name="T36" fmla="*/ 0 w 4693"/>
                <a:gd name="T37" fmla="*/ 1 h 3646"/>
                <a:gd name="T38" fmla="*/ 0 w 4693"/>
                <a:gd name="T39" fmla="*/ 1 h 3646"/>
                <a:gd name="T40" fmla="*/ 0 w 4693"/>
                <a:gd name="T41" fmla="*/ 1 h 3646"/>
                <a:gd name="T42" fmla="*/ 0 w 4693"/>
                <a:gd name="T43" fmla="*/ 1 h 3646"/>
                <a:gd name="T44" fmla="*/ 0 w 4693"/>
                <a:gd name="T45" fmla="*/ 1 h 3646"/>
                <a:gd name="T46" fmla="*/ 0 w 4693"/>
                <a:gd name="T47" fmla="*/ 1 h 3646"/>
                <a:gd name="T48" fmla="*/ 0 w 4693"/>
                <a:gd name="T49" fmla="*/ 1 h 3646"/>
                <a:gd name="T50" fmla="*/ 0 w 4693"/>
                <a:gd name="T51" fmla="*/ 1 h 3646"/>
                <a:gd name="T52" fmla="*/ 0 w 4693"/>
                <a:gd name="T53" fmla="*/ 1 h 3646"/>
                <a:gd name="T54" fmla="*/ 0 w 4693"/>
                <a:gd name="T55" fmla="*/ 1 h 3646"/>
                <a:gd name="T56" fmla="*/ 0 w 4693"/>
                <a:gd name="T57" fmla="*/ 1 h 3646"/>
                <a:gd name="T58" fmla="*/ 0 w 4693"/>
                <a:gd name="T59" fmla="*/ 1 h 3646"/>
                <a:gd name="T60" fmla="*/ 0 w 4693"/>
                <a:gd name="T61" fmla="*/ 1 h 3646"/>
                <a:gd name="T62" fmla="*/ 0 w 4693"/>
                <a:gd name="T63" fmla="*/ 1 h 3646"/>
                <a:gd name="T64" fmla="*/ 0 w 4693"/>
                <a:gd name="T65" fmla="*/ 1 h 3646"/>
                <a:gd name="T66" fmla="*/ 0 w 4693"/>
                <a:gd name="T67" fmla="*/ 1 h 3646"/>
                <a:gd name="T68" fmla="*/ 0 w 4693"/>
                <a:gd name="T69" fmla="*/ 1 h 3646"/>
                <a:gd name="T70" fmla="*/ 0 w 4693"/>
                <a:gd name="T71" fmla="*/ 1 h 3646"/>
                <a:gd name="T72" fmla="*/ 0 w 4693"/>
                <a:gd name="T73" fmla="*/ 1 h 3646"/>
                <a:gd name="T74" fmla="*/ 0 w 4693"/>
                <a:gd name="T75" fmla="*/ 1 h 3646"/>
                <a:gd name="T76" fmla="*/ 0 w 4693"/>
                <a:gd name="T77" fmla="*/ 1 h 3646"/>
                <a:gd name="T78" fmla="*/ 0 w 4693"/>
                <a:gd name="T79" fmla="*/ 1 h 3646"/>
                <a:gd name="T80" fmla="*/ 0 w 4693"/>
                <a:gd name="T81" fmla="*/ 1 h 3646"/>
                <a:gd name="T82" fmla="*/ 0 w 4693"/>
                <a:gd name="T83" fmla="*/ 1 h 3646"/>
                <a:gd name="T84" fmla="*/ 0 w 4693"/>
                <a:gd name="T85" fmla="*/ 1 h 3646"/>
                <a:gd name="T86" fmla="*/ 0 w 4693"/>
                <a:gd name="T87" fmla="*/ 1 h 3646"/>
                <a:gd name="T88" fmla="*/ 0 w 4693"/>
                <a:gd name="T89" fmla="*/ 1 h 3646"/>
                <a:gd name="T90" fmla="*/ 0 w 4693"/>
                <a:gd name="T91" fmla="*/ 1 h 3646"/>
                <a:gd name="T92" fmla="*/ 0 w 4693"/>
                <a:gd name="T93" fmla="*/ 1 h 3646"/>
                <a:gd name="T94" fmla="*/ 0 w 4693"/>
                <a:gd name="T95" fmla="*/ 1 h 3646"/>
                <a:gd name="T96" fmla="*/ 0 w 4693"/>
                <a:gd name="T97" fmla="*/ 1 h 3646"/>
                <a:gd name="T98" fmla="*/ 0 w 4693"/>
                <a:gd name="T99" fmla="*/ 1 h 3646"/>
                <a:gd name="T100" fmla="*/ 0 w 4693"/>
                <a:gd name="T101" fmla="*/ 1 h 3646"/>
                <a:gd name="T102" fmla="*/ 0 w 4693"/>
                <a:gd name="T103" fmla="*/ 1 h 3646"/>
                <a:gd name="T104" fmla="*/ 0 w 4693"/>
                <a:gd name="T105" fmla="*/ 1 h 3646"/>
                <a:gd name="T106" fmla="*/ 0 w 4693"/>
                <a:gd name="T107" fmla="*/ 1 h 3646"/>
                <a:gd name="T108" fmla="*/ 0 w 4693"/>
                <a:gd name="T109" fmla="*/ 1 h 3646"/>
                <a:gd name="T110" fmla="*/ 0 w 4693"/>
                <a:gd name="T111" fmla="*/ 1 h 3646"/>
                <a:gd name="T112" fmla="*/ 0 w 4693"/>
                <a:gd name="T113" fmla="*/ 1 h 3646"/>
                <a:gd name="T114" fmla="*/ 0 w 4693"/>
                <a:gd name="T115" fmla="*/ 1 h 3646"/>
                <a:gd name="T116" fmla="*/ 0 w 4693"/>
                <a:gd name="T117" fmla="*/ 1 h 3646"/>
                <a:gd name="T118" fmla="*/ 0 w 4693"/>
                <a:gd name="T119" fmla="*/ 1 h 3646"/>
                <a:gd name="T120" fmla="*/ 0 w 4693"/>
                <a:gd name="T121" fmla="*/ 1 h 3646"/>
                <a:gd name="T122" fmla="*/ 0 w 4693"/>
                <a:gd name="T123" fmla="*/ 1 h 3646"/>
                <a:gd name="T124" fmla="*/ 0 w 4693"/>
                <a:gd name="T125" fmla="*/ 1 h 36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93"/>
                <a:gd name="T190" fmla="*/ 0 h 3646"/>
                <a:gd name="T191" fmla="*/ 4693 w 4693"/>
                <a:gd name="T192" fmla="*/ 3646 h 36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93" h="3646">
                  <a:moveTo>
                    <a:pt x="0" y="3148"/>
                  </a:moveTo>
                  <a:lnTo>
                    <a:pt x="22" y="3169"/>
                  </a:lnTo>
                  <a:lnTo>
                    <a:pt x="76" y="3107"/>
                  </a:lnTo>
                  <a:lnTo>
                    <a:pt x="78" y="3103"/>
                  </a:lnTo>
                  <a:lnTo>
                    <a:pt x="160" y="2930"/>
                  </a:lnTo>
                  <a:lnTo>
                    <a:pt x="160" y="2928"/>
                  </a:lnTo>
                  <a:lnTo>
                    <a:pt x="162" y="2923"/>
                  </a:lnTo>
                  <a:lnTo>
                    <a:pt x="160" y="2917"/>
                  </a:lnTo>
                  <a:lnTo>
                    <a:pt x="156" y="2912"/>
                  </a:lnTo>
                  <a:lnTo>
                    <a:pt x="151" y="2909"/>
                  </a:lnTo>
                  <a:lnTo>
                    <a:pt x="149" y="2909"/>
                  </a:lnTo>
                  <a:lnTo>
                    <a:pt x="83" y="2898"/>
                  </a:lnTo>
                  <a:lnTo>
                    <a:pt x="80" y="2912"/>
                  </a:lnTo>
                  <a:lnTo>
                    <a:pt x="94" y="2907"/>
                  </a:lnTo>
                  <a:lnTo>
                    <a:pt x="90" y="2902"/>
                  </a:lnTo>
                  <a:lnTo>
                    <a:pt x="85" y="2898"/>
                  </a:lnTo>
                  <a:lnTo>
                    <a:pt x="95" y="2909"/>
                  </a:lnTo>
                  <a:lnTo>
                    <a:pt x="80" y="2838"/>
                  </a:lnTo>
                  <a:lnTo>
                    <a:pt x="64" y="2841"/>
                  </a:lnTo>
                  <a:lnTo>
                    <a:pt x="78" y="2846"/>
                  </a:lnTo>
                  <a:lnTo>
                    <a:pt x="80" y="2841"/>
                  </a:lnTo>
                  <a:lnTo>
                    <a:pt x="78" y="2848"/>
                  </a:lnTo>
                  <a:lnTo>
                    <a:pt x="120" y="2765"/>
                  </a:lnTo>
                  <a:lnTo>
                    <a:pt x="106" y="2758"/>
                  </a:lnTo>
                  <a:lnTo>
                    <a:pt x="111" y="2772"/>
                  </a:lnTo>
                  <a:lnTo>
                    <a:pt x="116" y="2768"/>
                  </a:lnTo>
                  <a:lnTo>
                    <a:pt x="111" y="2774"/>
                  </a:lnTo>
                  <a:lnTo>
                    <a:pt x="188" y="2746"/>
                  </a:lnTo>
                  <a:lnTo>
                    <a:pt x="188" y="2744"/>
                  </a:lnTo>
                  <a:lnTo>
                    <a:pt x="193" y="2741"/>
                  </a:lnTo>
                  <a:lnTo>
                    <a:pt x="196" y="2737"/>
                  </a:lnTo>
                  <a:lnTo>
                    <a:pt x="243" y="2624"/>
                  </a:lnTo>
                  <a:lnTo>
                    <a:pt x="229" y="2617"/>
                  </a:lnTo>
                  <a:lnTo>
                    <a:pt x="243" y="2626"/>
                  </a:lnTo>
                  <a:lnTo>
                    <a:pt x="327" y="2494"/>
                  </a:lnTo>
                  <a:lnTo>
                    <a:pt x="329" y="2491"/>
                  </a:lnTo>
                  <a:lnTo>
                    <a:pt x="360" y="2373"/>
                  </a:lnTo>
                  <a:lnTo>
                    <a:pt x="360" y="2368"/>
                  </a:lnTo>
                  <a:lnTo>
                    <a:pt x="356" y="2316"/>
                  </a:lnTo>
                  <a:lnTo>
                    <a:pt x="341" y="2316"/>
                  </a:lnTo>
                  <a:lnTo>
                    <a:pt x="355" y="2321"/>
                  </a:lnTo>
                  <a:lnTo>
                    <a:pt x="356" y="2316"/>
                  </a:lnTo>
                  <a:lnTo>
                    <a:pt x="355" y="2323"/>
                  </a:lnTo>
                  <a:lnTo>
                    <a:pt x="384" y="2265"/>
                  </a:lnTo>
                  <a:lnTo>
                    <a:pt x="384" y="2264"/>
                  </a:lnTo>
                  <a:lnTo>
                    <a:pt x="386" y="2258"/>
                  </a:lnTo>
                  <a:lnTo>
                    <a:pt x="376" y="2127"/>
                  </a:lnTo>
                  <a:lnTo>
                    <a:pt x="360" y="2127"/>
                  </a:lnTo>
                  <a:lnTo>
                    <a:pt x="370" y="2137"/>
                  </a:lnTo>
                  <a:lnTo>
                    <a:pt x="374" y="2132"/>
                  </a:lnTo>
                  <a:lnTo>
                    <a:pt x="376" y="2127"/>
                  </a:lnTo>
                  <a:lnTo>
                    <a:pt x="369" y="2140"/>
                  </a:lnTo>
                  <a:lnTo>
                    <a:pt x="416" y="2111"/>
                  </a:lnTo>
                  <a:lnTo>
                    <a:pt x="407" y="2097"/>
                  </a:lnTo>
                  <a:lnTo>
                    <a:pt x="407" y="2113"/>
                  </a:lnTo>
                  <a:lnTo>
                    <a:pt x="412" y="2111"/>
                  </a:lnTo>
                  <a:lnTo>
                    <a:pt x="403" y="2113"/>
                  </a:lnTo>
                  <a:lnTo>
                    <a:pt x="478" y="2132"/>
                  </a:lnTo>
                  <a:lnTo>
                    <a:pt x="482" y="2132"/>
                  </a:lnTo>
                  <a:lnTo>
                    <a:pt x="487" y="2130"/>
                  </a:lnTo>
                  <a:lnTo>
                    <a:pt x="492" y="2128"/>
                  </a:lnTo>
                  <a:lnTo>
                    <a:pt x="563" y="2062"/>
                  </a:lnTo>
                  <a:lnTo>
                    <a:pt x="553" y="2050"/>
                  </a:lnTo>
                  <a:lnTo>
                    <a:pt x="543" y="2061"/>
                  </a:lnTo>
                  <a:lnTo>
                    <a:pt x="548" y="2064"/>
                  </a:lnTo>
                  <a:lnTo>
                    <a:pt x="553" y="2066"/>
                  </a:lnTo>
                  <a:lnTo>
                    <a:pt x="558" y="2064"/>
                  </a:lnTo>
                  <a:lnTo>
                    <a:pt x="543" y="2062"/>
                  </a:lnTo>
                  <a:lnTo>
                    <a:pt x="626" y="2146"/>
                  </a:lnTo>
                  <a:lnTo>
                    <a:pt x="626" y="2144"/>
                  </a:lnTo>
                  <a:lnTo>
                    <a:pt x="631" y="2147"/>
                  </a:lnTo>
                  <a:lnTo>
                    <a:pt x="633" y="2149"/>
                  </a:lnTo>
                  <a:lnTo>
                    <a:pt x="828" y="2201"/>
                  </a:lnTo>
                  <a:lnTo>
                    <a:pt x="831" y="2186"/>
                  </a:lnTo>
                  <a:lnTo>
                    <a:pt x="826" y="2201"/>
                  </a:lnTo>
                  <a:lnTo>
                    <a:pt x="915" y="2238"/>
                  </a:lnTo>
                  <a:lnTo>
                    <a:pt x="920" y="2222"/>
                  </a:lnTo>
                  <a:lnTo>
                    <a:pt x="911" y="2236"/>
                  </a:lnTo>
                  <a:lnTo>
                    <a:pt x="984" y="2283"/>
                  </a:lnTo>
                  <a:lnTo>
                    <a:pt x="988" y="2283"/>
                  </a:lnTo>
                  <a:lnTo>
                    <a:pt x="993" y="2284"/>
                  </a:lnTo>
                  <a:lnTo>
                    <a:pt x="1117" y="2284"/>
                  </a:lnTo>
                  <a:lnTo>
                    <a:pt x="1117" y="2269"/>
                  </a:lnTo>
                  <a:lnTo>
                    <a:pt x="1111" y="2283"/>
                  </a:lnTo>
                  <a:lnTo>
                    <a:pt x="1294" y="2364"/>
                  </a:lnTo>
                  <a:lnTo>
                    <a:pt x="1297" y="2366"/>
                  </a:lnTo>
                  <a:lnTo>
                    <a:pt x="1355" y="2373"/>
                  </a:lnTo>
                  <a:lnTo>
                    <a:pt x="1357" y="2373"/>
                  </a:lnTo>
                  <a:lnTo>
                    <a:pt x="1362" y="2371"/>
                  </a:lnTo>
                  <a:lnTo>
                    <a:pt x="1367" y="2369"/>
                  </a:lnTo>
                  <a:lnTo>
                    <a:pt x="1419" y="2326"/>
                  </a:lnTo>
                  <a:lnTo>
                    <a:pt x="1419" y="2324"/>
                  </a:lnTo>
                  <a:lnTo>
                    <a:pt x="1423" y="2319"/>
                  </a:lnTo>
                  <a:lnTo>
                    <a:pt x="1424" y="2321"/>
                  </a:lnTo>
                  <a:lnTo>
                    <a:pt x="1489" y="2160"/>
                  </a:lnTo>
                  <a:lnTo>
                    <a:pt x="1567" y="1957"/>
                  </a:lnTo>
                  <a:lnTo>
                    <a:pt x="1567" y="1950"/>
                  </a:lnTo>
                  <a:lnTo>
                    <a:pt x="1567" y="1948"/>
                  </a:lnTo>
                  <a:lnTo>
                    <a:pt x="1555" y="1865"/>
                  </a:lnTo>
                  <a:lnTo>
                    <a:pt x="1553" y="1861"/>
                  </a:lnTo>
                  <a:lnTo>
                    <a:pt x="1551" y="1856"/>
                  </a:lnTo>
                  <a:lnTo>
                    <a:pt x="1494" y="1799"/>
                  </a:lnTo>
                  <a:lnTo>
                    <a:pt x="1482" y="1809"/>
                  </a:lnTo>
                  <a:lnTo>
                    <a:pt x="1496" y="1804"/>
                  </a:lnTo>
                  <a:lnTo>
                    <a:pt x="1497" y="1807"/>
                  </a:lnTo>
                  <a:lnTo>
                    <a:pt x="1489" y="1750"/>
                  </a:lnTo>
                  <a:lnTo>
                    <a:pt x="1473" y="1752"/>
                  </a:lnTo>
                  <a:lnTo>
                    <a:pt x="1487" y="1757"/>
                  </a:lnTo>
                  <a:lnTo>
                    <a:pt x="1489" y="1752"/>
                  </a:lnTo>
                  <a:lnTo>
                    <a:pt x="1487" y="1761"/>
                  </a:lnTo>
                  <a:lnTo>
                    <a:pt x="1511" y="1719"/>
                  </a:lnTo>
                  <a:lnTo>
                    <a:pt x="1511" y="1716"/>
                  </a:lnTo>
                  <a:lnTo>
                    <a:pt x="1513" y="1710"/>
                  </a:lnTo>
                  <a:lnTo>
                    <a:pt x="1511" y="1705"/>
                  </a:lnTo>
                  <a:lnTo>
                    <a:pt x="1513" y="1705"/>
                  </a:lnTo>
                  <a:lnTo>
                    <a:pt x="1466" y="1592"/>
                  </a:lnTo>
                  <a:lnTo>
                    <a:pt x="1461" y="1587"/>
                  </a:lnTo>
                  <a:lnTo>
                    <a:pt x="1457" y="1584"/>
                  </a:lnTo>
                  <a:lnTo>
                    <a:pt x="1376" y="1547"/>
                  </a:lnTo>
                  <a:lnTo>
                    <a:pt x="1369" y="1561"/>
                  </a:lnTo>
                  <a:lnTo>
                    <a:pt x="1379" y="1551"/>
                  </a:lnTo>
                  <a:lnTo>
                    <a:pt x="1311" y="1487"/>
                  </a:lnTo>
                  <a:lnTo>
                    <a:pt x="1306" y="1483"/>
                  </a:lnTo>
                  <a:lnTo>
                    <a:pt x="1254" y="1469"/>
                  </a:lnTo>
                  <a:lnTo>
                    <a:pt x="1249" y="1483"/>
                  </a:lnTo>
                  <a:lnTo>
                    <a:pt x="1261" y="1473"/>
                  </a:lnTo>
                  <a:lnTo>
                    <a:pt x="1221" y="1428"/>
                  </a:lnTo>
                  <a:lnTo>
                    <a:pt x="1209" y="1438"/>
                  </a:lnTo>
                  <a:lnTo>
                    <a:pt x="1224" y="1438"/>
                  </a:lnTo>
                  <a:lnTo>
                    <a:pt x="1223" y="1433"/>
                  </a:lnTo>
                  <a:lnTo>
                    <a:pt x="1224" y="1440"/>
                  </a:lnTo>
                  <a:lnTo>
                    <a:pt x="1235" y="1356"/>
                  </a:lnTo>
                  <a:lnTo>
                    <a:pt x="1219" y="1355"/>
                  </a:lnTo>
                  <a:lnTo>
                    <a:pt x="1224" y="1369"/>
                  </a:lnTo>
                  <a:lnTo>
                    <a:pt x="1230" y="1365"/>
                  </a:lnTo>
                  <a:lnTo>
                    <a:pt x="1233" y="1360"/>
                  </a:lnTo>
                  <a:lnTo>
                    <a:pt x="1221" y="1370"/>
                  </a:lnTo>
                  <a:lnTo>
                    <a:pt x="1374" y="1360"/>
                  </a:lnTo>
                  <a:lnTo>
                    <a:pt x="1372" y="1344"/>
                  </a:lnTo>
                  <a:lnTo>
                    <a:pt x="1370" y="1360"/>
                  </a:lnTo>
                  <a:lnTo>
                    <a:pt x="1447" y="1367"/>
                  </a:lnTo>
                  <a:lnTo>
                    <a:pt x="1449" y="1351"/>
                  </a:lnTo>
                  <a:lnTo>
                    <a:pt x="1435" y="1356"/>
                  </a:lnTo>
                  <a:lnTo>
                    <a:pt x="1438" y="1362"/>
                  </a:lnTo>
                  <a:lnTo>
                    <a:pt x="1444" y="1365"/>
                  </a:lnTo>
                  <a:lnTo>
                    <a:pt x="1435" y="1356"/>
                  </a:lnTo>
                  <a:lnTo>
                    <a:pt x="1452" y="1422"/>
                  </a:lnTo>
                  <a:lnTo>
                    <a:pt x="1456" y="1428"/>
                  </a:lnTo>
                  <a:lnTo>
                    <a:pt x="1461" y="1431"/>
                  </a:lnTo>
                  <a:lnTo>
                    <a:pt x="1466" y="1433"/>
                  </a:lnTo>
                  <a:lnTo>
                    <a:pt x="1468" y="1433"/>
                  </a:lnTo>
                  <a:lnTo>
                    <a:pt x="1565" y="1429"/>
                  </a:lnTo>
                  <a:lnTo>
                    <a:pt x="1564" y="1414"/>
                  </a:lnTo>
                  <a:lnTo>
                    <a:pt x="1558" y="1428"/>
                  </a:lnTo>
                  <a:lnTo>
                    <a:pt x="1564" y="1429"/>
                  </a:lnTo>
                  <a:lnTo>
                    <a:pt x="1555" y="1428"/>
                  </a:lnTo>
                  <a:lnTo>
                    <a:pt x="1600" y="1459"/>
                  </a:lnTo>
                  <a:lnTo>
                    <a:pt x="1604" y="1459"/>
                  </a:lnTo>
                  <a:lnTo>
                    <a:pt x="1609" y="1461"/>
                  </a:lnTo>
                  <a:lnTo>
                    <a:pt x="1614" y="1459"/>
                  </a:lnTo>
                  <a:lnTo>
                    <a:pt x="1619" y="1455"/>
                  </a:lnTo>
                  <a:lnTo>
                    <a:pt x="1623" y="1450"/>
                  </a:lnTo>
                  <a:lnTo>
                    <a:pt x="1624" y="1448"/>
                  </a:lnTo>
                  <a:lnTo>
                    <a:pt x="1642" y="1334"/>
                  </a:lnTo>
                  <a:lnTo>
                    <a:pt x="1642" y="1329"/>
                  </a:lnTo>
                  <a:lnTo>
                    <a:pt x="1628" y="1232"/>
                  </a:lnTo>
                  <a:lnTo>
                    <a:pt x="1612" y="1233"/>
                  </a:lnTo>
                  <a:lnTo>
                    <a:pt x="1612" y="1249"/>
                  </a:lnTo>
                  <a:lnTo>
                    <a:pt x="1617" y="1247"/>
                  </a:lnTo>
                  <a:lnTo>
                    <a:pt x="1623" y="1244"/>
                  </a:lnTo>
                  <a:lnTo>
                    <a:pt x="1626" y="1239"/>
                  </a:lnTo>
                  <a:lnTo>
                    <a:pt x="1628" y="1233"/>
                  </a:lnTo>
                  <a:lnTo>
                    <a:pt x="1611" y="1249"/>
                  </a:lnTo>
                  <a:lnTo>
                    <a:pt x="1684" y="1259"/>
                  </a:lnTo>
                  <a:lnTo>
                    <a:pt x="1685" y="1244"/>
                  </a:lnTo>
                  <a:lnTo>
                    <a:pt x="1671" y="1249"/>
                  </a:lnTo>
                  <a:lnTo>
                    <a:pt x="1675" y="1254"/>
                  </a:lnTo>
                  <a:lnTo>
                    <a:pt x="1680" y="1258"/>
                  </a:lnTo>
                  <a:lnTo>
                    <a:pt x="1670" y="1245"/>
                  </a:lnTo>
                  <a:lnTo>
                    <a:pt x="1673" y="1332"/>
                  </a:lnTo>
                  <a:lnTo>
                    <a:pt x="1675" y="1336"/>
                  </a:lnTo>
                  <a:lnTo>
                    <a:pt x="1678" y="1341"/>
                  </a:lnTo>
                  <a:lnTo>
                    <a:pt x="1684" y="1344"/>
                  </a:lnTo>
                  <a:lnTo>
                    <a:pt x="1689" y="1346"/>
                  </a:lnTo>
                  <a:lnTo>
                    <a:pt x="1748" y="1346"/>
                  </a:lnTo>
                  <a:lnTo>
                    <a:pt x="1748" y="1330"/>
                  </a:lnTo>
                  <a:lnTo>
                    <a:pt x="1743" y="1346"/>
                  </a:lnTo>
                  <a:lnTo>
                    <a:pt x="1809" y="1370"/>
                  </a:lnTo>
                  <a:lnTo>
                    <a:pt x="1814" y="1370"/>
                  </a:lnTo>
                  <a:lnTo>
                    <a:pt x="1819" y="1369"/>
                  </a:lnTo>
                  <a:lnTo>
                    <a:pt x="1824" y="1365"/>
                  </a:lnTo>
                  <a:lnTo>
                    <a:pt x="1830" y="1362"/>
                  </a:lnTo>
                  <a:lnTo>
                    <a:pt x="1854" y="1303"/>
                  </a:lnTo>
                  <a:lnTo>
                    <a:pt x="1838" y="1296"/>
                  </a:lnTo>
                  <a:lnTo>
                    <a:pt x="1849" y="1306"/>
                  </a:lnTo>
                  <a:lnTo>
                    <a:pt x="1845" y="1310"/>
                  </a:lnTo>
                  <a:lnTo>
                    <a:pt x="1911" y="1275"/>
                  </a:lnTo>
                  <a:lnTo>
                    <a:pt x="1904" y="1261"/>
                  </a:lnTo>
                  <a:lnTo>
                    <a:pt x="1904" y="1277"/>
                  </a:lnTo>
                  <a:lnTo>
                    <a:pt x="1967" y="1277"/>
                  </a:lnTo>
                  <a:lnTo>
                    <a:pt x="1972" y="1277"/>
                  </a:lnTo>
                  <a:lnTo>
                    <a:pt x="2024" y="1259"/>
                  </a:lnTo>
                  <a:lnTo>
                    <a:pt x="2024" y="1258"/>
                  </a:lnTo>
                  <a:lnTo>
                    <a:pt x="2030" y="1254"/>
                  </a:lnTo>
                  <a:lnTo>
                    <a:pt x="2033" y="1249"/>
                  </a:lnTo>
                  <a:lnTo>
                    <a:pt x="2035" y="1249"/>
                  </a:lnTo>
                  <a:lnTo>
                    <a:pt x="2063" y="1169"/>
                  </a:lnTo>
                  <a:lnTo>
                    <a:pt x="2047" y="1164"/>
                  </a:lnTo>
                  <a:lnTo>
                    <a:pt x="2059" y="1174"/>
                  </a:lnTo>
                  <a:lnTo>
                    <a:pt x="2098" y="1133"/>
                  </a:lnTo>
                  <a:lnTo>
                    <a:pt x="2085" y="1122"/>
                  </a:lnTo>
                  <a:lnTo>
                    <a:pt x="2091" y="1138"/>
                  </a:lnTo>
                  <a:lnTo>
                    <a:pt x="2317" y="1065"/>
                  </a:lnTo>
                  <a:lnTo>
                    <a:pt x="2317" y="1063"/>
                  </a:lnTo>
                  <a:lnTo>
                    <a:pt x="2322" y="1060"/>
                  </a:lnTo>
                  <a:lnTo>
                    <a:pt x="2324" y="1060"/>
                  </a:lnTo>
                  <a:lnTo>
                    <a:pt x="2411" y="959"/>
                  </a:lnTo>
                  <a:lnTo>
                    <a:pt x="2398" y="949"/>
                  </a:lnTo>
                  <a:lnTo>
                    <a:pt x="2409" y="961"/>
                  </a:lnTo>
                  <a:lnTo>
                    <a:pt x="2465" y="909"/>
                  </a:lnTo>
                  <a:lnTo>
                    <a:pt x="2465" y="907"/>
                  </a:lnTo>
                  <a:lnTo>
                    <a:pt x="2468" y="902"/>
                  </a:lnTo>
                  <a:lnTo>
                    <a:pt x="2470" y="900"/>
                  </a:lnTo>
                  <a:lnTo>
                    <a:pt x="2491" y="814"/>
                  </a:lnTo>
                  <a:lnTo>
                    <a:pt x="2475" y="810"/>
                  </a:lnTo>
                  <a:lnTo>
                    <a:pt x="2480" y="824"/>
                  </a:lnTo>
                  <a:lnTo>
                    <a:pt x="2485" y="821"/>
                  </a:lnTo>
                  <a:lnTo>
                    <a:pt x="2489" y="815"/>
                  </a:lnTo>
                  <a:lnTo>
                    <a:pt x="2478" y="826"/>
                  </a:lnTo>
                  <a:lnTo>
                    <a:pt x="2517" y="819"/>
                  </a:lnTo>
                  <a:lnTo>
                    <a:pt x="2513" y="803"/>
                  </a:lnTo>
                  <a:lnTo>
                    <a:pt x="2498" y="803"/>
                  </a:lnTo>
                  <a:lnTo>
                    <a:pt x="2499" y="808"/>
                  </a:lnTo>
                  <a:lnTo>
                    <a:pt x="2503" y="814"/>
                  </a:lnTo>
                  <a:lnTo>
                    <a:pt x="2508" y="817"/>
                  </a:lnTo>
                  <a:lnTo>
                    <a:pt x="2513" y="819"/>
                  </a:lnTo>
                  <a:lnTo>
                    <a:pt x="2498" y="803"/>
                  </a:lnTo>
                  <a:lnTo>
                    <a:pt x="2491" y="893"/>
                  </a:lnTo>
                  <a:lnTo>
                    <a:pt x="2492" y="899"/>
                  </a:lnTo>
                  <a:lnTo>
                    <a:pt x="2496" y="904"/>
                  </a:lnTo>
                  <a:lnTo>
                    <a:pt x="2498" y="906"/>
                  </a:lnTo>
                  <a:lnTo>
                    <a:pt x="2539" y="940"/>
                  </a:lnTo>
                  <a:lnTo>
                    <a:pt x="2543" y="942"/>
                  </a:lnTo>
                  <a:lnTo>
                    <a:pt x="2548" y="944"/>
                  </a:lnTo>
                  <a:lnTo>
                    <a:pt x="2553" y="942"/>
                  </a:lnTo>
                  <a:lnTo>
                    <a:pt x="2559" y="940"/>
                  </a:lnTo>
                  <a:lnTo>
                    <a:pt x="2597" y="909"/>
                  </a:lnTo>
                  <a:lnTo>
                    <a:pt x="2597" y="907"/>
                  </a:lnTo>
                  <a:lnTo>
                    <a:pt x="2600" y="904"/>
                  </a:lnTo>
                  <a:lnTo>
                    <a:pt x="2621" y="859"/>
                  </a:lnTo>
                  <a:lnTo>
                    <a:pt x="2621" y="857"/>
                  </a:lnTo>
                  <a:lnTo>
                    <a:pt x="2623" y="852"/>
                  </a:lnTo>
                  <a:lnTo>
                    <a:pt x="2621" y="847"/>
                  </a:lnTo>
                  <a:lnTo>
                    <a:pt x="2618" y="841"/>
                  </a:lnTo>
                  <a:lnTo>
                    <a:pt x="2618" y="840"/>
                  </a:lnTo>
                  <a:lnTo>
                    <a:pt x="2583" y="812"/>
                  </a:lnTo>
                  <a:lnTo>
                    <a:pt x="2572" y="824"/>
                  </a:lnTo>
                  <a:lnTo>
                    <a:pt x="2588" y="824"/>
                  </a:lnTo>
                  <a:lnTo>
                    <a:pt x="2586" y="819"/>
                  </a:lnTo>
                  <a:lnTo>
                    <a:pt x="2583" y="814"/>
                  </a:lnTo>
                  <a:lnTo>
                    <a:pt x="2588" y="824"/>
                  </a:lnTo>
                  <a:lnTo>
                    <a:pt x="2588" y="751"/>
                  </a:lnTo>
                  <a:lnTo>
                    <a:pt x="2572" y="751"/>
                  </a:lnTo>
                  <a:lnTo>
                    <a:pt x="2578" y="765"/>
                  </a:lnTo>
                  <a:lnTo>
                    <a:pt x="2583" y="762"/>
                  </a:lnTo>
                  <a:lnTo>
                    <a:pt x="2586" y="756"/>
                  </a:lnTo>
                  <a:lnTo>
                    <a:pt x="2578" y="767"/>
                  </a:lnTo>
                  <a:lnTo>
                    <a:pt x="2654" y="739"/>
                  </a:lnTo>
                  <a:lnTo>
                    <a:pt x="2649" y="723"/>
                  </a:lnTo>
                  <a:lnTo>
                    <a:pt x="2649" y="739"/>
                  </a:lnTo>
                  <a:lnTo>
                    <a:pt x="2644" y="739"/>
                  </a:lnTo>
                  <a:lnTo>
                    <a:pt x="2748" y="781"/>
                  </a:lnTo>
                  <a:lnTo>
                    <a:pt x="2753" y="781"/>
                  </a:lnTo>
                  <a:lnTo>
                    <a:pt x="2759" y="779"/>
                  </a:lnTo>
                  <a:lnTo>
                    <a:pt x="2764" y="775"/>
                  </a:lnTo>
                  <a:lnTo>
                    <a:pt x="2767" y="770"/>
                  </a:lnTo>
                  <a:lnTo>
                    <a:pt x="2769" y="770"/>
                  </a:lnTo>
                  <a:lnTo>
                    <a:pt x="2793" y="701"/>
                  </a:lnTo>
                  <a:lnTo>
                    <a:pt x="2778" y="696"/>
                  </a:lnTo>
                  <a:lnTo>
                    <a:pt x="2778" y="711"/>
                  </a:lnTo>
                  <a:lnTo>
                    <a:pt x="2783" y="710"/>
                  </a:lnTo>
                  <a:lnTo>
                    <a:pt x="2788" y="706"/>
                  </a:lnTo>
                  <a:lnTo>
                    <a:pt x="2792" y="701"/>
                  </a:lnTo>
                  <a:lnTo>
                    <a:pt x="2776" y="711"/>
                  </a:lnTo>
                  <a:lnTo>
                    <a:pt x="2859" y="725"/>
                  </a:lnTo>
                  <a:lnTo>
                    <a:pt x="2861" y="710"/>
                  </a:lnTo>
                  <a:lnTo>
                    <a:pt x="2854" y="723"/>
                  </a:lnTo>
                  <a:lnTo>
                    <a:pt x="2910" y="751"/>
                  </a:lnTo>
                  <a:lnTo>
                    <a:pt x="2912" y="751"/>
                  </a:lnTo>
                  <a:lnTo>
                    <a:pt x="2917" y="753"/>
                  </a:lnTo>
                  <a:lnTo>
                    <a:pt x="2922" y="751"/>
                  </a:lnTo>
                  <a:lnTo>
                    <a:pt x="2927" y="748"/>
                  </a:lnTo>
                  <a:lnTo>
                    <a:pt x="2931" y="742"/>
                  </a:lnTo>
                  <a:lnTo>
                    <a:pt x="2932" y="741"/>
                  </a:lnTo>
                  <a:lnTo>
                    <a:pt x="2943" y="682"/>
                  </a:lnTo>
                  <a:lnTo>
                    <a:pt x="2927" y="678"/>
                  </a:lnTo>
                  <a:lnTo>
                    <a:pt x="2938" y="689"/>
                  </a:lnTo>
                  <a:lnTo>
                    <a:pt x="2941" y="684"/>
                  </a:lnTo>
                  <a:lnTo>
                    <a:pt x="2936" y="692"/>
                  </a:lnTo>
                  <a:lnTo>
                    <a:pt x="2988" y="658"/>
                  </a:lnTo>
                  <a:lnTo>
                    <a:pt x="2990" y="654"/>
                  </a:lnTo>
                  <a:lnTo>
                    <a:pt x="2993" y="649"/>
                  </a:lnTo>
                  <a:lnTo>
                    <a:pt x="2995" y="644"/>
                  </a:lnTo>
                  <a:lnTo>
                    <a:pt x="2993" y="638"/>
                  </a:lnTo>
                  <a:lnTo>
                    <a:pt x="2992" y="635"/>
                  </a:lnTo>
                  <a:lnTo>
                    <a:pt x="2950" y="583"/>
                  </a:lnTo>
                  <a:lnTo>
                    <a:pt x="2938" y="592"/>
                  </a:lnTo>
                  <a:lnTo>
                    <a:pt x="2948" y="602"/>
                  </a:lnTo>
                  <a:lnTo>
                    <a:pt x="2952" y="597"/>
                  </a:lnTo>
                  <a:lnTo>
                    <a:pt x="2953" y="592"/>
                  </a:lnTo>
                  <a:lnTo>
                    <a:pt x="2952" y="586"/>
                  </a:lnTo>
                  <a:lnTo>
                    <a:pt x="2945" y="605"/>
                  </a:lnTo>
                  <a:lnTo>
                    <a:pt x="2986" y="585"/>
                  </a:lnTo>
                  <a:lnTo>
                    <a:pt x="2990" y="581"/>
                  </a:lnTo>
                  <a:lnTo>
                    <a:pt x="2993" y="576"/>
                  </a:lnTo>
                  <a:lnTo>
                    <a:pt x="2995" y="571"/>
                  </a:lnTo>
                  <a:lnTo>
                    <a:pt x="2995" y="566"/>
                  </a:lnTo>
                  <a:lnTo>
                    <a:pt x="2964" y="486"/>
                  </a:lnTo>
                  <a:lnTo>
                    <a:pt x="2948" y="491"/>
                  </a:lnTo>
                  <a:lnTo>
                    <a:pt x="2964" y="494"/>
                  </a:lnTo>
                  <a:lnTo>
                    <a:pt x="2978" y="411"/>
                  </a:lnTo>
                  <a:lnTo>
                    <a:pt x="2978" y="408"/>
                  </a:lnTo>
                  <a:lnTo>
                    <a:pt x="2976" y="403"/>
                  </a:lnTo>
                  <a:lnTo>
                    <a:pt x="2974" y="397"/>
                  </a:lnTo>
                  <a:lnTo>
                    <a:pt x="2932" y="349"/>
                  </a:lnTo>
                  <a:lnTo>
                    <a:pt x="2920" y="359"/>
                  </a:lnTo>
                  <a:lnTo>
                    <a:pt x="2934" y="354"/>
                  </a:lnTo>
                  <a:lnTo>
                    <a:pt x="2936" y="359"/>
                  </a:lnTo>
                  <a:lnTo>
                    <a:pt x="2932" y="269"/>
                  </a:lnTo>
                  <a:lnTo>
                    <a:pt x="2917" y="269"/>
                  </a:lnTo>
                  <a:lnTo>
                    <a:pt x="2932" y="272"/>
                  </a:lnTo>
                  <a:lnTo>
                    <a:pt x="2957" y="127"/>
                  </a:lnTo>
                  <a:lnTo>
                    <a:pt x="2941" y="123"/>
                  </a:lnTo>
                  <a:lnTo>
                    <a:pt x="2952" y="134"/>
                  </a:lnTo>
                  <a:lnTo>
                    <a:pt x="2955" y="129"/>
                  </a:lnTo>
                  <a:lnTo>
                    <a:pt x="2952" y="135"/>
                  </a:lnTo>
                  <a:lnTo>
                    <a:pt x="2997" y="101"/>
                  </a:lnTo>
                  <a:lnTo>
                    <a:pt x="2986" y="89"/>
                  </a:lnTo>
                  <a:lnTo>
                    <a:pt x="2990" y="104"/>
                  </a:lnTo>
                  <a:lnTo>
                    <a:pt x="3077" y="87"/>
                  </a:lnTo>
                  <a:lnTo>
                    <a:pt x="3079" y="85"/>
                  </a:lnTo>
                  <a:lnTo>
                    <a:pt x="3084" y="82"/>
                  </a:lnTo>
                  <a:lnTo>
                    <a:pt x="3086" y="82"/>
                  </a:lnTo>
                  <a:lnTo>
                    <a:pt x="3124" y="30"/>
                  </a:lnTo>
                  <a:lnTo>
                    <a:pt x="3112" y="19"/>
                  </a:lnTo>
                  <a:lnTo>
                    <a:pt x="3117" y="33"/>
                  </a:lnTo>
                  <a:lnTo>
                    <a:pt x="3122" y="30"/>
                  </a:lnTo>
                  <a:lnTo>
                    <a:pt x="3113" y="35"/>
                  </a:lnTo>
                  <a:lnTo>
                    <a:pt x="3176" y="31"/>
                  </a:lnTo>
                  <a:lnTo>
                    <a:pt x="3174" y="16"/>
                  </a:lnTo>
                  <a:lnTo>
                    <a:pt x="3160" y="21"/>
                  </a:lnTo>
                  <a:lnTo>
                    <a:pt x="3164" y="26"/>
                  </a:lnTo>
                  <a:lnTo>
                    <a:pt x="3169" y="30"/>
                  </a:lnTo>
                  <a:lnTo>
                    <a:pt x="3174" y="31"/>
                  </a:lnTo>
                  <a:lnTo>
                    <a:pt x="3159" y="18"/>
                  </a:lnTo>
                  <a:lnTo>
                    <a:pt x="3166" y="80"/>
                  </a:lnTo>
                  <a:lnTo>
                    <a:pt x="3181" y="78"/>
                  </a:lnTo>
                  <a:lnTo>
                    <a:pt x="3166" y="78"/>
                  </a:lnTo>
                  <a:lnTo>
                    <a:pt x="3167" y="73"/>
                  </a:lnTo>
                  <a:lnTo>
                    <a:pt x="3143" y="135"/>
                  </a:lnTo>
                  <a:lnTo>
                    <a:pt x="3143" y="137"/>
                  </a:lnTo>
                  <a:lnTo>
                    <a:pt x="3126" y="200"/>
                  </a:lnTo>
                  <a:lnTo>
                    <a:pt x="3124" y="203"/>
                  </a:lnTo>
                  <a:lnTo>
                    <a:pt x="3126" y="208"/>
                  </a:lnTo>
                  <a:lnTo>
                    <a:pt x="3129" y="213"/>
                  </a:lnTo>
                  <a:lnTo>
                    <a:pt x="3134" y="217"/>
                  </a:lnTo>
                  <a:lnTo>
                    <a:pt x="3139" y="219"/>
                  </a:lnTo>
                  <a:lnTo>
                    <a:pt x="3202" y="222"/>
                  </a:lnTo>
                  <a:lnTo>
                    <a:pt x="3202" y="207"/>
                  </a:lnTo>
                  <a:lnTo>
                    <a:pt x="3188" y="212"/>
                  </a:lnTo>
                  <a:lnTo>
                    <a:pt x="3192" y="217"/>
                  </a:lnTo>
                  <a:lnTo>
                    <a:pt x="3197" y="220"/>
                  </a:lnTo>
                  <a:lnTo>
                    <a:pt x="3186" y="208"/>
                  </a:lnTo>
                  <a:lnTo>
                    <a:pt x="3190" y="267"/>
                  </a:lnTo>
                  <a:lnTo>
                    <a:pt x="3206" y="266"/>
                  </a:lnTo>
                  <a:lnTo>
                    <a:pt x="3200" y="252"/>
                  </a:lnTo>
                  <a:lnTo>
                    <a:pt x="3195" y="255"/>
                  </a:lnTo>
                  <a:lnTo>
                    <a:pt x="3192" y="260"/>
                  </a:lnTo>
                  <a:lnTo>
                    <a:pt x="3190" y="266"/>
                  </a:lnTo>
                  <a:lnTo>
                    <a:pt x="3200" y="252"/>
                  </a:lnTo>
                  <a:lnTo>
                    <a:pt x="3120" y="279"/>
                  </a:lnTo>
                  <a:lnTo>
                    <a:pt x="3115" y="283"/>
                  </a:lnTo>
                  <a:lnTo>
                    <a:pt x="3112" y="288"/>
                  </a:lnTo>
                  <a:lnTo>
                    <a:pt x="3039" y="482"/>
                  </a:lnTo>
                  <a:lnTo>
                    <a:pt x="3037" y="488"/>
                  </a:lnTo>
                  <a:lnTo>
                    <a:pt x="3039" y="493"/>
                  </a:lnTo>
                  <a:lnTo>
                    <a:pt x="3042" y="498"/>
                  </a:lnTo>
                  <a:lnTo>
                    <a:pt x="3044" y="500"/>
                  </a:lnTo>
                  <a:lnTo>
                    <a:pt x="3093" y="538"/>
                  </a:lnTo>
                  <a:lnTo>
                    <a:pt x="3101" y="526"/>
                  </a:lnTo>
                  <a:lnTo>
                    <a:pt x="3086" y="526"/>
                  </a:lnTo>
                  <a:lnTo>
                    <a:pt x="3087" y="531"/>
                  </a:lnTo>
                  <a:lnTo>
                    <a:pt x="3091" y="536"/>
                  </a:lnTo>
                  <a:lnTo>
                    <a:pt x="3087" y="524"/>
                  </a:lnTo>
                  <a:lnTo>
                    <a:pt x="3080" y="569"/>
                  </a:lnTo>
                  <a:lnTo>
                    <a:pt x="3079" y="571"/>
                  </a:lnTo>
                  <a:lnTo>
                    <a:pt x="3080" y="576"/>
                  </a:lnTo>
                  <a:lnTo>
                    <a:pt x="3084" y="581"/>
                  </a:lnTo>
                  <a:lnTo>
                    <a:pt x="3087" y="585"/>
                  </a:lnTo>
                  <a:lnTo>
                    <a:pt x="3188" y="637"/>
                  </a:lnTo>
                  <a:lnTo>
                    <a:pt x="3195" y="623"/>
                  </a:lnTo>
                  <a:lnTo>
                    <a:pt x="3181" y="618"/>
                  </a:lnTo>
                  <a:lnTo>
                    <a:pt x="3179" y="623"/>
                  </a:lnTo>
                  <a:lnTo>
                    <a:pt x="3181" y="628"/>
                  </a:lnTo>
                  <a:lnTo>
                    <a:pt x="3185" y="633"/>
                  </a:lnTo>
                  <a:lnTo>
                    <a:pt x="3183" y="616"/>
                  </a:lnTo>
                  <a:lnTo>
                    <a:pt x="3155" y="661"/>
                  </a:lnTo>
                  <a:lnTo>
                    <a:pt x="3153" y="663"/>
                  </a:lnTo>
                  <a:lnTo>
                    <a:pt x="3152" y="668"/>
                  </a:lnTo>
                  <a:lnTo>
                    <a:pt x="3153" y="673"/>
                  </a:lnTo>
                  <a:lnTo>
                    <a:pt x="3157" y="678"/>
                  </a:lnTo>
                  <a:lnTo>
                    <a:pt x="3162" y="682"/>
                  </a:lnTo>
                  <a:lnTo>
                    <a:pt x="3164" y="684"/>
                  </a:lnTo>
                  <a:lnTo>
                    <a:pt x="3240" y="701"/>
                  </a:lnTo>
                  <a:lnTo>
                    <a:pt x="3244" y="701"/>
                  </a:lnTo>
                  <a:lnTo>
                    <a:pt x="3249" y="699"/>
                  </a:lnTo>
                  <a:lnTo>
                    <a:pt x="3253" y="697"/>
                  </a:lnTo>
                  <a:lnTo>
                    <a:pt x="3346" y="628"/>
                  </a:lnTo>
                  <a:lnTo>
                    <a:pt x="3338" y="616"/>
                  </a:lnTo>
                  <a:lnTo>
                    <a:pt x="3343" y="631"/>
                  </a:lnTo>
                  <a:lnTo>
                    <a:pt x="3406" y="611"/>
                  </a:lnTo>
                  <a:lnTo>
                    <a:pt x="3406" y="609"/>
                  </a:lnTo>
                  <a:lnTo>
                    <a:pt x="3411" y="607"/>
                  </a:lnTo>
                  <a:lnTo>
                    <a:pt x="3463" y="566"/>
                  </a:lnTo>
                  <a:lnTo>
                    <a:pt x="3453" y="553"/>
                  </a:lnTo>
                  <a:lnTo>
                    <a:pt x="3442" y="564"/>
                  </a:lnTo>
                  <a:lnTo>
                    <a:pt x="3447" y="567"/>
                  </a:lnTo>
                  <a:lnTo>
                    <a:pt x="3453" y="569"/>
                  </a:lnTo>
                  <a:lnTo>
                    <a:pt x="3458" y="567"/>
                  </a:lnTo>
                  <a:lnTo>
                    <a:pt x="3439" y="560"/>
                  </a:lnTo>
                  <a:lnTo>
                    <a:pt x="3470" y="630"/>
                  </a:lnTo>
                  <a:lnTo>
                    <a:pt x="3484" y="623"/>
                  </a:lnTo>
                  <a:lnTo>
                    <a:pt x="3473" y="612"/>
                  </a:lnTo>
                  <a:lnTo>
                    <a:pt x="3470" y="618"/>
                  </a:lnTo>
                  <a:lnTo>
                    <a:pt x="3468" y="623"/>
                  </a:lnTo>
                  <a:lnTo>
                    <a:pt x="3470" y="628"/>
                  </a:lnTo>
                  <a:lnTo>
                    <a:pt x="3477" y="609"/>
                  </a:lnTo>
                  <a:lnTo>
                    <a:pt x="3446" y="626"/>
                  </a:lnTo>
                  <a:lnTo>
                    <a:pt x="3442" y="630"/>
                  </a:lnTo>
                  <a:lnTo>
                    <a:pt x="3439" y="635"/>
                  </a:lnTo>
                  <a:lnTo>
                    <a:pt x="3437" y="640"/>
                  </a:lnTo>
                  <a:lnTo>
                    <a:pt x="3439" y="645"/>
                  </a:lnTo>
                  <a:lnTo>
                    <a:pt x="3442" y="651"/>
                  </a:lnTo>
                  <a:lnTo>
                    <a:pt x="3442" y="652"/>
                  </a:lnTo>
                  <a:lnTo>
                    <a:pt x="3522" y="725"/>
                  </a:lnTo>
                  <a:lnTo>
                    <a:pt x="3527" y="727"/>
                  </a:lnTo>
                  <a:lnTo>
                    <a:pt x="3533" y="729"/>
                  </a:lnTo>
                  <a:lnTo>
                    <a:pt x="3538" y="727"/>
                  </a:lnTo>
                  <a:lnTo>
                    <a:pt x="3541" y="727"/>
                  </a:lnTo>
                  <a:lnTo>
                    <a:pt x="3660" y="658"/>
                  </a:lnTo>
                  <a:lnTo>
                    <a:pt x="3651" y="644"/>
                  </a:lnTo>
                  <a:lnTo>
                    <a:pt x="3654" y="659"/>
                  </a:lnTo>
                  <a:lnTo>
                    <a:pt x="3731" y="645"/>
                  </a:lnTo>
                  <a:lnTo>
                    <a:pt x="3733" y="644"/>
                  </a:lnTo>
                  <a:lnTo>
                    <a:pt x="3736" y="642"/>
                  </a:lnTo>
                  <a:lnTo>
                    <a:pt x="3820" y="583"/>
                  </a:lnTo>
                  <a:lnTo>
                    <a:pt x="3811" y="571"/>
                  </a:lnTo>
                  <a:lnTo>
                    <a:pt x="3816" y="586"/>
                  </a:lnTo>
                  <a:lnTo>
                    <a:pt x="3980" y="534"/>
                  </a:lnTo>
                  <a:lnTo>
                    <a:pt x="3974" y="519"/>
                  </a:lnTo>
                  <a:lnTo>
                    <a:pt x="3964" y="529"/>
                  </a:lnTo>
                  <a:lnTo>
                    <a:pt x="3969" y="533"/>
                  </a:lnTo>
                  <a:lnTo>
                    <a:pt x="3974" y="534"/>
                  </a:lnTo>
                  <a:lnTo>
                    <a:pt x="3960" y="526"/>
                  </a:lnTo>
                  <a:lnTo>
                    <a:pt x="4006" y="612"/>
                  </a:lnTo>
                  <a:lnTo>
                    <a:pt x="4009" y="616"/>
                  </a:lnTo>
                  <a:lnTo>
                    <a:pt x="4014" y="619"/>
                  </a:lnTo>
                  <a:lnTo>
                    <a:pt x="4020" y="621"/>
                  </a:lnTo>
                  <a:lnTo>
                    <a:pt x="4021" y="621"/>
                  </a:lnTo>
                  <a:lnTo>
                    <a:pt x="4081" y="618"/>
                  </a:lnTo>
                  <a:lnTo>
                    <a:pt x="4084" y="618"/>
                  </a:lnTo>
                  <a:lnTo>
                    <a:pt x="4133" y="600"/>
                  </a:lnTo>
                  <a:lnTo>
                    <a:pt x="4127" y="585"/>
                  </a:lnTo>
                  <a:lnTo>
                    <a:pt x="4127" y="600"/>
                  </a:lnTo>
                  <a:lnTo>
                    <a:pt x="4267" y="604"/>
                  </a:lnTo>
                  <a:lnTo>
                    <a:pt x="4268" y="604"/>
                  </a:lnTo>
                  <a:lnTo>
                    <a:pt x="4352" y="597"/>
                  </a:lnTo>
                  <a:lnTo>
                    <a:pt x="4354" y="597"/>
                  </a:lnTo>
                  <a:lnTo>
                    <a:pt x="4458" y="573"/>
                  </a:lnTo>
                  <a:lnTo>
                    <a:pt x="4454" y="557"/>
                  </a:lnTo>
                  <a:lnTo>
                    <a:pt x="4454" y="573"/>
                  </a:lnTo>
                  <a:lnTo>
                    <a:pt x="4449" y="573"/>
                  </a:lnTo>
                  <a:lnTo>
                    <a:pt x="4501" y="590"/>
                  </a:lnTo>
                  <a:lnTo>
                    <a:pt x="4507" y="574"/>
                  </a:lnTo>
                  <a:lnTo>
                    <a:pt x="4494" y="585"/>
                  </a:lnTo>
                  <a:lnTo>
                    <a:pt x="4536" y="640"/>
                  </a:lnTo>
                  <a:lnTo>
                    <a:pt x="4548" y="630"/>
                  </a:lnTo>
                  <a:lnTo>
                    <a:pt x="4534" y="633"/>
                  </a:lnTo>
                  <a:lnTo>
                    <a:pt x="4552" y="706"/>
                  </a:lnTo>
                  <a:lnTo>
                    <a:pt x="4552" y="710"/>
                  </a:lnTo>
                  <a:lnTo>
                    <a:pt x="4594" y="810"/>
                  </a:lnTo>
                  <a:lnTo>
                    <a:pt x="4608" y="803"/>
                  </a:lnTo>
                  <a:lnTo>
                    <a:pt x="4594" y="801"/>
                  </a:lnTo>
                  <a:lnTo>
                    <a:pt x="4580" y="878"/>
                  </a:lnTo>
                  <a:lnTo>
                    <a:pt x="4594" y="880"/>
                  </a:lnTo>
                  <a:lnTo>
                    <a:pt x="4580" y="874"/>
                  </a:lnTo>
                  <a:lnTo>
                    <a:pt x="4548" y="954"/>
                  </a:lnTo>
                  <a:lnTo>
                    <a:pt x="4547" y="959"/>
                  </a:lnTo>
                  <a:lnTo>
                    <a:pt x="4548" y="965"/>
                  </a:lnTo>
                  <a:lnTo>
                    <a:pt x="4550" y="970"/>
                  </a:lnTo>
                  <a:lnTo>
                    <a:pt x="4585" y="1011"/>
                  </a:lnTo>
                  <a:lnTo>
                    <a:pt x="4597" y="1001"/>
                  </a:lnTo>
                  <a:lnTo>
                    <a:pt x="4581" y="1001"/>
                  </a:lnTo>
                  <a:lnTo>
                    <a:pt x="4583" y="1006"/>
                  </a:lnTo>
                  <a:lnTo>
                    <a:pt x="4581" y="1001"/>
                  </a:lnTo>
                  <a:lnTo>
                    <a:pt x="4581" y="1060"/>
                  </a:lnTo>
                  <a:lnTo>
                    <a:pt x="4583" y="1065"/>
                  </a:lnTo>
                  <a:lnTo>
                    <a:pt x="4585" y="1070"/>
                  </a:lnTo>
                  <a:lnTo>
                    <a:pt x="4620" y="1112"/>
                  </a:lnTo>
                  <a:lnTo>
                    <a:pt x="4632" y="1102"/>
                  </a:lnTo>
                  <a:lnTo>
                    <a:pt x="4618" y="1108"/>
                  </a:lnTo>
                  <a:lnTo>
                    <a:pt x="4663" y="1223"/>
                  </a:lnTo>
                  <a:lnTo>
                    <a:pt x="4677" y="1216"/>
                  </a:lnTo>
                  <a:lnTo>
                    <a:pt x="4661" y="1216"/>
                  </a:lnTo>
                  <a:lnTo>
                    <a:pt x="4661" y="1265"/>
                  </a:lnTo>
                  <a:lnTo>
                    <a:pt x="4677" y="1265"/>
                  </a:lnTo>
                  <a:lnTo>
                    <a:pt x="4667" y="1254"/>
                  </a:lnTo>
                  <a:lnTo>
                    <a:pt x="4663" y="1259"/>
                  </a:lnTo>
                  <a:lnTo>
                    <a:pt x="4667" y="1254"/>
                  </a:lnTo>
                  <a:lnTo>
                    <a:pt x="4592" y="1322"/>
                  </a:lnTo>
                  <a:lnTo>
                    <a:pt x="4588" y="1327"/>
                  </a:lnTo>
                  <a:lnTo>
                    <a:pt x="4531" y="1481"/>
                  </a:lnTo>
                  <a:lnTo>
                    <a:pt x="4531" y="1483"/>
                  </a:lnTo>
                  <a:lnTo>
                    <a:pt x="4510" y="1565"/>
                  </a:lnTo>
                  <a:lnTo>
                    <a:pt x="4510" y="1566"/>
                  </a:lnTo>
                  <a:lnTo>
                    <a:pt x="4494" y="1657"/>
                  </a:lnTo>
                  <a:lnTo>
                    <a:pt x="4493" y="1658"/>
                  </a:lnTo>
                  <a:lnTo>
                    <a:pt x="4494" y="1663"/>
                  </a:lnTo>
                  <a:lnTo>
                    <a:pt x="4498" y="1669"/>
                  </a:lnTo>
                  <a:lnTo>
                    <a:pt x="4501" y="1672"/>
                  </a:lnTo>
                  <a:lnTo>
                    <a:pt x="4519" y="1683"/>
                  </a:lnTo>
                  <a:lnTo>
                    <a:pt x="4521" y="1684"/>
                  </a:lnTo>
                  <a:lnTo>
                    <a:pt x="4528" y="1686"/>
                  </a:lnTo>
                  <a:lnTo>
                    <a:pt x="4540" y="1689"/>
                  </a:lnTo>
                  <a:lnTo>
                    <a:pt x="4550" y="1693"/>
                  </a:lnTo>
                  <a:lnTo>
                    <a:pt x="4557" y="1677"/>
                  </a:lnTo>
                  <a:lnTo>
                    <a:pt x="4545" y="1689"/>
                  </a:lnTo>
                  <a:lnTo>
                    <a:pt x="4555" y="1696"/>
                  </a:lnTo>
                  <a:lnTo>
                    <a:pt x="4564" y="1705"/>
                  </a:lnTo>
                  <a:lnTo>
                    <a:pt x="4573" y="1717"/>
                  </a:lnTo>
                  <a:lnTo>
                    <a:pt x="4583" y="1707"/>
                  </a:lnTo>
                  <a:lnTo>
                    <a:pt x="4569" y="1712"/>
                  </a:lnTo>
                  <a:lnTo>
                    <a:pt x="4575" y="1726"/>
                  </a:lnTo>
                  <a:lnTo>
                    <a:pt x="4576" y="1731"/>
                  </a:lnTo>
                  <a:lnTo>
                    <a:pt x="4592" y="1726"/>
                  </a:lnTo>
                  <a:lnTo>
                    <a:pt x="4576" y="1726"/>
                  </a:lnTo>
                  <a:lnTo>
                    <a:pt x="4576" y="1729"/>
                  </a:lnTo>
                  <a:lnTo>
                    <a:pt x="4592" y="1731"/>
                  </a:lnTo>
                  <a:lnTo>
                    <a:pt x="4578" y="1726"/>
                  </a:lnTo>
                  <a:lnTo>
                    <a:pt x="4580" y="1722"/>
                  </a:lnTo>
                  <a:lnTo>
                    <a:pt x="4547" y="1762"/>
                  </a:lnTo>
                  <a:lnTo>
                    <a:pt x="4559" y="1771"/>
                  </a:lnTo>
                  <a:lnTo>
                    <a:pt x="4555" y="1757"/>
                  </a:lnTo>
                  <a:lnTo>
                    <a:pt x="4526" y="1764"/>
                  </a:lnTo>
                  <a:lnTo>
                    <a:pt x="4524" y="1764"/>
                  </a:lnTo>
                  <a:lnTo>
                    <a:pt x="4519" y="1768"/>
                  </a:lnTo>
                  <a:lnTo>
                    <a:pt x="4517" y="1769"/>
                  </a:lnTo>
                  <a:lnTo>
                    <a:pt x="4494" y="1804"/>
                  </a:lnTo>
                  <a:lnTo>
                    <a:pt x="4493" y="1806"/>
                  </a:lnTo>
                  <a:lnTo>
                    <a:pt x="4416" y="1976"/>
                  </a:lnTo>
                  <a:lnTo>
                    <a:pt x="4416" y="1977"/>
                  </a:lnTo>
                  <a:lnTo>
                    <a:pt x="4392" y="2033"/>
                  </a:lnTo>
                  <a:lnTo>
                    <a:pt x="4406" y="2038"/>
                  </a:lnTo>
                  <a:lnTo>
                    <a:pt x="4395" y="2028"/>
                  </a:lnTo>
                  <a:lnTo>
                    <a:pt x="4399" y="2024"/>
                  </a:lnTo>
                  <a:lnTo>
                    <a:pt x="4305" y="2069"/>
                  </a:lnTo>
                  <a:lnTo>
                    <a:pt x="4312" y="2083"/>
                  </a:lnTo>
                  <a:lnTo>
                    <a:pt x="4314" y="2068"/>
                  </a:lnTo>
                  <a:lnTo>
                    <a:pt x="4277" y="2064"/>
                  </a:lnTo>
                  <a:lnTo>
                    <a:pt x="4275" y="2064"/>
                  </a:lnTo>
                  <a:lnTo>
                    <a:pt x="4272" y="2066"/>
                  </a:lnTo>
                  <a:lnTo>
                    <a:pt x="4228" y="2076"/>
                  </a:lnTo>
                  <a:lnTo>
                    <a:pt x="4227" y="2076"/>
                  </a:lnTo>
                  <a:lnTo>
                    <a:pt x="4103" y="2123"/>
                  </a:lnTo>
                  <a:lnTo>
                    <a:pt x="3999" y="2165"/>
                  </a:lnTo>
                  <a:lnTo>
                    <a:pt x="4004" y="2179"/>
                  </a:lnTo>
                  <a:lnTo>
                    <a:pt x="4009" y="2165"/>
                  </a:lnTo>
                  <a:lnTo>
                    <a:pt x="4004" y="2163"/>
                  </a:lnTo>
                  <a:lnTo>
                    <a:pt x="4013" y="2166"/>
                  </a:lnTo>
                  <a:lnTo>
                    <a:pt x="3922" y="2107"/>
                  </a:lnTo>
                  <a:lnTo>
                    <a:pt x="3914" y="2120"/>
                  </a:lnTo>
                  <a:lnTo>
                    <a:pt x="3926" y="2109"/>
                  </a:lnTo>
                  <a:lnTo>
                    <a:pt x="3806" y="1986"/>
                  </a:lnTo>
                  <a:lnTo>
                    <a:pt x="3804" y="1986"/>
                  </a:lnTo>
                  <a:lnTo>
                    <a:pt x="3799" y="1983"/>
                  </a:lnTo>
                  <a:lnTo>
                    <a:pt x="3793" y="1981"/>
                  </a:lnTo>
                  <a:lnTo>
                    <a:pt x="3788" y="1983"/>
                  </a:lnTo>
                  <a:lnTo>
                    <a:pt x="3764" y="1993"/>
                  </a:lnTo>
                  <a:lnTo>
                    <a:pt x="3759" y="1996"/>
                  </a:lnTo>
                  <a:lnTo>
                    <a:pt x="3755" y="2002"/>
                  </a:lnTo>
                  <a:lnTo>
                    <a:pt x="3753" y="2007"/>
                  </a:lnTo>
                  <a:lnTo>
                    <a:pt x="3753" y="2036"/>
                  </a:lnTo>
                  <a:lnTo>
                    <a:pt x="3769" y="2036"/>
                  </a:lnTo>
                  <a:lnTo>
                    <a:pt x="3764" y="2022"/>
                  </a:lnTo>
                  <a:lnTo>
                    <a:pt x="3759" y="2026"/>
                  </a:lnTo>
                  <a:lnTo>
                    <a:pt x="3755" y="2031"/>
                  </a:lnTo>
                  <a:lnTo>
                    <a:pt x="3764" y="2022"/>
                  </a:lnTo>
                  <a:lnTo>
                    <a:pt x="3668" y="2059"/>
                  </a:lnTo>
                  <a:lnTo>
                    <a:pt x="3663" y="2062"/>
                  </a:lnTo>
                  <a:lnTo>
                    <a:pt x="3660" y="2068"/>
                  </a:lnTo>
                  <a:lnTo>
                    <a:pt x="3660" y="2069"/>
                  </a:lnTo>
                  <a:lnTo>
                    <a:pt x="3620" y="2225"/>
                  </a:lnTo>
                  <a:lnTo>
                    <a:pt x="3633" y="2229"/>
                  </a:lnTo>
                  <a:lnTo>
                    <a:pt x="3633" y="2213"/>
                  </a:lnTo>
                  <a:lnTo>
                    <a:pt x="3628" y="2215"/>
                  </a:lnTo>
                  <a:lnTo>
                    <a:pt x="3623" y="2218"/>
                  </a:lnTo>
                  <a:lnTo>
                    <a:pt x="3620" y="2224"/>
                  </a:lnTo>
                  <a:lnTo>
                    <a:pt x="3637" y="2215"/>
                  </a:lnTo>
                  <a:lnTo>
                    <a:pt x="3552" y="2194"/>
                  </a:lnTo>
                  <a:lnTo>
                    <a:pt x="3548" y="2192"/>
                  </a:lnTo>
                  <a:lnTo>
                    <a:pt x="3543" y="2194"/>
                  </a:lnTo>
                  <a:lnTo>
                    <a:pt x="3541" y="2194"/>
                  </a:lnTo>
                  <a:lnTo>
                    <a:pt x="3447" y="2238"/>
                  </a:lnTo>
                  <a:lnTo>
                    <a:pt x="3454" y="2251"/>
                  </a:lnTo>
                  <a:lnTo>
                    <a:pt x="3454" y="2236"/>
                  </a:lnTo>
                  <a:lnTo>
                    <a:pt x="3418" y="2236"/>
                  </a:lnTo>
                  <a:lnTo>
                    <a:pt x="3414" y="2236"/>
                  </a:lnTo>
                  <a:lnTo>
                    <a:pt x="3414" y="2251"/>
                  </a:lnTo>
                  <a:lnTo>
                    <a:pt x="3425" y="2262"/>
                  </a:lnTo>
                  <a:lnTo>
                    <a:pt x="3428" y="2257"/>
                  </a:lnTo>
                  <a:lnTo>
                    <a:pt x="3430" y="2251"/>
                  </a:lnTo>
                  <a:lnTo>
                    <a:pt x="3428" y="2246"/>
                  </a:lnTo>
                  <a:lnTo>
                    <a:pt x="3425" y="2241"/>
                  </a:lnTo>
                  <a:lnTo>
                    <a:pt x="3420" y="2238"/>
                  </a:lnTo>
                  <a:lnTo>
                    <a:pt x="3423" y="2265"/>
                  </a:lnTo>
                  <a:lnTo>
                    <a:pt x="3463" y="2241"/>
                  </a:lnTo>
                  <a:lnTo>
                    <a:pt x="3465" y="2238"/>
                  </a:lnTo>
                  <a:lnTo>
                    <a:pt x="3468" y="2232"/>
                  </a:lnTo>
                  <a:lnTo>
                    <a:pt x="3470" y="2227"/>
                  </a:lnTo>
                  <a:lnTo>
                    <a:pt x="3468" y="2222"/>
                  </a:lnTo>
                  <a:lnTo>
                    <a:pt x="3465" y="2217"/>
                  </a:lnTo>
                  <a:lnTo>
                    <a:pt x="3461" y="2213"/>
                  </a:lnTo>
                  <a:lnTo>
                    <a:pt x="3378" y="2177"/>
                  </a:lnTo>
                  <a:lnTo>
                    <a:pt x="3376" y="2177"/>
                  </a:lnTo>
                  <a:lnTo>
                    <a:pt x="3371" y="2175"/>
                  </a:lnTo>
                  <a:lnTo>
                    <a:pt x="3366" y="2177"/>
                  </a:lnTo>
                  <a:lnTo>
                    <a:pt x="3362" y="2179"/>
                  </a:lnTo>
                  <a:lnTo>
                    <a:pt x="3301" y="2218"/>
                  </a:lnTo>
                  <a:lnTo>
                    <a:pt x="3310" y="2231"/>
                  </a:lnTo>
                  <a:lnTo>
                    <a:pt x="3310" y="2215"/>
                  </a:lnTo>
                  <a:lnTo>
                    <a:pt x="3256" y="2217"/>
                  </a:lnTo>
                  <a:lnTo>
                    <a:pt x="3251" y="2218"/>
                  </a:lnTo>
                  <a:lnTo>
                    <a:pt x="3246" y="2222"/>
                  </a:lnTo>
                  <a:lnTo>
                    <a:pt x="3242" y="2227"/>
                  </a:lnTo>
                  <a:lnTo>
                    <a:pt x="3242" y="2231"/>
                  </a:lnTo>
                  <a:lnTo>
                    <a:pt x="3232" y="2297"/>
                  </a:lnTo>
                  <a:lnTo>
                    <a:pt x="3230" y="2298"/>
                  </a:lnTo>
                  <a:lnTo>
                    <a:pt x="3232" y="2303"/>
                  </a:lnTo>
                  <a:lnTo>
                    <a:pt x="3232" y="2305"/>
                  </a:lnTo>
                  <a:lnTo>
                    <a:pt x="3254" y="2352"/>
                  </a:lnTo>
                  <a:lnTo>
                    <a:pt x="3268" y="2345"/>
                  </a:lnTo>
                  <a:lnTo>
                    <a:pt x="3253" y="2345"/>
                  </a:lnTo>
                  <a:lnTo>
                    <a:pt x="3254" y="2350"/>
                  </a:lnTo>
                  <a:lnTo>
                    <a:pt x="3254" y="2340"/>
                  </a:lnTo>
                  <a:lnTo>
                    <a:pt x="3237" y="2394"/>
                  </a:lnTo>
                  <a:lnTo>
                    <a:pt x="3235" y="2399"/>
                  </a:lnTo>
                  <a:lnTo>
                    <a:pt x="3235" y="2401"/>
                  </a:lnTo>
                  <a:lnTo>
                    <a:pt x="3242" y="2473"/>
                  </a:lnTo>
                  <a:lnTo>
                    <a:pt x="3244" y="2477"/>
                  </a:lnTo>
                  <a:lnTo>
                    <a:pt x="3247" y="2482"/>
                  </a:lnTo>
                  <a:lnTo>
                    <a:pt x="3249" y="2484"/>
                  </a:lnTo>
                  <a:lnTo>
                    <a:pt x="3432" y="2630"/>
                  </a:lnTo>
                  <a:lnTo>
                    <a:pt x="3440" y="2617"/>
                  </a:lnTo>
                  <a:lnTo>
                    <a:pt x="3426" y="2623"/>
                  </a:lnTo>
                  <a:lnTo>
                    <a:pt x="3458" y="2716"/>
                  </a:lnTo>
                  <a:lnTo>
                    <a:pt x="3472" y="2711"/>
                  </a:lnTo>
                  <a:lnTo>
                    <a:pt x="3458" y="2715"/>
                  </a:lnTo>
                  <a:lnTo>
                    <a:pt x="3468" y="2780"/>
                  </a:lnTo>
                  <a:lnTo>
                    <a:pt x="3468" y="2782"/>
                  </a:lnTo>
                  <a:lnTo>
                    <a:pt x="3470" y="2786"/>
                  </a:lnTo>
                  <a:lnTo>
                    <a:pt x="3491" y="2822"/>
                  </a:lnTo>
                  <a:lnTo>
                    <a:pt x="3493" y="2824"/>
                  </a:lnTo>
                  <a:lnTo>
                    <a:pt x="3496" y="2827"/>
                  </a:lnTo>
                  <a:lnTo>
                    <a:pt x="3661" y="2916"/>
                  </a:lnTo>
                  <a:lnTo>
                    <a:pt x="3663" y="2916"/>
                  </a:lnTo>
                  <a:lnTo>
                    <a:pt x="3668" y="2917"/>
                  </a:lnTo>
                  <a:lnTo>
                    <a:pt x="3780" y="2923"/>
                  </a:lnTo>
                  <a:lnTo>
                    <a:pt x="3780" y="2907"/>
                  </a:lnTo>
                  <a:lnTo>
                    <a:pt x="3766" y="2902"/>
                  </a:lnTo>
                  <a:lnTo>
                    <a:pt x="3764" y="2907"/>
                  </a:lnTo>
                  <a:lnTo>
                    <a:pt x="3766" y="2912"/>
                  </a:lnTo>
                  <a:lnTo>
                    <a:pt x="3769" y="2917"/>
                  </a:lnTo>
                  <a:lnTo>
                    <a:pt x="3774" y="2921"/>
                  </a:lnTo>
                  <a:lnTo>
                    <a:pt x="3767" y="2900"/>
                  </a:lnTo>
                  <a:lnTo>
                    <a:pt x="3731" y="2964"/>
                  </a:lnTo>
                  <a:lnTo>
                    <a:pt x="3729" y="2966"/>
                  </a:lnTo>
                  <a:lnTo>
                    <a:pt x="3727" y="2971"/>
                  </a:lnTo>
                  <a:lnTo>
                    <a:pt x="3729" y="2976"/>
                  </a:lnTo>
                  <a:lnTo>
                    <a:pt x="3733" y="2982"/>
                  </a:lnTo>
                  <a:lnTo>
                    <a:pt x="3736" y="2985"/>
                  </a:lnTo>
                  <a:lnTo>
                    <a:pt x="4042" y="3136"/>
                  </a:lnTo>
                  <a:lnTo>
                    <a:pt x="4049" y="3122"/>
                  </a:lnTo>
                  <a:lnTo>
                    <a:pt x="4039" y="3133"/>
                  </a:lnTo>
                  <a:lnTo>
                    <a:pt x="4112" y="3211"/>
                  </a:lnTo>
                  <a:lnTo>
                    <a:pt x="4122" y="3200"/>
                  </a:lnTo>
                  <a:lnTo>
                    <a:pt x="4107" y="3200"/>
                  </a:lnTo>
                  <a:lnTo>
                    <a:pt x="4108" y="3205"/>
                  </a:lnTo>
                  <a:lnTo>
                    <a:pt x="4108" y="3195"/>
                  </a:lnTo>
                  <a:lnTo>
                    <a:pt x="4089" y="3252"/>
                  </a:lnTo>
                  <a:lnTo>
                    <a:pt x="4103" y="3257"/>
                  </a:lnTo>
                  <a:lnTo>
                    <a:pt x="4103" y="3242"/>
                  </a:lnTo>
                  <a:lnTo>
                    <a:pt x="4098" y="3244"/>
                  </a:lnTo>
                  <a:lnTo>
                    <a:pt x="4093" y="3247"/>
                  </a:lnTo>
                  <a:lnTo>
                    <a:pt x="4089" y="3252"/>
                  </a:lnTo>
                  <a:lnTo>
                    <a:pt x="4105" y="3242"/>
                  </a:lnTo>
                  <a:lnTo>
                    <a:pt x="4058" y="3240"/>
                  </a:lnTo>
                  <a:lnTo>
                    <a:pt x="4056" y="3256"/>
                  </a:lnTo>
                  <a:lnTo>
                    <a:pt x="4070" y="3250"/>
                  </a:lnTo>
                  <a:lnTo>
                    <a:pt x="4067" y="3245"/>
                  </a:lnTo>
                  <a:lnTo>
                    <a:pt x="4061" y="3242"/>
                  </a:lnTo>
                  <a:lnTo>
                    <a:pt x="4072" y="3254"/>
                  </a:lnTo>
                  <a:lnTo>
                    <a:pt x="4061" y="3186"/>
                  </a:lnTo>
                  <a:lnTo>
                    <a:pt x="4060" y="3183"/>
                  </a:lnTo>
                  <a:lnTo>
                    <a:pt x="4056" y="3178"/>
                  </a:lnTo>
                  <a:lnTo>
                    <a:pt x="4051" y="3174"/>
                  </a:lnTo>
                  <a:lnTo>
                    <a:pt x="4049" y="3174"/>
                  </a:lnTo>
                  <a:lnTo>
                    <a:pt x="3985" y="3160"/>
                  </a:lnTo>
                  <a:lnTo>
                    <a:pt x="3981" y="3174"/>
                  </a:lnTo>
                  <a:lnTo>
                    <a:pt x="3987" y="3160"/>
                  </a:lnTo>
                  <a:lnTo>
                    <a:pt x="3900" y="3138"/>
                  </a:lnTo>
                  <a:lnTo>
                    <a:pt x="3894" y="3136"/>
                  </a:lnTo>
                  <a:lnTo>
                    <a:pt x="3889" y="3138"/>
                  </a:lnTo>
                  <a:lnTo>
                    <a:pt x="3884" y="3141"/>
                  </a:lnTo>
                  <a:lnTo>
                    <a:pt x="3880" y="3146"/>
                  </a:lnTo>
                  <a:lnTo>
                    <a:pt x="3853" y="3216"/>
                  </a:lnTo>
                  <a:lnTo>
                    <a:pt x="3853" y="3219"/>
                  </a:lnTo>
                  <a:lnTo>
                    <a:pt x="3837" y="3301"/>
                  </a:lnTo>
                  <a:lnTo>
                    <a:pt x="3835" y="3303"/>
                  </a:lnTo>
                  <a:lnTo>
                    <a:pt x="3837" y="3308"/>
                  </a:lnTo>
                  <a:lnTo>
                    <a:pt x="3840" y="3313"/>
                  </a:lnTo>
                  <a:lnTo>
                    <a:pt x="3844" y="3316"/>
                  </a:lnTo>
                  <a:lnTo>
                    <a:pt x="3917" y="3353"/>
                  </a:lnTo>
                  <a:lnTo>
                    <a:pt x="3924" y="3339"/>
                  </a:lnTo>
                  <a:lnTo>
                    <a:pt x="3908" y="3339"/>
                  </a:lnTo>
                  <a:lnTo>
                    <a:pt x="3910" y="3344"/>
                  </a:lnTo>
                  <a:lnTo>
                    <a:pt x="3914" y="3349"/>
                  </a:lnTo>
                  <a:lnTo>
                    <a:pt x="3908" y="3339"/>
                  </a:lnTo>
                  <a:lnTo>
                    <a:pt x="3905" y="3422"/>
                  </a:lnTo>
                  <a:lnTo>
                    <a:pt x="3920" y="3422"/>
                  </a:lnTo>
                  <a:lnTo>
                    <a:pt x="3910" y="3412"/>
                  </a:lnTo>
                  <a:lnTo>
                    <a:pt x="3907" y="3417"/>
                  </a:lnTo>
                  <a:lnTo>
                    <a:pt x="3914" y="3408"/>
                  </a:lnTo>
                  <a:lnTo>
                    <a:pt x="3844" y="3445"/>
                  </a:lnTo>
                  <a:lnTo>
                    <a:pt x="3840" y="3448"/>
                  </a:lnTo>
                  <a:lnTo>
                    <a:pt x="3837" y="3453"/>
                  </a:lnTo>
                  <a:lnTo>
                    <a:pt x="3835" y="3459"/>
                  </a:lnTo>
                  <a:lnTo>
                    <a:pt x="3835" y="3460"/>
                  </a:lnTo>
                  <a:lnTo>
                    <a:pt x="3840" y="3540"/>
                  </a:lnTo>
                  <a:lnTo>
                    <a:pt x="3856" y="3538"/>
                  </a:lnTo>
                  <a:lnTo>
                    <a:pt x="3846" y="3528"/>
                  </a:lnTo>
                  <a:lnTo>
                    <a:pt x="3842" y="3533"/>
                  </a:lnTo>
                  <a:lnTo>
                    <a:pt x="3840" y="3538"/>
                  </a:lnTo>
                  <a:lnTo>
                    <a:pt x="3847" y="3526"/>
                  </a:lnTo>
                  <a:lnTo>
                    <a:pt x="3792" y="3563"/>
                  </a:lnTo>
                  <a:lnTo>
                    <a:pt x="3790" y="3564"/>
                  </a:lnTo>
                  <a:lnTo>
                    <a:pt x="3787" y="3570"/>
                  </a:lnTo>
                  <a:lnTo>
                    <a:pt x="3787" y="3571"/>
                  </a:lnTo>
                  <a:lnTo>
                    <a:pt x="3774" y="3627"/>
                  </a:lnTo>
                  <a:lnTo>
                    <a:pt x="3788" y="3630"/>
                  </a:lnTo>
                  <a:lnTo>
                    <a:pt x="3788" y="3615"/>
                  </a:lnTo>
                  <a:lnTo>
                    <a:pt x="3783" y="3616"/>
                  </a:lnTo>
                  <a:lnTo>
                    <a:pt x="3778" y="3620"/>
                  </a:lnTo>
                  <a:lnTo>
                    <a:pt x="3774" y="3625"/>
                  </a:lnTo>
                  <a:lnTo>
                    <a:pt x="3792" y="3616"/>
                  </a:lnTo>
                  <a:lnTo>
                    <a:pt x="3736" y="3608"/>
                  </a:lnTo>
                  <a:lnTo>
                    <a:pt x="3733" y="3622"/>
                  </a:lnTo>
                  <a:lnTo>
                    <a:pt x="3747" y="3616"/>
                  </a:lnTo>
                  <a:lnTo>
                    <a:pt x="3743" y="3611"/>
                  </a:lnTo>
                  <a:lnTo>
                    <a:pt x="3738" y="3608"/>
                  </a:lnTo>
                  <a:lnTo>
                    <a:pt x="3748" y="3620"/>
                  </a:lnTo>
                  <a:lnTo>
                    <a:pt x="3741" y="3582"/>
                  </a:lnTo>
                  <a:lnTo>
                    <a:pt x="3726" y="3583"/>
                  </a:lnTo>
                  <a:lnTo>
                    <a:pt x="3741" y="3583"/>
                  </a:lnTo>
                  <a:lnTo>
                    <a:pt x="3741" y="3589"/>
                  </a:lnTo>
                  <a:lnTo>
                    <a:pt x="3767" y="3500"/>
                  </a:lnTo>
                  <a:lnTo>
                    <a:pt x="3752" y="3495"/>
                  </a:lnTo>
                  <a:lnTo>
                    <a:pt x="3760" y="3507"/>
                  </a:lnTo>
                  <a:lnTo>
                    <a:pt x="3807" y="3472"/>
                  </a:lnTo>
                  <a:lnTo>
                    <a:pt x="3809" y="3471"/>
                  </a:lnTo>
                  <a:lnTo>
                    <a:pt x="3813" y="3466"/>
                  </a:lnTo>
                  <a:lnTo>
                    <a:pt x="3814" y="3460"/>
                  </a:lnTo>
                  <a:lnTo>
                    <a:pt x="3814" y="3459"/>
                  </a:lnTo>
                  <a:lnTo>
                    <a:pt x="3800" y="3381"/>
                  </a:lnTo>
                  <a:lnTo>
                    <a:pt x="3799" y="3377"/>
                  </a:lnTo>
                  <a:lnTo>
                    <a:pt x="3799" y="3375"/>
                  </a:lnTo>
                  <a:lnTo>
                    <a:pt x="3757" y="3306"/>
                  </a:lnTo>
                  <a:lnTo>
                    <a:pt x="3743" y="3313"/>
                  </a:lnTo>
                  <a:lnTo>
                    <a:pt x="3759" y="3309"/>
                  </a:lnTo>
                  <a:lnTo>
                    <a:pt x="3743" y="3233"/>
                  </a:lnTo>
                  <a:lnTo>
                    <a:pt x="3741" y="3231"/>
                  </a:lnTo>
                  <a:lnTo>
                    <a:pt x="3738" y="3226"/>
                  </a:lnTo>
                  <a:lnTo>
                    <a:pt x="3733" y="3223"/>
                  </a:lnTo>
                  <a:lnTo>
                    <a:pt x="3731" y="3223"/>
                  </a:lnTo>
                  <a:lnTo>
                    <a:pt x="3630" y="3200"/>
                  </a:lnTo>
                  <a:lnTo>
                    <a:pt x="3627" y="3214"/>
                  </a:lnTo>
                  <a:lnTo>
                    <a:pt x="3640" y="3209"/>
                  </a:lnTo>
                  <a:lnTo>
                    <a:pt x="3637" y="3204"/>
                  </a:lnTo>
                  <a:lnTo>
                    <a:pt x="3632" y="3200"/>
                  </a:lnTo>
                  <a:lnTo>
                    <a:pt x="3642" y="3211"/>
                  </a:lnTo>
                  <a:lnTo>
                    <a:pt x="3618" y="3129"/>
                  </a:lnTo>
                  <a:lnTo>
                    <a:pt x="3616" y="3127"/>
                  </a:lnTo>
                  <a:lnTo>
                    <a:pt x="3613" y="3122"/>
                  </a:lnTo>
                  <a:lnTo>
                    <a:pt x="3607" y="3119"/>
                  </a:lnTo>
                  <a:lnTo>
                    <a:pt x="3604" y="3117"/>
                  </a:lnTo>
                  <a:lnTo>
                    <a:pt x="3546" y="3110"/>
                  </a:lnTo>
                  <a:lnTo>
                    <a:pt x="3545" y="3126"/>
                  </a:lnTo>
                  <a:lnTo>
                    <a:pt x="3550" y="3112"/>
                  </a:lnTo>
                  <a:lnTo>
                    <a:pt x="3555" y="3115"/>
                  </a:lnTo>
                  <a:lnTo>
                    <a:pt x="3439" y="3008"/>
                  </a:lnTo>
                  <a:lnTo>
                    <a:pt x="3433" y="3004"/>
                  </a:lnTo>
                  <a:lnTo>
                    <a:pt x="3430" y="3002"/>
                  </a:lnTo>
                  <a:lnTo>
                    <a:pt x="3341" y="2992"/>
                  </a:lnTo>
                  <a:lnTo>
                    <a:pt x="3340" y="3008"/>
                  </a:lnTo>
                  <a:lnTo>
                    <a:pt x="3346" y="2994"/>
                  </a:lnTo>
                  <a:lnTo>
                    <a:pt x="3265" y="2956"/>
                  </a:lnTo>
                  <a:lnTo>
                    <a:pt x="3258" y="2969"/>
                  </a:lnTo>
                  <a:lnTo>
                    <a:pt x="3270" y="2961"/>
                  </a:lnTo>
                  <a:lnTo>
                    <a:pt x="3145" y="2791"/>
                  </a:lnTo>
                  <a:lnTo>
                    <a:pt x="3143" y="2789"/>
                  </a:lnTo>
                  <a:lnTo>
                    <a:pt x="3138" y="2786"/>
                  </a:lnTo>
                  <a:lnTo>
                    <a:pt x="3133" y="2784"/>
                  </a:lnTo>
                  <a:lnTo>
                    <a:pt x="3075" y="2782"/>
                  </a:lnTo>
                  <a:lnTo>
                    <a:pt x="3075" y="2798"/>
                  </a:lnTo>
                  <a:lnTo>
                    <a:pt x="3089" y="2793"/>
                  </a:lnTo>
                  <a:lnTo>
                    <a:pt x="3086" y="2787"/>
                  </a:lnTo>
                  <a:lnTo>
                    <a:pt x="3080" y="2784"/>
                  </a:lnTo>
                  <a:lnTo>
                    <a:pt x="3091" y="2796"/>
                  </a:lnTo>
                  <a:lnTo>
                    <a:pt x="3079" y="2725"/>
                  </a:lnTo>
                  <a:lnTo>
                    <a:pt x="3077" y="2721"/>
                  </a:lnTo>
                  <a:lnTo>
                    <a:pt x="3073" y="2716"/>
                  </a:lnTo>
                  <a:lnTo>
                    <a:pt x="3073" y="2715"/>
                  </a:lnTo>
                  <a:lnTo>
                    <a:pt x="3042" y="2689"/>
                  </a:lnTo>
                  <a:lnTo>
                    <a:pt x="3032" y="2701"/>
                  </a:lnTo>
                  <a:lnTo>
                    <a:pt x="3044" y="2690"/>
                  </a:lnTo>
                  <a:lnTo>
                    <a:pt x="3002" y="2647"/>
                  </a:lnTo>
                  <a:lnTo>
                    <a:pt x="2990" y="2657"/>
                  </a:lnTo>
                  <a:lnTo>
                    <a:pt x="3006" y="2654"/>
                  </a:lnTo>
                  <a:lnTo>
                    <a:pt x="2986" y="2583"/>
                  </a:lnTo>
                  <a:lnTo>
                    <a:pt x="2971" y="2586"/>
                  </a:lnTo>
                  <a:lnTo>
                    <a:pt x="2986" y="2586"/>
                  </a:lnTo>
                  <a:lnTo>
                    <a:pt x="2985" y="2493"/>
                  </a:lnTo>
                  <a:lnTo>
                    <a:pt x="2983" y="2487"/>
                  </a:lnTo>
                  <a:lnTo>
                    <a:pt x="2979" y="2482"/>
                  </a:lnTo>
                  <a:lnTo>
                    <a:pt x="2974" y="2479"/>
                  </a:lnTo>
                  <a:lnTo>
                    <a:pt x="2913" y="2458"/>
                  </a:lnTo>
                  <a:lnTo>
                    <a:pt x="2908" y="2472"/>
                  </a:lnTo>
                  <a:lnTo>
                    <a:pt x="2915" y="2458"/>
                  </a:lnTo>
                  <a:lnTo>
                    <a:pt x="2873" y="2435"/>
                  </a:lnTo>
                  <a:lnTo>
                    <a:pt x="2872" y="2435"/>
                  </a:lnTo>
                  <a:lnTo>
                    <a:pt x="2778" y="2404"/>
                  </a:lnTo>
                  <a:lnTo>
                    <a:pt x="2772" y="2402"/>
                  </a:lnTo>
                  <a:lnTo>
                    <a:pt x="2767" y="2404"/>
                  </a:lnTo>
                  <a:lnTo>
                    <a:pt x="2710" y="2427"/>
                  </a:lnTo>
                  <a:lnTo>
                    <a:pt x="2705" y="2430"/>
                  </a:lnTo>
                  <a:lnTo>
                    <a:pt x="2703" y="2432"/>
                  </a:lnTo>
                  <a:lnTo>
                    <a:pt x="2665" y="2487"/>
                  </a:lnTo>
                  <a:lnTo>
                    <a:pt x="2677" y="2496"/>
                  </a:lnTo>
                  <a:lnTo>
                    <a:pt x="2677" y="2480"/>
                  </a:lnTo>
                  <a:lnTo>
                    <a:pt x="2672" y="2482"/>
                  </a:lnTo>
                  <a:lnTo>
                    <a:pt x="2666" y="2486"/>
                  </a:lnTo>
                  <a:lnTo>
                    <a:pt x="2679" y="2480"/>
                  </a:lnTo>
                  <a:lnTo>
                    <a:pt x="2621" y="2477"/>
                  </a:lnTo>
                  <a:lnTo>
                    <a:pt x="2619" y="2477"/>
                  </a:lnTo>
                  <a:lnTo>
                    <a:pt x="2614" y="2479"/>
                  </a:lnTo>
                  <a:lnTo>
                    <a:pt x="2609" y="2482"/>
                  </a:lnTo>
                  <a:lnTo>
                    <a:pt x="2607" y="2484"/>
                  </a:lnTo>
                  <a:lnTo>
                    <a:pt x="2592" y="2503"/>
                  </a:lnTo>
                  <a:lnTo>
                    <a:pt x="2604" y="2512"/>
                  </a:lnTo>
                  <a:lnTo>
                    <a:pt x="2597" y="2498"/>
                  </a:lnTo>
                  <a:lnTo>
                    <a:pt x="2494" y="2546"/>
                  </a:lnTo>
                  <a:lnTo>
                    <a:pt x="2492" y="2548"/>
                  </a:lnTo>
                  <a:lnTo>
                    <a:pt x="2433" y="2595"/>
                  </a:lnTo>
                  <a:lnTo>
                    <a:pt x="2442" y="2607"/>
                  </a:lnTo>
                  <a:lnTo>
                    <a:pt x="2437" y="2593"/>
                  </a:lnTo>
                  <a:lnTo>
                    <a:pt x="2440" y="2591"/>
                  </a:lnTo>
                  <a:lnTo>
                    <a:pt x="2362" y="2600"/>
                  </a:lnTo>
                  <a:lnTo>
                    <a:pt x="2364" y="2616"/>
                  </a:lnTo>
                  <a:lnTo>
                    <a:pt x="2369" y="2602"/>
                  </a:lnTo>
                  <a:lnTo>
                    <a:pt x="2364" y="2600"/>
                  </a:lnTo>
                  <a:lnTo>
                    <a:pt x="2374" y="2605"/>
                  </a:lnTo>
                  <a:lnTo>
                    <a:pt x="2308" y="2545"/>
                  </a:lnTo>
                  <a:lnTo>
                    <a:pt x="2303" y="2541"/>
                  </a:lnTo>
                  <a:lnTo>
                    <a:pt x="2202" y="2513"/>
                  </a:lnTo>
                  <a:lnTo>
                    <a:pt x="2197" y="2527"/>
                  </a:lnTo>
                  <a:lnTo>
                    <a:pt x="2205" y="2513"/>
                  </a:lnTo>
                  <a:lnTo>
                    <a:pt x="2139" y="2477"/>
                  </a:lnTo>
                  <a:lnTo>
                    <a:pt x="2136" y="2477"/>
                  </a:lnTo>
                  <a:lnTo>
                    <a:pt x="2131" y="2475"/>
                  </a:lnTo>
                  <a:lnTo>
                    <a:pt x="2125" y="2477"/>
                  </a:lnTo>
                  <a:lnTo>
                    <a:pt x="2124" y="2479"/>
                  </a:lnTo>
                  <a:lnTo>
                    <a:pt x="2054" y="2520"/>
                  </a:lnTo>
                  <a:lnTo>
                    <a:pt x="2061" y="2532"/>
                  </a:lnTo>
                  <a:lnTo>
                    <a:pt x="2058" y="2519"/>
                  </a:lnTo>
                  <a:lnTo>
                    <a:pt x="1981" y="2536"/>
                  </a:lnTo>
                  <a:lnTo>
                    <a:pt x="1979" y="2536"/>
                  </a:lnTo>
                  <a:lnTo>
                    <a:pt x="1974" y="2539"/>
                  </a:lnTo>
                  <a:lnTo>
                    <a:pt x="1971" y="2545"/>
                  </a:lnTo>
                  <a:lnTo>
                    <a:pt x="1969" y="2550"/>
                  </a:lnTo>
                  <a:lnTo>
                    <a:pt x="1969" y="2551"/>
                  </a:lnTo>
                  <a:lnTo>
                    <a:pt x="1978" y="2675"/>
                  </a:lnTo>
                  <a:lnTo>
                    <a:pt x="1993" y="2673"/>
                  </a:lnTo>
                  <a:lnTo>
                    <a:pt x="1978" y="2673"/>
                  </a:lnTo>
                  <a:lnTo>
                    <a:pt x="1979" y="2669"/>
                  </a:lnTo>
                  <a:lnTo>
                    <a:pt x="1955" y="2754"/>
                  </a:lnTo>
                  <a:lnTo>
                    <a:pt x="1969" y="2758"/>
                  </a:lnTo>
                  <a:lnTo>
                    <a:pt x="1958" y="2747"/>
                  </a:lnTo>
                  <a:lnTo>
                    <a:pt x="1955" y="2753"/>
                  </a:lnTo>
                  <a:lnTo>
                    <a:pt x="1962" y="2744"/>
                  </a:lnTo>
                  <a:lnTo>
                    <a:pt x="1788" y="2826"/>
                  </a:lnTo>
                  <a:lnTo>
                    <a:pt x="1795" y="2839"/>
                  </a:lnTo>
                  <a:lnTo>
                    <a:pt x="1793" y="2826"/>
                  </a:lnTo>
                  <a:lnTo>
                    <a:pt x="1623" y="2852"/>
                  </a:lnTo>
                  <a:lnTo>
                    <a:pt x="1619" y="2852"/>
                  </a:lnTo>
                  <a:lnTo>
                    <a:pt x="1614" y="2855"/>
                  </a:lnTo>
                  <a:lnTo>
                    <a:pt x="1372" y="3084"/>
                  </a:lnTo>
                  <a:lnTo>
                    <a:pt x="1369" y="3089"/>
                  </a:lnTo>
                  <a:lnTo>
                    <a:pt x="1367" y="3094"/>
                  </a:lnTo>
                  <a:lnTo>
                    <a:pt x="1362" y="3172"/>
                  </a:lnTo>
                  <a:lnTo>
                    <a:pt x="1364" y="3178"/>
                  </a:lnTo>
                  <a:lnTo>
                    <a:pt x="1365" y="3183"/>
                  </a:lnTo>
                  <a:lnTo>
                    <a:pt x="1430" y="3266"/>
                  </a:lnTo>
                  <a:lnTo>
                    <a:pt x="1442" y="3256"/>
                  </a:lnTo>
                  <a:lnTo>
                    <a:pt x="1437" y="3242"/>
                  </a:lnTo>
                  <a:lnTo>
                    <a:pt x="1431" y="3245"/>
                  </a:lnTo>
                  <a:lnTo>
                    <a:pt x="1428" y="3250"/>
                  </a:lnTo>
                  <a:lnTo>
                    <a:pt x="1426" y="3256"/>
                  </a:lnTo>
                  <a:lnTo>
                    <a:pt x="1428" y="3261"/>
                  </a:lnTo>
                  <a:lnTo>
                    <a:pt x="1438" y="3242"/>
                  </a:lnTo>
                  <a:lnTo>
                    <a:pt x="1344" y="3270"/>
                  </a:lnTo>
                  <a:lnTo>
                    <a:pt x="1339" y="3271"/>
                  </a:lnTo>
                  <a:lnTo>
                    <a:pt x="1261" y="3323"/>
                  </a:lnTo>
                  <a:lnTo>
                    <a:pt x="1259" y="3325"/>
                  </a:lnTo>
                  <a:lnTo>
                    <a:pt x="1256" y="3329"/>
                  </a:lnTo>
                  <a:lnTo>
                    <a:pt x="1223" y="3400"/>
                  </a:lnTo>
                  <a:lnTo>
                    <a:pt x="1237" y="3407"/>
                  </a:lnTo>
                  <a:lnTo>
                    <a:pt x="1237" y="3391"/>
                  </a:lnTo>
                  <a:lnTo>
                    <a:pt x="1231" y="3393"/>
                  </a:lnTo>
                  <a:lnTo>
                    <a:pt x="1226" y="3396"/>
                  </a:lnTo>
                  <a:lnTo>
                    <a:pt x="1242" y="3393"/>
                  </a:lnTo>
                  <a:lnTo>
                    <a:pt x="1165" y="3372"/>
                  </a:lnTo>
                  <a:lnTo>
                    <a:pt x="1160" y="3370"/>
                  </a:lnTo>
                  <a:lnTo>
                    <a:pt x="1155" y="3372"/>
                  </a:lnTo>
                  <a:lnTo>
                    <a:pt x="1151" y="3374"/>
                  </a:lnTo>
                  <a:lnTo>
                    <a:pt x="984" y="3505"/>
                  </a:lnTo>
                  <a:lnTo>
                    <a:pt x="993" y="3518"/>
                  </a:lnTo>
                  <a:lnTo>
                    <a:pt x="993" y="3502"/>
                  </a:lnTo>
                  <a:lnTo>
                    <a:pt x="988" y="3504"/>
                  </a:lnTo>
                  <a:lnTo>
                    <a:pt x="996" y="3504"/>
                  </a:lnTo>
                  <a:lnTo>
                    <a:pt x="666" y="3431"/>
                  </a:lnTo>
                  <a:lnTo>
                    <a:pt x="664" y="3429"/>
                  </a:lnTo>
                  <a:lnTo>
                    <a:pt x="565" y="3424"/>
                  </a:lnTo>
                  <a:lnTo>
                    <a:pt x="563" y="3424"/>
                  </a:lnTo>
                  <a:lnTo>
                    <a:pt x="558" y="3426"/>
                  </a:lnTo>
                  <a:lnTo>
                    <a:pt x="556" y="3427"/>
                  </a:lnTo>
                  <a:lnTo>
                    <a:pt x="459" y="3483"/>
                  </a:lnTo>
                  <a:lnTo>
                    <a:pt x="466" y="3495"/>
                  </a:lnTo>
                  <a:lnTo>
                    <a:pt x="471" y="3481"/>
                  </a:lnTo>
                  <a:lnTo>
                    <a:pt x="466" y="3479"/>
                  </a:lnTo>
                  <a:lnTo>
                    <a:pt x="461" y="3481"/>
                  </a:lnTo>
                  <a:lnTo>
                    <a:pt x="475" y="3483"/>
                  </a:lnTo>
                  <a:lnTo>
                    <a:pt x="405" y="3436"/>
                  </a:lnTo>
                  <a:lnTo>
                    <a:pt x="396" y="3448"/>
                  </a:lnTo>
                  <a:lnTo>
                    <a:pt x="410" y="3443"/>
                  </a:lnTo>
                  <a:lnTo>
                    <a:pt x="407" y="3438"/>
                  </a:lnTo>
                  <a:lnTo>
                    <a:pt x="412" y="3446"/>
                  </a:lnTo>
                  <a:lnTo>
                    <a:pt x="388" y="3287"/>
                  </a:lnTo>
                  <a:lnTo>
                    <a:pt x="386" y="3283"/>
                  </a:lnTo>
                  <a:lnTo>
                    <a:pt x="382" y="3278"/>
                  </a:lnTo>
                  <a:lnTo>
                    <a:pt x="381" y="3276"/>
                  </a:lnTo>
                  <a:lnTo>
                    <a:pt x="276" y="3204"/>
                  </a:lnTo>
                  <a:lnTo>
                    <a:pt x="273" y="3202"/>
                  </a:lnTo>
                  <a:lnTo>
                    <a:pt x="269" y="3200"/>
                  </a:lnTo>
                  <a:lnTo>
                    <a:pt x="175" y="3193"/>
                  </a:lnTo>
                  <a:lnTo>
                    <a:pt x="174" y="3209"/>
                  </a:lnTo>
                  <a:lnTo>
                    <a:pt x="182" y="3197"/>
                  </a:lnTo>
                  <a:lnTo>
                    <a:pt x="120" y="3157"/>
                  </a:lnTo>
                  <a:lnTo>
                    <a:pt x="116" y="3155"/>
                  </a:lnTo>
                  <a:lnTo>
                    <a:pt x="113" y="3153"/>
                  </a:lnTo>
                  <a:lnTo>
                    <a:pt x="14" y="3143"/>
                  </a:lnTo>
                  <a:lnTo>
                    <a:pt x="10" y="3174"/>
                  </a:lnTo>
                  <a:lnTo>
                    <a:pt x="109" y="3185"/>
                  </a:lnTo>
                  <a:lnTo>
                    <a:pt x="111" y="3169"/>
                  </a:lnTo>
                  <a:lnTo>
                    <a:pt x="104" y="3183"/>
                  </a:lnTo>
                  <a:lnTo>
                    <a:pt x="167" y="3223"/>
                  </a:lnTo>
                  <a:lnTo>
                    <a:pt x="169" y="3223"/>
                  </a:lnTo>
                  <a:lnTo>
                    <a:pt x="174" y="3224"/>
                  </a:lnTo>
                  <a:lnTo>
                    <a:pt x="268" y="3231"/>
                  </a:lnTo>
                  <a:lnTo>
                    <a:pt x="262" y="3230"/>
                  </a:lnTo>
                  <a:lnTo>
                    <a:pt x="268" y="3216"/>
                  </a:lnTo>
                  <a:lnTo>
                    <a:pt x="259" y="3230"/>
                  </a:lnTo>
                  <a:lnTo>
                    <a:pt x="363" y="3303"/>
                  </a:lnTo>
                  <a:lnTo>
                    <a:pt x="358" y="3294"/>
                  </a:lnTo>
                  <a:lnTo>
                    <a:pt x="362" y="3299"/>
                  </a:lnTo>
                  <a:lnTo>
                    <a:pt x="372" y="3289"/>
                  </a:lnTo>
                  <a:lnTo>
                    <a:pt x="358" y="3292"/>
                  </a:lnTo>
                  <a:lnTo>
                    <a:pt x="382" y="3452"/>
                  </a:lnTo>
                  <a:lnTo>
                    <a:pt x="382" y="3453"/>
                  </a:lnTo>
                  <a:lnTo>
                    <a:pt x="386" y="3459"/>
                  </a:lnTo>
                  <a:lnTo>
                    <a:pt x="388" y="3462"/>
                  </a:lnTo>
                  <a:lnTo>
                    <a:pt x="457" y="3509"/>
                  </a:lnTo>
                  <a:lnTo>
                    <a:pt x="461" y="3509"/>
                  </a:lnTo>
                  <a:lnTo>
                    <a:pt x="466" y="3511"/>
                  </a:lnTo>
                  <a:lnTo>
                    <a:pt x="471" y="3509"/>
                  </a:lnTo>
                  <a:lnTo>
                    <a:pt x="475" y="3509"/>
                  </a:lnTo>
                  <a:lnTo>
                    <a:pt x="572" y="3453"/>
                  </a:lnTo>
                  <a:lnTo>
                    <a:pt x="563" y="3440"/>
                  </a:lnTo>
                  <a:lnTo>
                    <a:pt x="563" y="3455"/>
                  </a:lnTo>
                  <a:lnTo>
                    <a:pt x="663" y="3460"/>
                  </a:lnTo>
                  <a:lnTo>
                    <a:pt x="663" y="3445"/>
                  </a:lnTo>
                  <a:lnTo>
                    <a:pt x="659" y="3460"/>
                  </a:lnTo>
                  <a:lnTo>
                    <a:pt x="990" y="3533"/>
                  </a:lnTo>
                  <a:lnTo>
                    <a:pt x="993" y="3533"/>
                  </a:lnTo>
                  <a:lnTo>
                    <a:pt x="998" y="3531"/>
                  </a:lnTo>
                  <a:lnTo>
                    <a:pt x="1003" y="3530"/>
                  </a:lnTo>
                  <a:lnTo>
                    <a:pt x="1170" y="3398"/>
                  </a:lnTo>
                  <a:lnTo>
                    <a:pt x="1160" y="3401"/>
                  </a:lnTo>
                  <a:lnTo>
                    <a:pt x="1165" y="3400"/>
                  </a:lnTo>
                  <a:lnTo>
                    <a:pt x="1160" y="3386"/>
                  </a:lnTo>
                  <a:lnTo>
                    <a:pt x="1157" y="3401"/>
                  </a:lnTo>
                  <a:lnTo>
                    <a:pt x="1233" y="3422"/>
                  </a:lnTo>
                  <a:lnTo>
                    <a:pt x="1237" y="3422"/>
                  </a:lnTo>
                  <a:lnTo>
                    <a:pt x="1242" y="3420"/>
                  </a:lnTo>
                  <a:lnTo>
                    <a:pt x="1247" y="3417"/>
                  </a:lnTo>
                  <a:lnTo>
                    <a:pt x="1250" y="3414"/>
                  </a:lnTo>
                  <a:lnTo>
                    <a:pt x="1283" y="3342"/>
                  </a:lnTo>
                  <a:lnTo>
                    <a:pt x="1280" y="3346"/>
                  </a:lnTo>
                  <a:lnTo>
                    <a:pt x="1270" y="3335"/>
                  </a:lnTo>
                  <a:lnTo>
                    <a:pt x="1278" y="3349"/>
                  </a:lnTo>
                  <a:lnTo>
                    <a:pt x="1357" y="3297"/>
                  </a:lnTo>
                  <a:lnTo>
                    <a:pt x="1348" y="3283"/>
                  </a:lnTo>
                  <a:lnTo>
                    <a:pt x="1353" y="3299"/>
                  </a:lnTo>
                  <a:lnTo>
                    <a:pt x="1447" y="3271"/>
                  </a:lnTo>
                  <a:lnTo>
                    <a:pt x="1447" y="3270"/>
                  </a:lnTo>
                  <a:lnTo>
                    <a:pt x="1452" y="3266"/>
                  </a:lnTo>
                  <a:lnTo>
                    <a:pt x="1456" y="3261"/>
                  </a:lnTo>
                  <a:lnTo>
                    <a:pt x="1457" y="3256"/>
                  </a:lnTo>
                  <a:lnTo>
                    <a:pt x="1456" y="3250"/>
                  </a:lnTo>
                  <a:lnTo>
                    <a:pt x="1454" y="3247"/>
                  </a:lnTo>
                  <a:lnTo>
                    <a:pt x="1390" y="3164"/>
                  </a:lnTo>
                  <a:lnTo>
                    <a:pt x="1393" y="3172"/>
                  </a:lnTo>
                  <a:lnTo>
                    <a:pt x="1391" y="3167"/>
                  </a:lnTo>
                  <a:lnTo>
                    <a:pt x="1377" y="3172"/>
                  </a:lnTo>
                  <a:lnTo>
                    <a:pt x="1393" y="3174"/>
                  </a:lnTo>
                  <a:lnTo>
                    <a:pt x="1398" y="3096"/>
                  </a:lnTo>
                  <a:lnTo>
                    <a:pt x="1393" y="3105"/>
                  </a:lnTo>
                  <a:lnTo>
                    <a:pt x="1397" y="3100"/>
                  </a:lnTo>
                  <a:lnTo>
                    <a:pt x="1398" y="3094"/>
                  </a:lnTo>
                  <a:lnTo>
                    <a:pt x="1383" y="3094"/>
                  </a:lnTo>
                  <a:lnTo>
                    <a:pt x="1393" y="3107"/>
                  </a:lnTo>
                  <a:lnTo>
                    <a:pt x="1635" y="2878"/>
                  </a:lnTo>
                  <a:lnTo>
                    <a:pt x="1630" y="2879"/>
                  </a:lnTo>
                  <a:lnTo>
                    <a:pt x="1624" y="2865"/>
                  </a:lnTo>
                  <a:lnTo>
                    <a:pt x="1628" y="2881"/>
                  </a:lnTo>
                  <a:lnTo>
                    <a:pt x="1798" y="2855"/>
                  </a:lnTo>
                  <a:lnTo>
                    <a:pt x="1800" y="2853"/>
                  </a:lnTo>
                  <a:lnTo>
                    <a:pt x="1802" y="2853"/>
                  </a:lnTo>
                  <a:lnTo>
                    <a:pt x="1976" y="2772"/>
                  </a:lnTo>
                  <a:lnTo>
                    <a:pt x="1979" y="2768"/>
                  </a:lnTo>
                  <a:lnTo>
                    <a:pt x="1983" y="2763"/>
                  </a:lnTo>
                  <a:lnTo>
                    <a:pt x="1984" y="2763"/>
                  </a:lnTo>
                  <a:lnTo>
                    <a:pt x="2009" y="2678"/>
                  </a:lnTo>
                  <a:lnTo>
                    <a:pt x="2009" y="2673"/>
                  </a:lnTo>
                  <a:lnTo>
                    <a:pt x="2000" y="2550"/>
                  </a:lnTo>
                  <a:lnTo>
                    <a:pt x="1990" y="2564"/>
                  </a:lnTo>
                  <a:lnTo>
                    <a:pt x="1995" y="2560"/>
                  </a:lnTo>
                  <a:lnTo>
                    <a:pt x="1998" y="2555"/>
                  </a:lnTo>
                  <a:lnTo>
                    <a:pt x="2000" y="2550"/>
                  </a:lnTo>
                  <a:lnTo>
                    <a:pt x="1984" y="2550"/>
                  </a:lnTo>
                  <a:lnTo>
                    <a:pt x="1988" y="2565"/>
                  </a:lnTo>
                  <a:lnTo>
                    <a:pt x="2065" y="2548"/>
                  </a:lnTo>
                  <a:lnTo>
                    <a:pt x="2070" y="2546"/>
                  </a:lnTo>
                  <a:lnTo>
                    <a:pt x="2139" y="2505"/>
                  </a:lnTo>
                  <a:lnTo>
                    <a:pt x="2125" y="2505"/>
                  </a:lnTo>
                  <a:lnTo>
                    <a:pt x="2131" y="2506"/>
                  </a:lnTo>
                  <a:lnTo>
                    <a:pt x="2136" y="2505"/>
                  </a:lnTo>
                  <a:lnTo>
                    <a:pt x="2131" y="2491"/>
                  </a:lnTo>
                  <a:lnTo>
                    <a:pt x="2124" y="2505"/>
                  </a:lnTo>
                  <a:lnTo>
                    <a:pt x="2190" y="2541"/>
                  </a:lnTo>
                  <a:lnTo>
                    <a:pt x="2193" y="2543"/>
                  </a:lnTo>
                  <a:lnTo>
                    <a:pt x="2294" y="2571"/>
                  </a:lnTo>
                  <a:lnTo>
                    <a:pt x="2298" y="2555"/>
                  </a:lnTo>
                  <a:lnTo>
                    <a:pt x="2287" y="2567"/>
                  </a:lnTo>
                  <a:lnTo>
                    <a:pt x="2353" y="2628"/>
                  </a:lnTo>
                  <a:lnTo>
                    <a:pt x="2358" y="2630"/>
                  </a:lnTo>
                  <a:lnTo>
                    <a:pt x="2364" y="2631"/>
                  </a:lnTo>
                  <a:lnTo>
                    <a:pt x="2365" y="2631"/>
                  </a:lnTo>
                  <a:lnTo>
                    <a:pt x="2444" y="2623"/>
                  </a:lnTo>
                  <a:lnTo>
                    <a:pt x="2447" y="2621"/>
                  </a:lnTo>
                  <a:lnTo>
                    <a:pt x="2452" y="2619"/>
                  </a:lnTo>
                  <a:lnTo>
                    <a:pt x="2512" y="2572"/>
                  </a:lnTo>
                  <a:lnTo>
                    <a:pt x="2501" y="2560"/>
                  </a:lnTo>
                  <a:lnTo>
                    <a:pt x="2508" y="2574"/>
                  </a:lnTo>
                  <a:lnTo>
                    <a:pt x="2611" y="2525"/>
                  </a:lnTo>
                  <a:lnTo>
                    <a:pt x="2614" y="2522"/>
                  </a:lnTo>
                  <a:lnTo>
                    <a:pt x="2616" y="2522"/>
                  </a:lnTo>
                  <a:lnTo>
                    <a:pt x="2632" y="2503"/>
                  </a:lnTo>
                  <a:lnTo>
                    <a:pt x="2619" y="2508"/>
                  </a:lnTo>
                  <a:lnTo>
                    <a:pt x="2625" y="2506"/>
                  </a:lnTo>
                  <a:lnTo>
                    <a:pt x="2630" y="2503"/>
                  </a:lnTo>
                  <a:lnTo>
                    <a:pt x="2619" y="2493"/>
                  </a:lnTo>
                  <a:lnTo>
                    <a:pt x="2619" y="2508"/>
                  </a:lnTo>
                  <a:lnTo>
                    <a:pt x="2677" y="2512"/>
                  </a:lnTo>
                  <a:lnTo>
                    <a:pt x="2682" y="2510"/>
                  </a:lnTo>
                  <a:lnTo>
                    <a:pt x="2687" y="2506"/>
                  </a:lnTo>
                  <a:lnTo>
                    <a:pt x="2689" y="2505"/>
                  </a:lnTo>
                  <a:lnTo>
                    <a:pt x="2727" y="2449"/>
                  </a:lnTo>
                  <a:lnTo>
                    <a:pt x="2715" y="2440"/>
                  </a:lnTo>
                  <a:lnTo>
                    <a:pt x="2722" y="2456"/>
                  </a:lnTo>
                  <a:lnTo>
                    <a:pt x="2779" y="2434"/>
                  </a:lnTo>
                  <a:lnTo>
                    <a:pt x="2772" y="2434"/>
                  </a:lnTo>
                  <a:lnTo>
                    <a:pt x="2772" y="2418"/>
                  </a:lnTo>
                  <a:lnTo>
                    <a:pt x="2767" y="2434"/>
                  </a:lnTo>
                  <a:lnTo>
                    <a:pt x="2861" y="2465"/>
                  </a:lnTo>
                  <a:lnTo>
                    <a:pt x="2866" y="2449"/>
                  </a:lnTo>
                  <a:lnTo>
                    <a:pt x="2859" y="2463"/>
                  </a:lnTo>
                  <a:lnTo>
                    <a:pt x="2901" y="2486"/>
                  </a:lnTo>
                  <a:lnTo>
                    <a:pt x="2903" y="2487"/>
                  </a:lnTo>
                  <a:lnTo>
                    <a:pt x="2964" y="2508"/>
                  </a:lnTo>
                  <a:lnTo>
                    <a:pt x="2955" y="2498"/>
                  </a:lnTo>
                  <a:lnTo>
                    <a:pt x="2959" y="2503"/>
                  </a:lnTo>
                  <a:lnTo>
                    <a:pt x="2964" y="2506"/>
                  </a:lnTo>
                  <a:lnTo>
                    <a:pt x="2969" y="2493"/>
                  </a:lnTo>
                  <a:lnTo>
                    <a:pt x="2953" y="2493"/>
                  </a:lnTo>
                  <a:lnTo>
                    <a:pt x="2955" y="2586"/>
                  </a:lnTo>
                  <a:lnTo>
                    <a:pt x="2957" y="2591"/>
                  </a:lnTo>
                  <a:lnTo>
                    <a:pt x="2976" y="2663"/>
                  </a:lnTo>
                  <a:lnTo>
                    <a:pt x="2979" y="2669"/>
                  </a:lnTo>
                  <a:lnTo>
                    <a:pt x="3021" y="2713"/>
                  </a:lnTo>
                  <a:lnTo>
                    <a:pt x="3023" y="2713"/>
                  </a:lnTo>
                  <a:lnTo>
                    <a:pt x="3054" y="2739"/>
                  </a:lnTo>
                  <a:lnTo>
                    <a:pt x="3049" y="2732"/>
                  </a:lnTo>
                  <a:lnTo>
                    <a:pt x="3052" y="2737"/>
                  </a:lnTo>
                  <a:lnTo>
                    <a:pt x="3063" y="2727"/>
                  </a:lnTo>
                  <a:lnTo>
                    <a:pt x="3049" y="2730"/>
                  </a:lnTo>
                  <a:lnTo>
                    <a:pt x="3061" y="2801"/>
                  </a:lnTo>
                  <a:lnTo>
                    <a:pt x="3061" y="2803"/>
                  </a:lnTo>
                  <a:lnTo>
                    <a:pt x="3065" y="2808"/>
                  </a:lnTo>
                  <a:lnTo>
                    <a:pt x="3070" y="2812"/>
                  </a:lnTo>
                  <a:lnTo>
                    <a:pt x="3075" y="2813"/>
                  </a:lnTo>
                  <a:lnTo>
                    <a:pt x="3133" y="2815"/>
                  </a:lnTo>
                  <a:lnTo>
                    <a:pt x="3122" y="2810"/>
                  </a:lnTo>
                  <a:lnTo>
                    <a:pt x="3127" y="2813"/>
                  </a:lnTo>
                  <a:lnTo>
                    <a:pt x="3133" y="2800"/>
                  </a:lnTo>
                  <a:lnTo>
                    <a:pt x="3120" y="2810"/>
                  </a:lnTo>
                  <a:lnTo>
                    <a:pt x="3246" y="2980"/>
                  </a:lnTo>
                  <a:lnTo>
                    <a:pt x="3247" y="2980"/>
                  </a:lnTo>
                  <a:lnTo>
                    <a:pt x="3251" y="2983"/>
                  </a:lnTo>
                  <a:lnTo>
                    <a:pt x="3333" y="3022"/>
                  </a:lnTo>
                  <a:lnTo>
                    <a:pt x="3334" y="3022"/>
                  </a:lnTo>
                  <a:lnTo>
                    <a:pt x="3338" y="3023"/>
                  </a:lnTo>
                  <a:lnTo>
                    <a:pt x="3426" y="3034"/>
                  </a:lnTo>
                  <a:lnTo>
                    <a:pt x="3423" y="3032"/>
                  </a:lnTo>
                  <a:lnTo>
                    <a:pt x="3428" y="3018"/>
                  </a:lnTo>
                  <a:lnTo>
                    <a:pt x="3418" y="3030"/>
                  </a:lnTo>
                  <a:lnTo>
                    <a:pt x="3534" y="3138"/>
                  </a:lnTo>
                  <a:lnTo>
                    <a:pt x="3540" y="3139"/>
                  </a:lnTo>
                  <a:lnTo>
                    <a:pt x="3543" y="3141"/>
                  </a:lnTo>
                  <a:lnTo>
                    <a:pt x="3600" y="3148"/>
                  </a:lnTo>
                  <a:lnTo>
                    <a:pt x="3588" y="3138"/>
                  </a:lnTo>
                  <a:lnTo>
                    <a:pt x="3592" y="3143"/>
                  </a:lnTo>
                  <a:lnTo>
                    <a:pt x="3597" y="3146"/>
                  </a:lnTo>
                  <a:lnTo>
                    <a:pt x="3602" y="3133"/>
                  </a:lnTo>
                  <a:lnTo>
                    <a:pt x="3588" y="3138"/>
                  </a:lnTo>
                  <a:lnTo>
                    <a:pt x="3613" y="3219"/>
                  </a:lnTo>
                  <a:lnTo>
                    <a:pt x="3616" y="3224"/>
                  </a:lnTo>
                  <a:lnTo>
                    <a:pt x="3621" y="3228"/>
                  </a:lnTo>
                  <a:lnTo>
                    <a:pt x="3623" y="3230"/>
                  </a:lnTo>
                  <a:lnTo>
                    <a:pt x="3724" y="3252"/>
                  </a:lnTo>
                  <a:lnTo>
                    <a:pt x="3713" y="3242"/>
                  </a:lnTo>
                  <a:lnTo>
                    <a:pt x="3717" y="3247"/>
                  </a:lnTo>
                  <a:lnTo>
                    <a:pt x="3722" y="3250"/>
                  </a:lnTo>
                  <a:lnTo>
                    <a:pt x="3727" y="3237"/>
                  </a:lnTo>
                  <a:lnTo>
                    <a:pt x="3713" y="3240"/>
                  </a:lnTo>
                  <a:lnTo>
                    <a:pt x="3729" y="3316"/>
                  </a:lnTo>
                  <a:lnTo>
                    <a:pt x="3731" y="3322"/>
                  </a:lnTo>
                  <a:lnTo>
                    <a:pt x="3773" y="3391"/>
                  </a:lnTo>
                  <a:lnTo>
                    <a:pt x="3785" y="3382"/>
                  </a:lnTo>
                  <a:lnTo>
                    <a:pt x="3771" y="3386"/>
                  </a:lnTo>
                  <a:lnTo>
                    <a:pt x="3785" y="3464"/>
                  </a:lnTo>
                  <a:lnTo>
                    <a:pt x="3788" y="3450"/>
                  </a:lnTo>
                  <a:lnTo>
                    <a:pt x="3785" y="3455"/>
                  </a:lnTo>
                  <a:lnTo>
                    <a:pt x="3783" y="3460"/>
                  </a:lnTo>
                  <a:lnTo>
                    <a:pt x="3799" y="3460"/>
                  </a:lnTo>
                  <a:lnTo>
                    <a:pt x="3790" y="3448"/>
                  </a:lnTo>
                  <a:lnTo>
                    <a:pt x="3743" y="3483"/>
                  </a:lnTo>
                  <a:lnTo>
                    <a:pt x="3741" y="3485"/>
                  </a:lnTo>
                  <a:lnTo>
                    <a:pt x="3738" y="3490"/>
                  </a:lnTo>
                  <a:lnTo>
                    <a:pt x="3738" y="3492"/>
                  </a:lnTo>
                  <a:lnTo>
                    <a:pt x="3712" y="3580"/>
                  </a:lnTo>
                  <a:lnTo>
                    <a:pt x="3710" y="3583"/>
                  </a:lnTo>
                  <a:lnTo>
                    <a:pt x="3712" y="3587"/>
                  </a:lnTo>
                  <a:lnTo>
                    <a:pt x="3719" y="3625"/>
                  </a:lnTo>
                  <a:lnTo>
                    <a:pt x="3719" y="3627"/>
                  </a:lnTo>
                  <a:lnTo>
                    <a:pt x="3722" y="3632"/>
                  </a:lnTo>
                  <a:lnTo>
                    <a:pt x="3727" y="3636"/>
                  </a:lnTo>
                  <a:lnTo>
                    <a:pt x="3731" y="3637"/>
                  </a:lnTo>
                  <a:lnTo>
                    <a:pt x="3787" y="3646"/>
                  </a:lnTo>
                  <a:lnTo>
                    <a:pt x="3788" y="3646"/>
                  </a:lnTo>
                  <a:lnTo>
                    <a:pt x="3793" y="3644"/>
                  </a:lnTo>
                  <a:lnTo>
                    <a:pt x="3799" y="3641"/>
                  </a:lnTo>
                  <a:lnTo>
                    <a:pt x="3802" y="3636"/>
                  </a:lnTo>
                  <a:lnTo>
                    <a:pt x="3804" y="3634"/>
                  </a:lnTo>
                  <a:lnTo>
                    <a:pt x="3816" y="3578"/>
                  </a:lnTo>
                  <a:lnTo>
                    <a:pt x="3811" y="3585"/>
                  </a:lnTo>
                  <a:lnTo>
                    <a:pt x="3814" y="3580"/>
                  </a:lnTo>
                  <a:lnTo>
                    <a:pt x="3800" y="3575"/>
                  </a:lnTo>
                  <a:lnTo>
                    <a:pt x="3809" y="3589"/>
                  </a:lnTo>
                  <a:lnTo>
                    <a:pt x="3865" y="3552"/>
                  </a:lnTo>
                  <a:lnTo>
                    <a:pt x="3867" y="3549"/>
                  </a:lnTo>
                  <a:lnTo>
                    <a:pt x="3870" y="3544"/>
                  </a:lnTo>
                  <a:lnTo>
                    <a:pt x="3872" y="3538"/>
                  </a:lnTo>
                  <a:lnTo>
                    <a:pt x="3867" y="3459"/>
                  </a:lnTo>
                  <a:lnTo>
                    <a:pt x="3861" y="3469"/>
                  </a:lnTo>
                  <a:lnTo>
                    <a:pt x="3865" y="3464"/>
                  </a:lnTo>
                  <a:lnTo>
                    <a:pt x="3867" y="3459"/>
                  </a:lnTo>
                  <a:lnTo>
                    <a:pt x="3851" y="3459"/>
                  </a:lnTo>
                  <a:lnTo>
                    <a:pt x="3858" y="3472"/>
                  </a:lnTo>
                  <a:lnTo>
                    <a:pt x="3927" y="3436"/>
                  </a:lnTo>
                  <a:lnTo>
                    <a:pt x="3931" y="3433"/>
                  </a:lnTo>
                  <a:lnTo>
                    <a:pt x="3934" y="3427"/>
                  </a:lnTo>
                  <a:lnTo>
                    <a:pt x="3936" y="3422"/>
                  </a:lnTo>
                  <a:lnTo>
                    <a:pt x="3936" y="3424"/>
                  </a:lnTo>
                  <a:lnTo>
                    <a:pt x="3940" y="3341"/>
                  </a:lnTo>
                  <a:lnTo>
                    <a:pt x="3940" y="3339"/>
                  </a:lnTo>
                  <a:lnTo>
                    <a:pt x="3938" y="3334"/>
                  </a:lnTo>
                  <a:lnTo>
                    <a:pt x="3934" y="3329"/>
                  </a:lnTo>
                  <a:lnTo>
                    <a:pt x="3931" y="3325"/>
                  </a:lnTo>
                  <a:lnTo>
                    <a:pt x="3858" y="3289"/>
                  </a:lnTo>
                  <a:lnTo>
                    <a:pt x="3867" y="3303"/>
                  </a:lnTo>
                  <a:lnTo>
                    <a:pt x="3865" y="3297"/>
                  </a:lnTo>
                  <a:lnTo>
                    <a:pt x="3861" y="3292"/>
                  </a:lnTo>
                  <a:lnTo>
                    <a:pt x="3851" y="3303"/>
                  </a:lnTo>
                  <a:lnTo>
                    <a:pt x="3867" y="3306"/>
                  </a:lnTo>
                  <a:lnTo>
                    <a:pt x="3882" y="3224"/>
                  </a:lnTo>
                  <a:lnTo>
                    <a:pt x="3867" y="3221"/>
                  </a:lnTo>
                  <a:lnTo>
                    <a:pt x="3882" y="3228"/>
                  </a:lnTo>
                  <a:lnTo>
                    <a:pt x="3910" y="3159"/>
                  </a:lnTo>
                  <a:lnTo>
                    <a:pt x="3894" y="3167"/>
                  </a:lnTo>
                  <a:lnTo>
                    <a:pt x="3900" y="3165"/>
                  </a:lnTo>
                  <a:lnTo>
                    <a:pt x="3905" y="3162"/>
                  </a:lnTo>
                  <a:lnTo>
                    <a:pt x="3908" y="3157"/>
                  </a:lnTo>
                  <a:lnTo>
                    <a:pt x="3894" y="3152"/>
                  </a:lnTo>
                  <a:lnTo>
                    <a:pt x="3891" y="3167"/>
                  </a:lnTo>
                  <a:lnTo>
                    <a:pt x="3978" y="3190"/>
                  </a:lnTo>
                  <a:lnTo>
                    <a:pt x="4042" y="3204"/>
                  </a:lnTo>
                  <a:lnTo>
                    <a:pt x="4032" y="3193"/>
                  </a:lnTo>
                  <a:lnTo>
                    <a:pt x="4035" y="3198"/>
                  </a:lnTo>
                  <a:lnTo>
                    <a:pt x="4040" y="3202"/>
                  </a:lnTo>
                  <a:lnTo>
                    <a:pt x="4046" y="3188"/>
                  </a:lnTo>
                  <a:lnTo>
                    <a:pt x="4032" y="3191"/>
                  </a:lnTo>
                  <a:lnTo>
                    <a:pt x="4042" y="3259"/>
                  </a:lnTo>
                  <a:lnTo>
                    <a:pt x="4042" y="3261"/>
                  </a:lnTo>
                  <a:lnTo>
                    <a:pt x="4046" y="3266"/>
                  </a:lnTo>
                  <a:lnTo>
                    <a:pt x="4051" y="3270"/>
                  </a:lnTo>
                  <a:lnTo>
                    <a:pt x="4056" y="3271"/>
                  </a:lnTo>
                  <a:lnTo>
                    <a:pt x="4103" y="3273"/>
                  </a:lnTo>
                  <a:lnTo>
                    <a:pt x="4108" y="3271"/>
                  </a:lnTo>
                  <a:lnTo>
                    <a:pt x="4114" y="3268"/>
                  </a:lnTo>
                  <a:lnTo>
                    <a:pt x="4117" y="3263"/>
                  </a:lnTo>
                  <a:lnTo>
                    <a:pt x="4119" y="3263"/>
                  </a:lnTo>
                  <a:lnTo>
                    <a:pt x="4138" y="3205"/>
                  </a:lnTo>
                  <a:lnTo>
                    <a:pt x="4138" y="3200"/>
                  </a:lnTo>
                  <a:lnTo>
                    <a:pt x="4136" y="3195"/>
                  </a:lnTo>
                  <a:lnTo>
                    <a:pt x="4134" y="3190"/>
                  </a:lnTo>
                  <a:lnTo>
                    <a:pt x="4061" y="3112"/>
                  </a:lnTo>
                  <a:lnTo>
                    <a:pt x="4060" y="3112"/>
                  </a:lnTo>
                  <a:lnTo>
                    <a:pt x="4056" y="3108"/>
                  </a:lnTo>
                  <a:lnTo>
                    <a:pt x="3750" y="2957"/>
                  </a:lnTo>
                  <a:lnTo>
                    <a:pt x="3757" y="2976"/>
                  </a:lnTo>
                  <a:lnTo>
                    <a:pt x="3759" y="2971"/>
                  </a:lnTo>
                  <a:lnTo>
                    <a:pt x="3757" y="2966"/>
                  </a:lnTo>
                  <a:lnTo>
                    <a:pt x="3753" y="2961"/>
                  </a:lnTo>
                  <a:lnTo>
                    <a:pt x="3743" y="2971"/>
                  </a:lnTo>
                  <a:lnTo>
                    <a:pt x="3757" y="2980"/>
                  </a:lnTo>
                  <a:lnTo>
                    <a:pt x="3793" y="2916"/>
                  </a:lnTo>
                  <a:lnTo>
                    <a:pt x="3793" y="2912"/>
                  </a:lnTo>
                  <a:lnTo>
                    <a:pt x="3795" y="2907"/>
                  </a:lnTo>
                  <a:lnTo>
                    <a:pt x="3793" y="2902"/>
                  </a:lnTo>
                  <a:lnTo>
                    <a:pt x="3790" y="2897"/>
                  </a:lnTo>
                  <a:lnTo>
                    <a:pt x="3785" y="2893"/>
                  </a:lnTo>
                  <a:lnTo>
                    <a:pt x="3781" y="2891"/>
                  </a:lnTo>
                  <a:lnTo>
                    <a:pt x="3670" y="2886"/>
                  </a:lnTo>
                  <a:lnTo>
                    <a:pt x="3668" y="2902"/>
                  </a:lnTo>
                  <a:lnTo>
                    <a:pt x="3675" y="2888"/>
                  </a:lnTo>
                  <a:lnTo>
                    <a:pt x="3510" y="2800"/>
                  </a:lnTo>
                  <a:lnTo>
                    <a:pt x="3513" y="2803"/>
                  </a:lnTo>
                  <a:lnTo>
                    <a:pt x="3503" y="2813"/>
                  </a:lnTo>
                  <a:lnTo>
                    <a:pt x="3517" y="2806"/>
                  </a:lnTo>
                  <a:lnTo>
                    <a:pt x="3496" y="2770"/>
                  </a:lnTo>
                  <a:lnTo>
                    <a:pt x="3482" y="2777"/>
                  </a:lnTo>
                  <a:lnTo>
                    <a:pt x="3498" y="2775"/>
                  </a:lnTo>
                  <a:lnTo>
                    <a:pt x="3487" y="2709"/>
                  </a:lnTo>
                  <a:lnTo>
                    <a:pt x="3487" y="2706"/>
                  </a:lnTo>
                  <a:lnTo>
                    <a:pt x="3456" y="2612"/>
                  </a:lnTo>
                  <a:lnTo>
                    <a:pt x="3454" y="2612"/>
                  </a:lnTo>
                  <a:lnTo>
                    <a:pt x="3451" y="2607"/>
                  </a:lnTo>
                  <a:lnTo>
                    <a:pt x="3451" y="2605"/>
                  </a:lnTo>
                  <a:lnTo>
                    <a:pt x="3268" y="2460"/>
                  </a:lnTo>
                  <a:lnTo>
                    <a:pt x="3272" y="2467"/>
                  </a:lnTo>
                  <a:lnTo>
                    <a:pt x="3268" y="2461"/>
                  </a:lnTo>
                  <a:lnTo>
                    <a:pt x="3258" y="2472"/>
                  </a:lnTo>
                  <a:lnTo>
                    <a:pt x="3273" y="2470"/>
                  </a:lnTo>
                  <a:lnTo>
                    <a:pt x="3266" y="2397"/>
                  </a:lnTo>
                  <a:lnTo>
                    <a:pt x="3251" y="2399"/>
                  </a:lnTo>
                  <a:lnTo>
                    <a:pt x="3266" y="2404"/>
                  </a:lnTo>
                  <a:lnTo>
                    <a:pt x="3284" y="2350"/>
                  </a:lnTo>
                  <a:lnTo>
                    <a:pt x="3284" y="2345"/>
                  </a:lnTo>
                  <a:lnTo>
                    <a:pt x="3282" y="2340"/>
                  </a:lnTo>
                  <a:lnTo>
                    <a:pt x="3282" y="2338"/>
                  </a:lnTo>
                  <a:lnTo>
                    <a:pt x="3259" y="2291"/>
                  </a:lnTo>
                  <a:lnTo>
                    <a:pt x="3246" y="2298"/>
                  </a:lnTo>
                  <a:lnTo>
                    <a:pt x="3261" y="2302"/>
                  </a:lnTo>
                  <a:lnTo>
                    <a:pt x="3272" y="2236"/>
                  </a:lnTo>
                  <a:lnTo>
                    <a:pt x="3261" y="2246"/>
                  </a:lnTo>
                  <a:lnTo>
                    <a:pt x="3266" y="2243"/>
                  </a:lnTo>
                  <a:lnTo>
                    <a:pt x="3270" y="2238"/>
                  </a:lnTo>
                  <a:lnTo>
                    <a:pt x="3272" y="2232"/>
                  </a:lnTo>
                  <a:lnTo>
                    <a:pt x="3256" y="2232"/>
                  </a:lnTo>
                  <a:lnTo>
                    <a:pt x="3258" y="2248"/>
                  </a:lnTo>
                  <a:lnTo>
                    <a:pt x="3312" y="2246"/>
                  </a:lnTo>
                  <a:lnTo>
                    <a:pt x="3315" y="2245"/>
                  </a:lnTo>
                  <a:lnTo>
                    <a:pt x="3319" y="2245"/>
                  </a:lnTo>
                  <a:lnTo>
                    <a:pt x="3380" y="2205"/>
                  </a:lnTo>
                  <a:lnTo>
                    <a:pt x="3366" y="2205"/>
                  </a:lnTo>
                  <a:lnTo>
                    <a:pt x="3371" y="2206"/>
                  </a:lnTo>
                  <a:lnTo>
                    <a:pt x="3376" y="2205"/>
                  </a:lnTo>
                  <a:lnTo>
                    <a:pt x="3371" y="2191"/>
                  </a:lnTo>
                  <a:lnTo>
                    <a:pt x="3366" y="2205"/>
                  </a:lnTo>
                  <a:lnTo>
                    <a:pt x="3449" y="2241"/>
                  </a:lnTo>
                  <a:lnTo>
                    <a:pt x="3444" y="2217"/>
                  </a:lnTo>
                  <a:lnTo>
                    <a:pt x="3440" y="2222"/>
                  </a:lnTo>
                  <a:lnTo>
                    <a:pt x="3439" y="2227"/>
                  </a:lnTo>
                  <a:lnTo>
                    <a:pt x="3440" y="2232"/>
                  </a:lnTo>
                  <a:lnTo>
                    <a:pt x="3444" y="2238"/>
                  </a:lnTo>
                  <a:lnTo>
                    <a:pt x="3454" y="2227"/>
                  </a:lnTo>
                  <a:lnTo>
                    <a:pt x="3447" y="2215"/>
                  </a:lnTo>
                  <a:lnTo>
                    <a:pt x="3407" y="2239"/>
                  </a:lnTo>
                  <a:lnTo>
                    <a:pt x="3404" y="2241"/>
                  </a:lnTo>
                  <a:lnTo>
                    <a:pt x="3400" y="2246"/>
                  </a:lnTo>
                  <a:lnTo>
                    <a:pt x="3399" y="2251"/>
                  </a:lnTo>
                  <a:lnTo>
                    <a:pt x="3400" y="2257"/>
                  </a:lnTo>
                  <a:lnTo>
                    <a:pt x="3404" y="2262"/>
                  </a:lnTo>
                  <a:lnTo>
                    <a:pt x="3409" y="2265"/>
                  </a:lnTo>
                  <a:lnTo>
                    <a:pt x="3414" y="2267"/>
                  </a:lnTo>
                  <a:lnTo>
                    <a:pt x="3418" y="2267"/>
                  </a:lnTo>
                  <a:lnTo>
                    <a:pt x="3454" y="2267"/>
                  </a:lnTo>
                  <a:lnTo>
                    <a:pt x="3460" y="2265"/>
                  </a:lnTo>
                  <a:lnTo>
                    <a:pt x="3461" y="2265"/>
                  </a:lnTo>
                  <a:lnTo>
                    <a:pt x="3555" y="2222"/>
                  </a:lnTo>
                  <a:lnTo>
                    <a:pt x="3548" y="2224"/>
                  </a:lnTo>
                  <a:lnTo>
                    <a:pt x="3553" y="2222"/>
                  </a:lnTo>
                  <a:lnTo>
                    <a:pt x="3548" y="2208"/>
                  </a:lnTo>
                  <a:lnTo>
                    <a:pt x="3545" y="2224"/>
                  </a:lnTo>
                  <a:lnTo>
                    <a:pt x="3630" y="2245"/>
                  </a:lnTo>
                  <a:lnTo>
                    <a:pt x="3633" y="2245"/>
                  </a:lnTo>
                  <a:lnTo>
                    <a:pt x="3639" y="2243"/>
                  </a:lnTo>
                  <a:lnTo>
                    <a:pt x="3644" y="2239"/>
                  </a:lnTo>
                  <a:lnTo>
                    <a:pt x="3647" y="2234"/>
                  </a:lnTo>
                  <a:lnTo>
                    <a:pt x="3649" y="2234"/>
                  </a:lnTo>
                  <a:lnTo>
                    <a:pt x="3689" y="2078"/>
                  </a:lnTo>
                  <a:lnTo>
                    <a:pt x="3679" y="2087"/>
                  </a:lnTo>
                  <a:lnTo>
                    <a:pt x="3684" y="2083"/>
                  </a:lnTo>
                  <a:lnTo>
                    <a:pt x="3687" y="2078"/>
                  </a:lnTo>
                  <a:lnTo>
                    <a:pt x="3673" y="2073"/>
                  </a:lnTo>
                  <a:lnTo>
                    <a:pt x="3679" y="2088"/>
                  </a:lnTo>
                  <a:lnTo>
                    <a:pt x="3774" y="2052"/>
                  </a:lnTo>
                  <a:lnTo>
                    <a:pt x="3774" y="2050"/>
                  </a:lnTo>
                  <a:lnTo>
                    <a:pt x="3780" y="2047"/>
                  </a:lnTo>
                  <a:lnTo>
                    <a:pt x="3783" y="2042"/>
                  </a:lnTo>
                  <a:lnTo>
                    <a:pt x="3785" y="2036"/>
                  </a:lnTo>
                  <a:lnTo>
                    <a:pt x="3785" y="2007"/>
                  </a:lnTo>
                  <a:lnTo>
                    <a:pt x="3780" y="2017"/>
                  </a:lnTo>
                  <a:lnTo>
                    <a:pt x="3783" y="2012"/>
                  </a:lnTo>
                  <a:lnTo>
                    <a:pt x="3785" y="2007"/>
                  </a:lnTo>
                  <a:lnTo>
                    <a:pt x="3769" y="2007"/>
                  </a:lnTo>
                  <a:lnTo>
                    <a:pt x="3776" y="2021"/>
                  </a:lnTo>
                  <a:lnTo>
                    <a:pt x="3800" y="2010"/>
                  </a:lnTo>
                  <a:lnTo>
                    <a:pt x="3783" y="2007"/>
                  </a:lnTo>
                  <a:lnTo>
                    <a:pt x="3788" y="2010"/>
                  </a:lnTo>
                  <a:lnTo>
                    <a:pt x="3793" y="2012"/>
                  </a:lnTo>
                  <a:lnTo>
                    <a:pt x="3799" y="2010"/>
                  </a:lnTo>
                  <a:lnTo>
                    <a:pt x="3793" y="1996"/>
                  </a:lnTo>
                  <a:lnTo>
                    <a:pt x="3783" y="2009"/>
                  </a:lnTo>
                  <a:lnTo>
                    <a:pt x="3903" y="2132"/>
                  </a:lnTo>
                  <a:lnTo>
                    <a:pt x="3903" y="2130"/>
                  </a:lnTo>
                  <a:lnTo>
                    <a:pt x="3905" y="2134"/>
                  </a:lnTo>
                  <a:lnTo>
                    <a:pt x="3995" y="2192"/>
                  </a:lnTo>
                  <a:lnTo>
                    <a:pt x="3999" y="2192"/>
                  </a:lnTo>
                  <a:lnTo>
                    <a:pt x="4004" y="2194"/>
                  </a:lnTo>
                  <a:lnTo>
                    <a:pt x="4011" y="2194"/>
                  </a:lnTo>
                  <a:lnTo>
                    <a:pt x="4115" y="2153"/>
                  </a:lnTo>
                  <a:lnTo>
                    <a:pt x="4108" y="2137"/>
                  </a:lnTo>
                  <a:lnTo>
                    <a:pt x="4114" y="2153"/>
                  </a:lnTo>
                  <a:lnTo>
                    <a:pt x="4237" y="2106"/>
                  </a:lnTo>
                  <a:lnTo>
                    <a:pt x="4232" y="2090"/>
                  </a:lnTo>
                  <a:lnTo>
                    <a:pt x="4235" y="2106"/>
                  </a:lnTo>
                  <a:lnTo>
                    <a:pt x="4279" y="2095"/>
                  </a:lnTo>
                  <a:lnTo>
                    <a:pt x="4275" y="2080"/>
                  </a:lnTo>
                  <a:lnTo>
                    <a:pt x="4274" y="2095"/>
                  </a:lnTo>
                  <a:lnTo>
                    <a:pt x="4310" y="2099"/>
                  </a:lnTo>
                  <a:lnTo>
                    <a:pt x="4312" y="2099"/>
                  </a:lnTo>
                  <a:lnTo>
                    <a:pt x="4317" y="2097"/>
                  </a:lnTo>
                  <a:lnTo>
                    <a:pt x="4319" y="2097"/>
                  </a:lnTo>
                  <a:lnTo>
                    <a:pt x="4413" y="2052"/>
                  </a:lnTo>
                  <a:lnTo>
                    <a:pt x="4416" y="2049"/>
                  </a:lnTo>
                  <a:lnTo>
                    <a:pt x="4420" y="2045"/>
                  </a:lnTo>
                  <a:lnTo>
                    <a:pt x="4444" y="1990"/>
                  </a:lnTo>
                  <a:lnTo>
                    <a:pt x="4430" y="1983"/>
                  </a:lnTo>
                  <a:lnTo>
                    <a:pt x="4444" y="1990"/>
                  </a:lnTo>
                  <a:lnTo>
                    <a:pt x="4521" y="1820"/>
                  </a:lnTo>
                  <a:lnTo>
                    <a:pt x="4507" y="1813"/>
                  </a:lnTo>
                  <a:lnTo>
                    <a:pt x="4521" y="1821"/>
                  </a:lnTo>
                  <a:lnTo>
                    <a:pt x="4543" y="1787"/>
                  </a:lnTo>
                  <a:lnTo>
                    <a:pt x="4534" y="1792"/>
                  </a:lnTo>
                  <a:lnTo>
                    <a:pt x="4540" y="1788"/>
                  </a:lnTo>
                  <a:lnTo>
                    <a:pt x="4529" y="1778"/>
                  </a:lnTo>
                  <a:lnTo>
                    <a:pt x="4533" y="1794"/>
                  </a:lnTo>
                  <a:lnTo>
                    <a:pt x="4562" y="1787"/>
                  </a:lnTo>
                  <a:lnTo>
                    <a:pt x="4564" y="1785"/>
                  </a:lnTo>
                  <a:lnTo>
                    <a:pt x="4569" y="1781"/>
                  </a:lnTo>
                  <a:lnTo>
                    <a:pt x="4571" y="1781"/>
                  </a:lnTo>
                  <a:lnTo>
                    <a:pt x="4604" y="1742"/>
                  </a:lnTo>
                  <a:lnTo>
                    <a:pt x="4606" y="1736"/>
                  </a:lnTo>
                  <a:lnTo>
                    <a:pt x="4608" y="1731"/>
                  </a:lnTo>
                  <a:lnTo>
                    <a:pt x="4608" y="1733"/>
                  </a:lnTo>
                  <a:lnTo>
                    <a:pt x="4608" y="1726"/>
                  </a:lnTo>
                  <a:lnTo>
                    <a:pt x="4606" y="1719"/>
                  </a:lnTo>
                  <a:lnTo>
                    <a:pt x="4604" y="1714"/>
                  </a:lnTo>
                  <a:lnTo>
                    <a:pt x="4599" y="1700"/>
                  </a:lnTo>
                  <a:lnTo>
                    <a:pt x="4595" y="1695"/>
                  </a:lnTo>
                  <a:lnTo>
                    <a:pt x="4587" y="1683"/>
                  </a:lnTo>
                  <a:lnTo>
                    <a:pt x="4578" y="1674"/>
                  </a:lnTo>
                  <a:lnTo>
                    <a:pt x="4568" y="1667"/>
                  </a:lnTo>
                  <a:lnTo>
                    <a:pt x="4562" y="1663"/>
                  </a:lnTo>
                  <a:lnTo>
                    <a:pt x="4552" y="1660"/>
                  </a:lnTo>
                  <a:lnTo>
                    <a:pt x="4540" y="1657"/>
                  </a:lnTo>
                  <a:lnTo>
                    <a:pt x="4533" y="1655"/>
                  </a:lnTo>
                  <a:lnTo>
                    <a:pt x="4526" y="1669"/>
                  </a:lnTo>
                  <a:lnTo>
                    <a:pt x="4534" y="1657"/>
                  </a:lnTo>
                  <a:lnTo>
                    <a:pt x="4517" y="1646"/>
                  </a:lnTo>
                  <a:lnTo>
                    <a:pt x="4524" y="1658"/>
                  </a:lnTo>
                  <a:lnTo>
                    <a:pt x="4522" y="1653"/>
                  </a:lnTo>
                  <a:lnTo>
                    <a:pt x="4519" y="1648"/>
                  </a:lnTo>
                  <a:lnTo>
                    <a:pt x="4508" y="1658"/>
                  </a:lnTo>
                  <a:lnTo>
                    <a:pt x="4524" y="1662"/>
                  </a:lnTo>
                  <a:lnTo>
                    <a:pt x="4540" y="1572"/>
                  </a:lnTo>
                  <a:lnTo>
                    <a:pt x="4524" y="1568"/>
                  </a:lnTo>
                  <a:lnTo>
                    <a:pt x="4540" y="1573"/>
                  </a:lnTo>
                  <a:lnTo>
                    <a:pt x="4561" y="1492"/>
                  </a:lnTo>
                  <a:lnTo>
                    <a:pt x="4545" y="1487"/>
                  </a:lnTo>
                  <a:lnTo>
                    <a:pt x="4561" y="1492"/>
                  </a:lnTo>
                  <a:lnTo>
                    <a:pt x="4618" y="1337"/>
                  </a:lnTo>
                  <a:lnTo>
                    <a:pt x="4602" y="1332"/>
                  </a:lnTo>
                  <a:lnTo>
                    <a:pt x="4613" y="1344"/>
                  </a:lnTo>
                  <a:lnTo>
                    <a:pt x="4688" y="1277"/>
                  </a:lnTo>
                  <a:lnTo>
                    <a:pt x="4688" y="1275"/>
                  </a:lnTo>
                  <a:lnTo>
                    <a:pt x="4691" y="1270"/>
                  </a:lnTo>
                  <a:lnTo>
                    <a:pt x="4693" y="1265"/>
                  </a:lnTo>
                  <a:lnTo>
                    <a:pt x="4693" y="1216"/>
                  </a:lnTo>
                  <a:lnTo>
                    <a:pt x="4693" y="1211"/>
                  </a:lnTo>
                  <a:lnTo>
                    <a:pt x="4648" y="1096"/>
                  </a:lnTo>
                  <a:lnTo>
                    <a:pt x="4646" y="1096"/>
                  </a:lnTo>
                  <a:lnTo>
                    <a:pt x="4644" y="1093"/>
                  </a:lnTo>
                  <a:lnTo>
                    <a:pt x="4609" y="1051"/>
                  </a:lnTo>
                  <a:lnTo>
                    <a:pt x="4613" y="1060"/>
                  </a:lnTo>
                  <a:lnTo>
                    <a:pt x="4611" y="1055"/>
                  </a:lnTo>
                  <a:lnTo>
                    <a:pt x="4597" y="1060"/>
                  </a:lnTo>
                  <a:lnTo>
                    <a:pt x="4613" y="1060"/>
                  </a:lnTo>
                  <a:lnTo>
                    <a:pt x="4613" y="1001"/>
                  </a:lnTo>
                  <a:lnTo>
                    <a:pt x="4611" y="996"/>
                  </a:lnTo>
                  <a:lnTo>
                    <a:pt x="4609" y="992"/>
                  </a:lnTo>
                  <a:lnTo>
                    <a:pt x="4575" y="951"/>
                  </a:lnTo>
                  <a:lnTo>
                    <a:pt x="4578" y="959"/>
                  </a:lnTo>
                  <a:lnTo>
                    <a:pt x="4576" y="954"/>
                  </a:lnTo>
                  <a:lnTo>
                    <a:pt x="4562" y="959"/>
                  </a:lnTo>
                  <a:lnTo>
                    <a:pt x="4578" y="966"/>
                  </a:lnTo>
                  <a:lnTo>
                    <a:pt x="4609" y="886"/>
                  </a:lnTo>
                  <a:lnTo>
                    <a:pt x="4609" y="880"/>
                  </a:lnTo>
                  <a:lnTo>
                    <a:pt x="4609" y="883"/>
                  </a:lnTo>
                  <a:lnTo>
                    <a:pt x="4623" y="807"/>
                  </a:lnTo>
                  <a:lnTo>
                    <a:pt x="4623" y="803"/>
                  </a:lnTo>
                  <a:lnTo>
                    <a:pt x="4621" y="798"/>
                  </a:lnTo>
                  <a:lnTo>
                    <a:pt x="4623" y="798"/>
                  </a:lnTo>
                  <a:lnTo>
                    <a:pt x="4581" y="697"/>
                  </a:lnTo>
                  <a:lnTo>
                    <a:pt x="4566" y="703"/>
                  </a:lnTo>
                  <a:lnTo>
                    <a:pt x="4581" y="699"/>
                  </a:lnTo>
                  <a:lnTo>
                    <a:pt x="4564" y="626"/>
                  </a:lnTo>
                  <a:lnTo>
                    <a:pt x="4562" y="625"/>
                  </a:lnTo>
                  <a:lnTo>
                    <a:pt x="4561" y="621"/>
                  </a:lnTo>
                  <a:lnTo>
                    <a:pt x="4519" y="566"/>
                  </a:lnTo>
                  <a:lnTo>
                    <a:pt x="4517" y="564"/>
                  </a:lnTo>
                  <a:lnTo>
                    <a:pt x="4512" y="560"/>
                  </a:lnTo>
                  <a:lnTo>
                    <a:pt x="4460" y="543"/>
                  </a:lnTo>
                  <a:lnTo>
                    <a:pt x="4454" y="541"/>
                  </a:lnTo>
                  <a:lnTo>
                    <a:pt x="4451" y="543"/>
                  </a:lnTo>
                  <a:lnTo>
                    <a:pt x="4347" y="567"/>
                  </a:lnTo>
                  <a:lnTo>
                    <a:pt x="4350" y="581"/>
                  </a:lnTo>
                  <a:lnTo>
                    <a:pt x="4350" y="566"/>
                  </a:lnTo>
                  <a:lnTo>
                    <a:pt x="4267" y="573"/>
                  </a:lnTo>
                  <a:lnTo>
                    <a:pt x="4267" y="588"/>
                  </a:lnTo>
                  <a:lnTo>
                    <a:pt x="4267" y="573"/>
                  </a:lnTo>
                  <a:lnTo>
                    <a:pt x="4127" y="569"/>
                  </a:lnTo>
                  <a:lnTo>
                    <a:pt x="4122" y="571"/>
                  </a:lnTo>
                  <a:lnTo>
                    <a:pt x="4074" y="588"/>
                  </a:lnTo>
                  <a:lnTo>
                    <a:pt x="4079" y="602"/>
                  </a:lnTo>
                  <a:lnTo>
                    <a:pt x="4079" y="586"/>
                  </a:lnTo>
                  <a:lnTo>
                    <a:pt x="4020" y="590"/>
                  </a:lnTo>
                  <a:lnTo>
                    <a:pt x="4030" y="595"/>
                  </a:lnTo>
                  <a:lnTo>
                    <a:pt x="4025" y="592"/>
                  </a:lnTo>
                  <a:lnTo>
                    <a:pt x="4020" y="590"/>
                  </a:lnTo>
                  <a:lnTo>
                    <a:pt x="4020" y="605"/>
                  </a:lnTo>
                  <a:lnTo>
                    <a:pt x="4034" y="599"/>
                  </a:lnTo>
                  <a:lnTo>
                    <a:pt x="3988" y="512"/>
                  </a:lnTo>
                  <a:lnTo>
                    <a:pt x="3985" y="508"/>
                  </a:lnTo>
                  <a:lnTo>
                    <a:pt x="3980" y="505"/>
                  </a:lnTo>
                  <a:lnTo>
                    <a:pt x="3974" y="503"/>
                  </a:lnTo>
                  <a:lnTo>
                    <a:pt x="3969" y="505"/>
                  </a:lnTo>
                  <a:lnTo>
                    <a:pt x="3806" y="557"/>
                  </a:lnTo>
                  <a:lnTo>
                    <a:pt x="3802" y="559"/>
                  </a:lnTo>
                  <a:lnTo>
                    <a:pt x="3719" y="618"/>
                  </a:lnTo>
                  <a:lnTo>
                    <a:pt x="3722" y="616"/>
                  </a:lnTo>
                  <a:lnTo>
                    <a:pt x="3727" y="630"/>
                  </a:lnTo>
                  <a:lnTo>
                    <a:pt x="3726" y="616"/>
                  </a:lnTo>
                  <a:lnTo>
                    <a:pt x="3649" y="630"/>
                  </a:lnTo>
                  <a:lnTo>
                    <a:pt x="3646" y="630"/>
                  </a:lnTo>
                  <a:lnTo>
                    <a:pt x="3644" y="631"/>
                  </a:lnTo>
                  <a:lnTo>
                    <a:pt x="3526" y="701"/>
                  </a:lnTo>
                  <a:lnTo>
                    <a:pt x="3538" y="699"/>
                  </a:lnTo>
                  <a:lnTo>
                    <a:pt x="3533" y="697"/>
                  </a:lnTo>
                  <a:lnTo>
                    <a:pt x="3527" y="699"/>
                  </a:lnTo>
                  <a:lnTo>
                    <a:pt x="3533" y="713"/>
                  </a:lnTo>
                  <a:lnTo>
                    <a:pt x="3543" y="703"/>
                  </a:lnTo>
                  <a:lnTo>
                    <a:pt x="3463" y="630"/>
                  </a:lnTo>
                  <a:lnTo>
                    <a:pt x="3463" y="651"/>
                  </a:lnTo>
                  <a:lnTo>
                    <a:pt x="3466" y="645"/>
                  </a:lnTo>
                  <a:lnTo>
                    <a:pt x="3468" y="640"/>
                  </a:lnTo>
                  <a:lnTo>
                    <a:pt x="3466" y="635"/>
                  </a:lnTo>
                  <a:lnTo>
                    <a:pt x="3463" y="630"/>
                  </a:lnTo>
                  <a:lnTo>
                    <a:pt x="3453" y="640"/>
                  </a:lnTo>
                  <a:lnTo>
                    <a:pt x="3461" y="654"/>
                  </a:lnTo>
                  <a:lnTo>
                    <a:pt x="3493" y="637"/>
                  </a:lnTo>
                  <a:lnTo>
                    <a:pt x="3494" y="633"/>
                  </a:lnTo>
                  <a:lnTo>
                    <a:pt x="3498" y="628"/>
                  </a:lnTo>
                  <a:lnTo>
                    <a:pt x="3500" y="623"/>
                  </a:lnTo>
                  <a:lnTo>
                    <a:pt x="3498" y="618"/>
                  </a:lnTo>
                  <a:lnTo>
                    <a:pt x="3498" y="616"/>
                  </a:lnTo>
                  <a:lnTo>
                    <a:pt x="3466" y="547"/>
                  </a:lnTo>
                  <a:lnTo>
                    <a:pt x="3463" y="543"/>
                  </a:lnTo>
                  <a:lnTo>
                    <a:pt x="3458" y="540"/>
                  </a:lnTo>
                  <a:lnTo>
                    <a:pt x="3453" y="538"/>
                  </a:lnTo>
                  <a:lnTo>
                    <a:pt x="3447" y="540"/>
                  </a:lnTo>
                  <a:lnTo>
                    <a:pt x="3444" y="541"/>
                  </a:lnTo>
                  <a:lnTo>
                    <a:pt x="3392" y="583"/>
                  </a:lnTo>
                  <a:lnTo>
                    <a:pt x="3400" y="595"/>
                  </a:lnTo>
                  <a:lnTo>
                    <a:pt x="3395" y="581"/>
                  </a:lnTo>
                  <a:lnTo>
                    <a:pt x="3333" y="602"/>
                  </a:lnTo>
                  <a:lnTo>
                    <a:pt x="3329" y="604"/>
                  </a:lnTo>
                  <a:lnTo>
                    <a:pt x="3235" y="673"/>
                  </a:lnTo>
                  <a:lnTo>
                    <a:pt x="3244" y="670"/>
                  </a:lnTo>
                  <a:lnTo>
                    <a:pt x="3239" y="671"/>
                  </a:lnTo>
                  <a:lnTo>
                    <a:pt x="3244" y="685"/>
                  </a:lnTo>
                  <a:lnTo>
                    <a:pt x="3247" y="671"/>
                  </a:lnTo>
                  <a:lnTo>
                    <a:pt x="3171" y="654"/>
                  </a:lnTo>
                  <a:lnTo>
                    <a:pt x="3181" y="673"/>
                  </a:lnTo>
                  <a:lnTo>
                    <a:pt x="3183" y="668"/>
                  </a:lnTo>
                  <a:lnTo>
                    <a:pt x="3181" y="663"/>
                  </a:lnTo>
                  <a:lnTo>
                    <a:pt x="3178" y="658"/>
                  </a:lnTo>
                  <a:lnTo>
                    <a:pt x="3173" y="654"/>
                  </a:lnTo>
                  <a:lnTo>
                    <a:pt x="3167" y="668"/>
                  </a:lnTo>
                  <a:lnTo>
                    <a:pt x="3181" y="677"/>
                  </a:lnTo>
                  <a:lnTo>
                    <a:pt x="3209" y="631"/>
                  </a:lnTo>
                  <a:lnTo>
                    <a:pt x="3209" y="628"/>
                  </a:lnTo>
                  <a:lnTo>
                    <a:pt x="3211" y="623"/>
                  </a:lnTo>
                  <a:lnTo>
                    <a:pt x="3209" y="618"/>
                  </a:lnTo>
                  <a:lnTo>
                    <a:pt x="3206" y="612"/>
                  </a:lnTo>
                  <a:lnTo>
                    <a:pt x="3202" y="609"/>
                  </a:lnTo>
                  <a:lnTo>
                    <a:pt x="3101" y="557"/>
                  </a:lnTo>
                  <a:lnTo>
                    <a:pt x="3110" y="571"/>
                  </a:lnTo>
                  <a:lnTo>
                    <a:pt x="3108" y="566"/>
                  </a:lnTo>
                  <a:lnTo>
                    <a:pt x="3105" y="560"/>
                  </a:lnTo>
                  <a:lnTo>
                    <a:pt x="3094" y="571"/>
                  </a:lnTo>
                  <a:lnTo>
                    <a:pt x="3110" y="574"/>
                  </a:lnTo>
                  <a:lnTo>
                    <a:pt x="3117" y="529"/>
                  </a:lnTo>
                  <a:lnTo>
                    <a:pt x="3117" y="526"/>
                  </a:lnTo>
                  <a:lnTo>
                    <a:pt x="3115" y="520"/>
                  </a:lnTo>
                  <a:lnTo>
                    <a:pt x="3112" y="515"/>
                  </a:lnTo>
                  <a:lnTo>
                    <a:pt x="3112" y="514"/>
                  </a:lnTo>
                  <a:lnTo>
                    <a:pt x="3063" y="475"/>
                  </a:lnTo>
                  <a:lnTo>
                    <a:pt x="3068" y="488"/>
                  </a:lnTo>
                  <a:lnTo>
                    <a:pt x="3066" y="482"/>
                  </a:lnTo>
                  <a:lnTo>
                    <a:pt x="3063" y="477"/>
                  </a:lnTo>
                  <a:lnTo>
                    <a:pt x="3052" y="488"/>
                  </a:lnTo>
                  <a:lnTo>
                    <a:pt x="3068" y="494"/>
                  </a:lnTo>
                  <a:lnTo>
                    <a:pt x="3141" y="300"/>
                  </a:lnTo>
                  <a:lnTo>
                    <a:pt x="3131" y="307"/>
                  </a:lnTo>
                  <a:lnTo>
                    <a:pt x="3136" y="304"/>
                  </a:lnTo>
                  <a:lnTo>
                    <a:pt x="3139" y="298"/>
                  </a:lnTo>
                  <a:lnTo>
                    <a:pt x="3126" y="293"/>
                  </a:lnTo>
                  <a:lnTo>
                    <a:pt x="3131" y="309"/>
                  </a:lnTo>
                  <a:lnTo>
                    <a:pt x="3211" y="281"/>
                  </a:lnTo>
                  <a:lnTo>
                    <a:pt x="3211" y="279"/>
                  </a:lnTo>
                  <a:lnTo>
                    <a:pt x="3216" y="276"/>
                  </a:lnTo>
                  <a:lnTo>
                    <a:pt x="3219" y="271"/>
                  </a:lnTo>
                  <a:lnTo>
                    <a:pt x="3221" y="266"/>
                  </a:lnTo>
                  <a:lnTo>
                    <a:pt x="3218" y="207"/>
                  </a:lnTo>
                  <a:lnTo>
                    <a:pt x="3216" y="201"/>
                  </a:lnTo>
                  <a:lnTo>
                    <a:pt x="3213" y="196"/>
                  </a:lnTo>
                  <a:lnTo>
                    <a:pt x="3207" y="193"/>
                  </a:lnTo>
                  <a:lnTo>
                    <a:pt x="3204" y="191"/>
                  </a:lnTo>
                  <a:lnTo>
                    <a:pt x="3141" y="187"/>
                  </a:lnTo>
                  <a:lnTo>
                    <a:pt x="3155" y="203"/>
                  </a:lnTo>
                  <a:lnTo>
                    <a:pt x="3153" y="198"/>
                  </a:lnTo>
                  <a:lnTo>
                    <a:pt x="3150" y="193"/>
                  </a:lnTo>
                  <a:lnTo>
                    <a:pt x="3145" y="189"/>
                  </a:lnTo>
                  <a:lnTo>
                    <a:pt x="3139" y="203"/>
                  </a:lnTo>
                  <a:lnTo>
                    <a:pt x="3155" y="208"/>
                  </a:lnTo>
                  <a:lnTo>
                    <a:pt x="3173" y="146"/>
                  </a:lnTo>
                  <a:lnTo>
                    <a:pt x="3157" y="141"/>
                  </a:lnTo>
                  <a:lnTo>
                    <a:pt x="3173" y="148"/>
                  </a:lnTo>
                  <a:lnTo>
                    <a:pt x="3197" y="85"/>
                  </a:lnTo>
                  <a:lnTo>
                    <a:pt x="3197" y="78"/>
                  </a:lnTo>
                  <a:lnTo>
                    <a:pt x="3197" y="76"/>
                  </a:lnTo>
                  <a:lnTo>
                    <a:pt x="3190" y="14"/>
                  </a:lnTo>
                  <a:lnTo>
                    <a:pt x="3188" y="11"/>
                  </a:lnTo>
                  <a:lnTo>
                    <a:pt x="3185" y="5"/>
                  </a:lnTo>
                  <a:lnTo>
                    <a:pt x="3179" y="2"/>
                  </a:lnTo>
                  <a:lnTo>
                    <a:pt x="3174" y="0"/>
                  </a:lnTo>
                  <a:lnTo>
                    <a:pt x="3112" y="4"/>
                  </a:lnTo>
                  <a:lnTo>
                    <a:pt x="3106" y="5"/>
                  </a:lnTo>
                  <a:lnTo>
                    <a:pt x="3101" y="9"/>
                  </a:lnTo>
                  <a:lnTo>
                    <a:pt x="3099" y="11"/>
                  </a:lnTo>
                  <a:lnTo>
                    <a:pt x="3061" y="63"/>
                  </a:lnTo>
                  <a:lnTo>
                    <a:pt x="3073" y="71"/>
                  </a:lnTo>
                  <a:lnTo>
                    <a:pt x="3070" y="57"/>
                  </a:lnTo>
                  <a:lnTo>
                    <a:pt x="2983" y="75"/>
                  </a:lnTo>
                  <a:lnTo>
                    <a:pt x="2981" y="75"/>
                  </a:lnTo>
                  <a:lnTo>
                    <a:pt x="2978" y="76"/>
                  </a:lnTo>
                  <a:lnTo>
                    <a:pt x="2932" y="111"/>
                  </a:lnTo>
                  <a:lnTo>
                    <a:pt x="2931" y="113"/>
                  </a:lnTo>
                  <a:lnTo>
                    <a:pt x="2927" y="118"/>
                  </a:lnTo>
                  <a:lnTo>
                    <a:pt x="2926" y="123"/>
                  </a:lnTo>
                  <a:lnTo>
                    <a:pt x="2927" y="122"/>
                  </a:lnTo>
                  <a:lnTo>
                    <a:pt x="2903" y="267"/>
                  </a:lnTo>
                  <a:lnTo>
                    <a:pt x="2901" y="271"/>
                  </a:lnTo>
                  <a:lnTo>
                    <a:pt x="2905" y="361"/>
                  </a:lnTo>
                  <a:lnTo>
                    <a:pt x="2906" y="364"/>
                  </a:lnTo>
                  <a:lnTo>
                    <a:pt x="2908" y="370"/>
                  </a:lnTo>
                  <a:lnTo>
                    <a:pt x="2950" y="418"/>
                  </a:lnTo>
                  <a:lnTo>
                    <a:pt x="2946" y="408"/>
                  </a:lnTo>
                  <a:lnTo>
                    <a:pt x="2948" y="413"/>
                  </a:lnTo>
                  <a:lnTo>
                    <a:pt x="2962" y="408"/>
                  </a:lnTo>
                  <a:lnTo>
                    <a:pt x="2948" y="406"/>
                  </a:lnTo>
                  <a:lnTo>
                    <a:pt x="2934" y="489"/>
                  </a:lnTo>
                  <a:lnTo>
                    <a:pt x="2932" y="491"/>
                  </a:lnTo>
                  <a:lnTo>
                    <a:pt x="2934" y="498"/>
                  </a:lnTo>
                  <a:lnTo>
                    <a:pt x="2966" y="578"/>
                  </a:lnTo>
                  <a:lnTo>
                    <a:pt x="2969" y="560"/>
                  </a:lnTo>
                  <a:lnTo>
                    <a:pt x="2966" y="566"/>
                  </a:lnTo>
                  <a:lnTo>
                    <a:pt x="2964" y="571"/>
                  </a:lnTo>
                  <a:lnTo>
                    <a:pt x="2979" y="571"/>
                  </a:lnTo>
                  <a:lnTo>
                    <a:pt x="2972" y="557"/>
                  </a:lnTo>
                  <a:lnTo>
                    <a:pt x="2931" y="578"/>
                  </a:lnTo>
                  <a:lnTo>
                    <a:pt x="2927" y="581"/>
                  </a:lnTo>
                  <a:lnTo>
                    <a:pt x="2924" y="586"/>
                  </a:lnTo>
                  <a:lnTo>
                    <a:pt x="2922" y="592"/>
                  </a:lnTo>
                  <a:lnTo>
                    <a:pt x="2924" y="597"/>
                  </a:lnTo>
                  <a:lnTo>
                    <a:pt x="2926" y="602"/>
                  </a:lnTo>
                  <a:lnTo>
                    <a:pt x="2967" y="654"/>
                  </a:lnTo>
                  <a:lnTo>
                    <a:pt x="2969" y="633"/>
                  </a:lnTo>
                  <a:lnTo>
                    <a:pt x="2966" y="638"/>
                  </a:lnTo>
                  <a:lnTo>
                    <a:pt x="2964" y="644"/>
                  </a:lnTo>
                  <a:lnTo>
                    <a:pt x="2966" y="649"/>
                  </a:lnTo>
                  <a:lnTo>
                    <a:pt x="2979" y="644"/>
                  </a:lnTo>
                  <a:lnTo>
                    <a:pt x="2971" y="631"/>
                  </a:lnTo>
                  <a:lnTo>
                    <a:pt x="2919" y="666"/>
                  </a:lnTo>
                  <a:lnTo>
                    <a:pt x="2917" y="668"/>
                  </a:lnTo>
                  <a:lnTo>
                    <a:pt x="2913" y="673"/>
                  </a:lnTo>
                  <a:lnTo>
                    <a:pt x="2912" y="678"/>
                  </a:lnTo>
                  <a:lnTo>
                    <a:pt x="2913" y="677"/>
                  </a:lnTo>
                  <a:lnTo>
                    <a:pt x="2903" y="736"/>
                  </a:lnTo>
                  <a:lnTo>
                    <a:pt x="2922" y="723"/>
                  </a:lnTo>
                  <a:lnTo>
                    <a:pt x="2917" y="722"/>
                  </a:lnTo>
                  <a:lnTo>
                    <a:pt x="2912" y="723"/>
                  </a:lnTo>
                  <a:lnTo>
                    <a:pt x="2906" y="727"/>
                  </a:lnTo>
                  <a:lnTo>
                    <a:pt x="2903" y="732"/>
                  </a:lnTo>
                  <a:lnTo>
                    <a:pt x="2901" y="737"/>
                  </a:lnTo>
                  <a:lnTo>
                    <a:pt x="2917" y="737"/>
                  </a:lnTo>
                  <a:lnTo>
                    <a:pt x="2924" y="723"/>
                  </a:lnTo>
                  <a:lnTo>
                    <a:pt x="2868" y="696"/>
                  </a:lnTo>
                  <a:lnTo>
                    <a:pt x="2866" y="696"/>
                  </a:lnTo>
                  <a:lnTo>
                    <a:pt x="2865" y="696"/>
                  </a:lnTo>
                  <a:lnTo>
                    <a:pt x="2781" y="682"/>
                  </a:lnTo>
                  <a:lnTo>
                    <a:pt x="2778" y="680"/>
                  </a:lnTo>
                  <a:lnTo>
                    <a:pt x="2772" y="682"/>
                  </a:lnTo>
                  <a:lnTo>
                    <a:pt x="2767" y="685"/>
                  </a:lnTo>
                  <a:lnTo>
                    <a:pt x="2764" y="690"/>
                  </a:lnTo>
                  <a:lnTo>
                    <a:pt x="2739" y="760"/>
                  </a:lnTo>
                  <a:lnTo>
                    <a:pt x="2753" y="749"/>
                  </a:lnTo>
                  <a:lnTo>
                    <a:pt x="2748" y="751"/>
                  </a:lnTo>
                  <a:lnTo>
                    <a:pt x="2743" y="755"/>
                  </a:lnTo>
                  <a:lnTo>
                    <a:pt x="2739" y="760"/>
                  </a:lnTo>
                  <a:lnTo>
                    <a:pt x="2753" y="765"/>
                  </a:lnTo>
                  <a:lnTo>
                    <a:pt x="2760" y="751"/>
                  </a:lnTo>
                  <a:lnTo>
                    <a:pt x="2656" y="710"/>
                  </a:lnTo>
                  <a:lnTo>
                    <a:pt x="2649" y="708"/>
                  </a:lnTo>
                  <a:lnTo>
                    <a:pt x="2644" y="710"/>
                  </a:lnTo>
                  <a:lnTo>
                    <a:pt x="2567" y="737"/>
                  </a:lnTo>
                  <a:lnTo>
                    <a:pt x="2562" y="741"/>
                  </a:lnTo>
                  <a:lnTo>
                    <a:pt x="2559" y="746"/>
                  </a:lnTo>
                  <a:lnTo>
                    <a:pt x="2557" y="751"/>
                  </a:lnTo>
                  <a:lnTo>
                    <a:pt x="2557" y="824"/>
                  </a:lnTo>
                  <a:lnTo>
                    <a:pt x="2559" y="829"/>
                  </a:lnTo>
                  <a:lnTo>
                    <a:pt x="2562" y="834"/>
                  </a:lnTo>
                  <a:lnTo>
                    <a:pt x="2564" y="836"/>
                  </a:lnTo>
                  <a:lnTo>
                    <a:pt x="2599" y="864"/>
                  </a:lnTo>
                  <a:lnTo>
                    <a:pt x="2593" y="847"/>
                  </a:lnTo>
                  <a:lnTo>
                    <a:pt x="2592" y="852"/>
                  </a:lnTo>
                  <a:lnTo>
                    <a:pt x="2593" y="857"/>
                  </a:lnTo>
                  <a:lnTo>
                    <a:pt x="2597" y="862"/>
                  </a:lnTo>
                  <a:lnTo>
                    <a:pt x="2607" y="852"/>
                  </a:lnTo>
                  <a:lnTo>
                    <a:pt x="2593" y="845"/>
                  </a:lnTo>
                  <a:lnTo>
                    <a:pt x="2572" y="890"/>
                  </a:lnTo>
                  <a:lnTo>
                    <a:pt x="2586" y="897"/>
                  </a:lnTo>
                  <a:lnTo>
                    <a:pt x="2578" y="885"/>
                  </a:lnTo>
                  <a:lnTo>
                    <a:pt x="2539" y="916"/>
                  </a:lnTo>
                  <a:lnTo>
                    <a:pt x="2553" y="914"/>
                  </a:lnTo>
                  <a:lnTo>
                    <a:pt x="2548" y="912"/>
                  </a:lnTo>
                  <a:lnTo>
                    <a:pt x="2543" y="914"/>
                  </a:lnTo>
                  <a:lnTo>
                    <a:pt x="2548" y="928"/>
                  </a:lnTo>
                  <a:lnTo>
                    <a:pt x="2559" y="916"/>
                  </a:lnTo>
                  <a:lnTo>
                    <a:pt x="2517" y="881"/>
                  </a:lnTo>
                  <a:lnTo>
                    <a:pt x="2522" y="893"/>
                  </a:lnTo>
                  <a:lnTo>
                    <a:pt x="2520" y="888"/>
                  </a:lnTo>
                  <a:lnTo>
                    <a:pt x="2517" y="883"/>
                  </a:lnTo>
                  <a:lnTo>
                    <a:pt x="2506" y="893"/>
                  </a:lnTo>
                  <a:lnTo>
                    <a:pt x="2522" y="895"/>
                  </a:lnTo>
                  <a:lnTo>
                    <a:pt x="2529" y="805"/>
                  </a:lnTo>
                  <a:lnTo>
                    <a:pt x="2529" y="803"/>
                  </a:lnTo>
                  <a:lnTo>
                    <a:pt x="2527" y="798"/>
                  </a:lnTo>
                  <a:lnTo>
                    <a:pt x="2524" y="793"/>
                  </a:lnTo>
                  <a:lnTo>
                    <a:pt x="2518" y="789"/>
                  </a:lnTo>
                  <a:lnTo>
                    <a:pt x="2513" y="788"/>
                  </a:lnTo>
                  <a:lnTo>
                    <a:pt x="2512" y="789"/>
                  </a:lnTo>
                  <a:lnTo>
                    <a:pt x="2473" y="796"/>
                  </a:lnTo>
                  <a:lnTo>
                    <a:pt x="2470" y="796"/>
                  </a:lnTo>
                  <a:lnTo>
                    <a:pt x="2465" y="800"/>
                  </a:lnTo>
                  <a:lnTo>
                    <a:pt x="2461" y="805"/>
                  </a:lnTo>
                  <a:lnTo>
                    <a:pt x="2461" y="807"/>
                  </a:lnTo>
                  <a:lnTo>
                    <a:pt x="2440" y="893"/>
                  </a:lnTo>
                  <a:lnTo>
                    <a:pt x="2454" y="897"/>
                  </a:lnTo>
                  <a:lnTo>
                    <a:pt x="2444" y="886"/>
                  </a:lnTo>
                  <a:lnTo>
                    <a:pt x="2388" y="938"/>
                  </a:lnTo>
                  <a:lnTo>
                    <a:pt x="2301" y="1039"/>
                  </a:lnTo>
                  <a:lnTo>
                    <a:pt x="2312" y="1049"/>
                  </a:lnTo>
                  <a:lnTo>
                    <a:pt x="2306" y="1036"/>
                  </a:lnTo>
                  <a:lnTo>
                    <a:pt x="2080" y="1108"/>
                  </a:lnTo>
                  <a:lnTo>
                    <a:pt x="2075" y="1112"/>
                  </a:lnTo>
                  <a:lnTo>
                    <a:pt x="2037" y="1154"/>
                  </a:lnTo>
                  <a:lnTo>
                    <a:pt x="2033" y="1159"/>
                  </a:lnTo>
                  <a:lnTo>
                    <a:pt x="2005" y="1239"/>
                  </a:lnTo>
                  <a:lnTo>
                    <a:pt x="2014" y="1230"/>
                  </a:lnTo>
                  <a:lnTo>
                    <a:pt x="2009" y="1233"/>
                  </a:lnTo>
                  <a:lnTo>
                    <a:pt x="2005" y="1239"/>
                  </a:lnTo>
                  <a:lnTo>
                    <a:pt x="2019" y="1244"/>
                  </a:lnTo>
                  <a:lnTo>
                    <a:pt x="2014" y="1230"/>
                  </a:lnTo>
                  <a:lnTo>
                    <a:pt x="1962" y="1247"/>
                  </a:lnTo>
                  <a:lnTo>
                    <a:pt x="1967" y="1261"/>
                  </a:lnTo>
                  <a:lnTo>
                    <a:pt x="1967" y="1245"/>
                  </a:lnTo>
                  <a:lnTo>
                    <a:pt x="1904" y="1245"/>
                  </a:lnTo>
                  <a:lnTo>
                    <a:pt x="1899" y="1247"/>
                  </a:lnTo>
                  <a:lnTo>
                    <a:pt x="1898" y="1247"/>
                  </a:lnTo>
                  <a:lnTo>
                    <a:pt x="1831" y="1282"/>
                  </a:lnTo>
                  <a:lnTo>
                    <a:pt x="1828" y="1285"/>
                  </a:lnTo>
                  <a:lnTo>
                    <a:pt x="1824" y="1291"/>
                  </a:lnTo>
                  <a:lnTo>
                    <a:pt x="1800" y="1350"/>
                  </a:lnTo>
                  <a:lnTo>
                    <a:pt x="1814" y="1339"/>
                  </a:lnTo>
                  <a:lnTo>
                    <a:pt x="1809" y="1341"/>
                  </a:lnTo>
                  <a:lnTo>
                    <a:pt x="1804" y="1344"/>
                  </a:lnTo>
                  <a:lnTo>
                    <a:pt x="1814" y="1355"/>
                  </a:lnTo>
                  <a:lnTo>
                    <a:pt x="1819" y="1341"/>
                  </a:lnTo>
                  <a:lnTo>
                    <a:pt x="1753" y="1317"/>
                  </a:lnTo>
                  <a:lnTo>
                    <a:pt x="1748" y="1315"/>
                  </a:lnTo>
                  <a:lnTo>
                    <a:pt x="1689" y="1315"/>
                  </a:lnTo>
                  <a:lnTo>
                    <a:pt x="1703" y="1325"/>
                  </a:lnTo>
                  <a:lnTo>
                    <a:pt x="1699" y="1320"/>
                  </a:lnTo>
                  <a:lnTo>
                    <a:pt x="1694" y="1317"/>
                  </a:lnTo>
                  <a:lnTo>
                    <a:pt x="1689" y="1330"/>
                  </a:lnTo>
                  <a:lnTo>
                    <a:pt x="1704" y="1330"/>
                  </a:lnTo>
                  <a:lnTo>
                    <a:pt x="1701" y="1244"/>
                  </a:lnTo>
                  <a:lnTo>
                    <a:pt x="1699" y="1239"/>
                  </a:lnTo>
                  <a:lnTo>
                    <a:pt x="1696" y="1233"/>
                  </a:lnTo>
                  <a:lnTo>
                    <a:pt x="1691" y="1230"/>
                  </a:lnTo>
                  <a:lnTo>
                    <a:pt x="1687" y="1228"/>
                  </a:lnTo>
                  <a:lnTo>
                    <a:pt x="1614" y="1218"/>
                  </a:lnTo>
                  <a:lnTo>
                    <a:pt x="1612" y="1218"/>
                  </a:lnTo>
                  <a:lnTo>
                    <a:pt x="1607" y="1219"/>
                  </a:lnTo>
                  <a:lnTo>
                    <a:pt x="1602" y="1223"/>
                  </a:lnTo>
                  <a:lnTo>
                    <a:pt x="1598" y="1228"/>
                  </a:lnTo>
                  <a:lnTo>
                    <a:pt x="1597" y="1233"/>
                  </a:lnTo>
                  <a:lnTo>
                    <a:pt x="1598" y="1237"/>
                  </a:lnTo>
                  <a:lnTo>
                    <a:pt x="1612" y="1334"/>
                  </a:lnTo>
                  <a:lnTo>
                    <a:pt x="1626" y="1330"/>
                  </a:lnTo>
                  <a:lnTo>
                    <a:pt x="1612" y="1329"/>
                  </a:lnTo>
                  <a:lnTo>
                    <a:pt x="1595" y="1443"/>
                  </a:lnTo>
                  <a:lnTo>
                    <a:pt x="1614" y="1431"/>
                  </a:lnTo>
                  <a:lnTo>
                    <a:pt x="1609" y="1429"/>
                  </a:lnTo>
                  <a:lnTo>
                    <a:pt x="1604" y="1431"/>
                  </a:lnTo>
                  <a:lnTo>
                    <a:pt x="1598" y="1435"/>
                  </a:lnTo>
                  <a:lnTo>
                    <a:pt x="1595" y="1440"/>
                  </a:lnTo>
                  <a:lnTo>
                    <a:pt x="1593" y="1445"/>
                  </a:lnTo>
                  <a:lnTo>
                    <a:pt x="1609" y="1445"/>
                  </a:lnTo>
                  <a:lnTo>
                    <a:pt x="1617" y="1433"/>
                  </a:lnTo>
                  <a:lnTo>
                    <a:pt x="1572" y="1402"/>
                  </a:lnTo>
                  <a:lnTo>
                    <a:pt x="1569" y="1400"/>
                  </a:lnTo>
                  <a:lnTo>
                    <a:pt x="1564" y="1398"/>
                  </a:lnTo>
                  <a:lnTo>
                    <a:pt x="1466" y="1402"/>
                  </a:lnTo>
                  <a:lnTo>
                    <a:pt x="1480" y="1412"/>
                  </a:lnTo>
                  <a:lnTo>
                    <a:pt x="1477" y="1407"/>
                  </a:lnTo>
                  <a:lnTo>
                    <a:pt x="1471" y="1403"/>
                  </a:lnTo>
                  <a:lnTo>
                    <a:pt x="1466" y="1402"/>
                  </a:lnTo>
                  <a:lnTo>
                    <a:pt x="1466" y="1417"/>
                  </a:lnTo>
                  <a:lnTo>
                    <a:pt x="1482" y="1414"/>
                  </a:lnTo>
                  <a:lnTo>
                    <a:pt x="1464" y="1348"/>
                  </a:lnTo>
                  <a:lnTo>
                    <a:pt x="1463" y="1346"/>
                  </a:lnTo>
                  <a:lnTo>
                    <a:pt x="1459" y="1341"/>
                  </a:lnTo>
                  <a:lnTo>
                    <a:pt x="1454" y="1337"/>
                  </a:lnTo>
                  <a:lnTo>
                    <a:pt x="1450" y="1336"/>
                  </a:lnTo>
                  <a:lnTo>
                    <a:pt x="1374" y="1329"/>
                  </a:lnTo>
                  <a:lnTo>
                    <a:pt x="1372" y="1329"/>
                  </a:lnTo>
                  <a:lnTo>
                    <a:pt x="1219" y="1339"/>
                  </a:lnTo>
                  <a:lnTo>
                    <a:pt x="1214" y="1341"/>
                  </a:lnTo>
                  <a:lnTo>
                    <a:pt x="1209" y="1344"/>
                  </a:lnTo>
                  <a:lnTo>
                    <a:pt x="1205" y="1350"/>
                  </a:lnTo>
                  <a:lnTo>
                    <a:pt x="1203" y="1355"/>
                  </a:lnTo>
                  <a:lnTo>
                    <a:pt x="1203" y="1353"/>
                  </a:lnTo>
                  <a:lnTo>
                    <a:pt x="1193" y="1436"/>
                  </a:lnTo>
                  <a:lnTo>
                    <a:pt x="1193" y="1438"/>
                  </a:lnTo>
                  <a:lnTo>
                    <a:pt x="1195" y="1443"/>
                  </a:lnTo>
                  <a:lnTo>
                    <a:pt x="1198" y="1448"/>
                  </a:lnTo>
                  <a:lnTo>
                    <a:pt x="1238" y="1494"/>
                  </a:lnTo>
                  <a:lnTo>
                    <a:pt x="1243" y="1497"/>
                  </a:lnTo>
                  <a:lnTo>
                    <a:pt x="1245" y="1499"/>
                  </a:lnTo>
                  <a:lnTo>
                    <a:pt x="1297" y="1513"/>
                  </a:lnTo>
                  <a:lnTo>
                    <a:pt x="1301" y="1497"/>
                  </a:lnTo>
                  <a:lnTo>
                    <a:pt x="1290" y="1509"/>
                  </a:lnTo>
                  <a:lnTo>
                    <a:pt x="1358" y="1573"/>
                  </a:lnTo>
                  <a:lnTo>
                    <a:pt x="1364" y="1575"/>
                  </a:lnTo>
                  <a:lnTo>
                    <a:pt x="1445" y="1611"/>
                  </a:lnTo>
                  <a:lnTo>
                    <a:pt x="1440" y="1608"/>
                  </a:lnTo>
                  <a:lnTo>
                    <a:pt x="1450" y="1598"/>
                  </a:lnTo>
                  <a:lnTo>
                    <a:pt x="1437" y="1605"/>
                  </a:lnTo>
                  <a:lnTo>
                    <a:pt x="1484" y="1717"/>
                  </a:lnTo>
                  <a:lnTo>
                    <a:pt x="1484" y="1705"/>
                  </a:lnTo>
                  <a:lnTo>
                    <a:pt x="1482" y="1710"/>
                  </a:lnTo>
                  <a:lnTo>
                    <a:pt x="1484" y="1716"/>
                  </a:lnTo>
                  <a:lnTo>
                    <a:pt x="1497" y="1710"/>
                  </a:lnTo>
                  <a:lnTo>
                    <a:pt x="1485" y="1703"/>
                  </a:lnTo>
                  <a:lnTo>
                    <a:pt x="1461" y="1745"/>
                  </a:lnTo>
                  <a:lnTo>
                    <a:pt x="1459" y="1747"/>
                  </a:lnTo>
                  <a:lnTo>
                    <a:pt x="1457" y="1752"/>
                  </a:lnTo>
                  <a:lnTo>
                    <a:pt x="1459" y="1755"/>
                  </a:lnTo>
                  <a:lnTo>
                    <a:pt x="1468" y="1813"/>
                  </a:lnTo>
                  <a:lnTo>
                    <a:pt x="1468" y="1814"/>
                  </a:lnTo>
                  <a:lnTo>
                    <a:pt x="1471" y="1821"/>
                  </a:lnTo>
                  <a:lnTo>
                    <a:pt x="1529" y="1879"/>
                  </a:lnTo>
                  <a:lnTo>
                    <a:pt x="1525" y="1872"/>
                  </a:lnTo>
                  <a:lnTo>
                    <a:pt x="1539" y="1866"/>
                  </a:lnTo>
                  <a:lnTo>
                    <a:pt x="1525" y="1870"/>
                  </a:lnTo>
                  <a:lnTo>
                    <a:pt x="1537" y="1953"/>
                  </a:lnTo>
                  <a:lnTo>
                    <a:pt x="1551" y="1950"/>
                  </a:lnTo>
                  <a:lnTo>
                    <a:pt x="1537" y="1944"/>
                  </a:lnTo>
                  <a:lnTo>
                    <a:pt x="1459" y="2147"/>
                  </a:lnTo>
                  <a:lnTo>
                    <a:pt x="1395" y="2309"/>
                  </a:lnTo>
                  <a:lnTo>
                    <a:pt x="1409" y="2314"/>
                  </a:lnTo>
                  <a:lnTo>
                    <a:pt x="1400" y="2302"/>
                  </a:lnTo>
                  <a:lnTo>
                    <a:pt x="1348" y="2345"/>
                  </a:lnTo>
                  <a:lnTo>
                    <a:pt x="1357" y="2342"/>
                  </a:lnTo>
                  <a:lnTo>
                    <a:pt x="1351" y="2343"/>
                  </a:lnTo>
                  <a:lnTo>
                    <a:pt x="1357" y="2357"/>
                  </a:lnTo>
                  <a:lnTo>
                    <a:pt x="1358" y="2342"/>
                  </a:lnTo>
                  <a:lnTo>
                    <a:pt x="1301" y="2335"/>
                  </a:lnTo>
                  <a:lnTo>
                    <a:pt x="1299" y="2350"/>
                  </a:lnTo>
                  <a:lnTo>
                    <a:pt x="1306" y="2336"/>
                  </a:lnTo>
                  <a:lnTo>
                    <a:pt x="1123" y="2255"/>
                  </a:lnTo>
                  <a:lnTo>
                    <a:pt x="1122" y="2255"/>
                  </a:lnTo>
                  <a:lnTo>
                    <a:pt x="1117" y="2253"/>
                  </a:lnTo>
                  <a:lnTo>
                    <a:pt x="993" y="2253"/>
                  </a:lnTo>
                  <a:lnTo>
                    <a:pt x="993" y="2269"/>
                  </a:lnTo>
                  <a:lnTo>
                    <a:pt x="1002" y="2257"/>
                  </a:lnTo>
                  <a:lnTo>
                    <a:pt x="929" y="2210"/>
                  </a:lnTo>
                  <a:lnTo>
                    <a:pt x="927" y="2208"/>
                  </a:lnTo>
                  <a:lnTo>
                    <a:pt x="838" y="2172"/>
                  </a:lnTo>
                  <a:lnTo>
                    <a:pt x="836" y="2172"/>
                  </a:lnTo>
                  <a:lnTo>
                    <a:pt x="642" y="2120"/>
                  </a:lnTo>
                  <a:lnTo>
                    <a:pt x="636" y="2134"/>
                  </a:lnTo>
                  <a:lnTo>
                    <a:pt x="649" y="2123"/>
                  </a:lnTo>
                  <a:lnTo>
                    <a:pt x="565" y="2040"/>
                  </a:lnTo>
                  <a:lnTo>
                    <a:pt x="563" y="2040"/>
                  </a:lnTo>
                  <a:lnTo>
                    <a:pt x="558" y="2036"/>
                  </a:lnTo>
                  <a:lnTo>
                    <a:pt x="553" y="2035"/>
                  </a:lnTo>
                  <a:lnTo>
                    <a:pt x="548" y="2036"/>
                  </a:lnTo>
                  <a:lnTo>
                    <a:pt x="543" y="2040"/>
                  </a:lnTo>
                  <a:lnTo>
                    <a:pt x="471" y="2106"/>
                  </a:lnTo>
                  <a:lnTo>
                    <a:pt x="482" y="2101"/>
                  </a:lnTo>
                  <a:lnTo>
                    <a:pt x="476" y="2102"/>
                  </a:lnTo>
                  <a:lnTo>
                    <a:pt x="482" y="2116"/>
                  </a:lnTo>
                  <a:lnTo>
                    <a:pt x="485" y="2102"/>
                  </a:lnTo>
                  <a:lnTo>
                    <a:pt x="410" y="2083"/>
                  </a:lnTo>
                  <a:lnTo>
                    <a:pt x="407" y="2081"/>
                  </a:lnTo>
                  <a:lnTo>
                    <a:pt x="402" y="2083"/>
                  </a:lnTo>
                  <a:lnTo>
                    <a:pt x="400" y="2085"/>
                  </a:lnTo>
                  <a:lnTo>
                    <a:pt x="353" y="2114"/>
                  </a:lnTo>
                  <a:lnTo>
                    <a:pt x="349" y="2116"/>
                  </a:lnTo>
                  <a:lnTo>
                    <a:pt x="346" y="2121"/>
                  </a:lnTo>
                  <a:lnTo>
                    <a:pt x="344" y="2127"/>
                  </a:lnTo>
                  <a:lnTo>
                    <a:pt x="344" y="2128"/>
                  </a:lnTo>
                  <a:lnTo>
                    <a:pt x="355" y="2260"/>
                  </a:lnTo>
                  <a:lnTo>
                    <a:pt x="370" y="2258"/>
                  </a:lnTo>
                  <a:lnTo>
                    <a:pt x="356" y="2251"/>
                  </a:lnTo>
                  <a:lnTo>
                    <a:pt x="327" y="2309"/>
                  </a:lnTo>
                  <a:lnTo>
                    <a:pt x="327" y="2310"/>
                  </a:lnTo>
                  <a:lnTo>
                    <a:pt x="325" y="2316"/>
                  </a:lnTo>
                  <a:lnTo>
                    <a:pt x="325" y="2317"/>
                  </a:lnTo>
                  <a:lnTo>
                    <a:pt x="329" y="2369"/>
                  </a:lnTo>
                  <a:lnTo>
                    <a:pt x="344" y="2368"/>
                  </a:lnTo>
                  <a:lnTo>
                    <a:pt x="330" y="2364"/>
                  </a:lnTo>
                  <a:lnTo>
                    <a:pt x="299" y="2482"/>
                  </a:lnTo>
                  <a:lnTo>
                    <a:pt x="313" y="2486"/>
                  </a:lnTo>
                  <a:lnTo>
                    <a:pt x="301" y="2477"/>
                  </a:lnTo>
                  <a:lnTo>
                    <a:pt x="217" y="2609"/>
                  </a:lnTo>
                  <a:lnTo>
                    <a:pt x="215" y="2612"/>
                  </a:lnTo>
                  <a:lnTo>
                    <a:pt x="169" y="2725"/>
                  </a:lnTo>
                  <a:lnTo>
                    <a:pt x="177" y="2716"/>
                  </a:lnTo>
                  <a:lnTo>
                    <a:pt x="172" y="2720"/>
                  </a:lnTo>
                  <a:lnTo>
                    <a:pt x="182" y="2730"/>
                  </a:lnTo>
                  <a:lnTo>
                    <a:pt x="177" y="2716"/>
                  </a:lnTo>
                  <a:lnTo>
                    <a:pt x="101" y="2744"/>
                  </a:lnTo>
                  <a:lnTo>
                    <a:pt x="95" y="2747"/>
                  </a:lnTo>
                  <a:lnTo>
                    <a:pt x="92" y="2751"/>
                  </a:lnTo>
                  <a:lnTo>
                    <a:pt x="50" y="2834"/>
                  </a:lnTo>
                  <a:lnTo>
                    <a:pt x="50" y="2836"/>
                  </a:lnTo>
                  <a:lnTo>
                    <a:pt x="49" y="2841"/>
                  </a:lnTo>
                  <a:lnTo>
                    <a:pt x="50" y="2845"/>
                  </a:lnTo>
                  <a:lnTo>
                    <a:pt x="66" y="2916"/>
                  </a:lnTo>
                  <a:lnTo>
                    <a:pt x="66" y="2917"/>
                  </a:lnTo>
                  <a:lnTo>
                    <a:pt x="69" y="2923"/>
                  </a:lnTo>
                  <a:lnTo>
                    <a:pt x="75" y="2926"/>
                  </a:lnTo>
                  <a:lnTo>
                    <a:pt x="78" y="2928"/>
                  </a:lnTo>
                  <a:lnTo>
                    <a:pt x="144" y="2938"/>
                  </a:lnTo>
                  <a:lnTo>
                    <a:pt x="132" y="2917"/>
                  </a:lnTo>
                  <a:lnTo>
                    <a:pt x="130" y="2923"/>
                  </a:lnTo>
                  <a:lnTo>
                    <a:pt x="132" y="2928"/>
                  </a:lnTo>
                  <a:lnTo>
                    <a:pt x="135" y="2933"/>
                  </a:lnTo>
                  <a:lnTo>
                    <a:pt x="141" y="2937"/>
                  </a:lnTo>
                  <a:lnTo>
                    <a:pt x="146" y="2923"/>
                  </a:lnTo>
                  <a:lnTo>
                    <a:pt x="132" y="2916"/>
                  </a:lnTo>
                  <a:lnTo>
                    <a:pt x="50" y="3089"/>
                  </a:lnTo>
                  <a:lnTo>
                    <a:pt x="64" y="3096"/>
                  </a:lnTo>
                  <a:lnTo>
                    <a:pt x="54" y="3086"/>
                  </a:lnTo>
                  <a:lnTo>
                    <a:pt x="0" y="3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0" name="Rectangle 690"/>
            <p:cNvSpPr>
              <a:spLocks noChangeArrowheads="1"/>
            </p:cNvSpPr>
            <p:nvPr/>
          </p:nvSpPr>
          <p:spPr bwMode="auto">
            <a:xfrm>
              <a:off x="2645" y="2378"/>
              <a:ext cx="122" cy="96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1" name="Rectangle 691"/>
            <p:cNvSpPr>
              <a:spLocks noChangeArrowheads="1"/>
            </p:cNvSpPr>
            <p:nvPr/>
          </p:nvSpPr>
          <p:spPr bwMode="auto">
            <a:xfrm>
              <a:off x="2597" y="2346"/>
              <a:ext cx="229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2" name="Rectangle 692"/>
            <p:cNvSpPr>
              <a:spLocks noChangeArrowheads="1"/>
            </p:cNvSpPr>
            <p:nvPr/>
          </p:nvSpPr>
          <p:spPr bwMode="auto">
            <a:xfrm>
              <a:off x="2653" y="2375"/>
              <a:ext cx="10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NL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93" name="Rectangle 693"/>
            <p:cNvSpPr>
              <a:spLocks noChangeArrowheads="1"/>
            </p:cNvSpPr>
            <p:nvPr/>
          </p:nvSpPr>
          <p:spPr bwMode="auto">
            <a:xfrm>
              <a:off x="2499" y="2530"/>
              <a:ext cx="122" cy="100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4" name="Rectangle 694"/>
            <p:cNvSpPr>
              <a:spLocks noChangeArrowheads="1"/>
            </p:cNvSpPr>
            <p:nvPr/>
          </p:nvSpPr>
          <p:spPr bwMode="auto">
            <a:xfrm>
              <a:off x="2480" y="2503"/>
              <a:ext cx="1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5" name="Rectangle 695"/>
            <p:cNvSpPr>
              <a:spLocks noChangeArrowheads="1"/>
            </p:cNvSpPr>
            <p:nvPr/>
          </p:nvSpPr>
          <p:spPr bwMode="auto">
            <a:xfrm>
              <a:off x="2534" y="2532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B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96" name="Rectangle 696"/>
            <p:cNvSpPr>
              <a:spLocks noChangeArrowheads="1"/>
            </p:cNvSpPr>
            <p:nvPr/>
          </p:nvSpPr>
          <p:spPr bwMode="auto">
            <a:xfrm>
              <a:off x="1539" y="3267"/>
              <a:ext cx="123" cy="104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7" name="Rectangle 697"/>
            <p:cNvSpPr>
              <a:spLocks noChangeArrowheads="1"/>
            </p:cNvSpPr>
            <p:nvPr/>
          </p:nvSpPr>
          <p:spPr bwMode="auto">
            <a:xfrm>
              <a:off x="1524" y="3244"/>
              <a:ext cx="1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8" name="Rectangle 698"/>
            <p:cNvSpPr>
              <a:spLocks noChangeArrowheads="1"/>
            </p:cNvSpPr>
            <p:nvPr/>
          </p:nvSpPr>
          <p:spPr bwMode="auto">
            <a:xfrm>
              <a:off x="1574" y="3273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P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299" name="Rectangle 699"/>
            <p:cNvSpPr>
              <a:spLocks noChangeArrowheads="1"/>
            </p:cNvSpPr>
            <p:nvPr/>
          </p:nvSpPr>
          <p:spPr bwMode="auto">
            <a:xfrm>
              <a:off x="2840" y="2056"/>
              <a:ext cx="140" cy="104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0" name="Rectangle 700"/>
            <p:cNvSpPr>
              <a:spLocks noChangeArrowheads="1"/>
            </p:cNvSpPr>
            <p:nvPr/>
          </p:nvSpPr>
          <p:spPr bwMode="auto">
            <a:xfrm>
              <a:off x="2792" y="2025"/>
              <a:ext cx="23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1" name="Rectangle 701"/>
            <p:cNvSpPr>
              <a:spLocks noChangeArrowheads="1"/>
            </p:cNvSpPr>
            <p:nvPr/>
          </p:nvSpPr>
          <p:spPr bwMode="auto">
            <a:xfrm>
              <a:off x="2847" y="2054"/>
              <a:ext cx="11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DK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302" name="Rectangle 702"/>
            <p:cNvSpPr>
              <a:spLocks noChangeArrowheads="1"/>
            </p:cNvSpPr>
            <p:nvPr/>
          </p:nvSpPr>
          <p:spPr bwMode="auto">
            <a:xfrm>
              <a:off x="3042" y="3020"/>
              <a:ext cx="173" cy="92"/>
            </a:xfrm>
            <a:prstGeom prst="rect">
              <a:avLst/>
            </a:prstGeom>
            <a:solidFill>
              <a:srgbClr val="000099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3" name="Rectangle 703"/>
            <p:cNvSpPr>
              <a:spLocks noChangeArrowheads="1"/>
            </p:cNvSpPr>
            <p:nvPr/>
          </p:nvSpPr>
          <p:spPr bwMode="auto">
            <a:xfrm>
              <a:off x="2992" y="2995"/>
              <a:ext cx="27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4" name="Rectangle 704"/>
            <p:cNvSpPr>
              <a:spLocks noChangeArrowheads="1"/>
            </p:cNvSpPr>
            <p:nvPr/>
          </p:nvSpPr>
          <p:spPr bwMode="auto">
            <a:xfrm>
              <a:off x="3046" y="3024"/>
              <a:ext cx="15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latin typeface="Times New Roman" pitchFamily="18" charset="0"/>
                </a:rPr>
                <a:t>SLO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305" name="Rectangle 705"/>
            <p:cNvSpPr>
              <a:spLocks noChangeArrowheads="1"/>
            </p:cNvSpPr>
            <p:nvPr/>
          </p:nvSpPr>
          <p:spPr bwMode="auto">
            <a:xfrm>
              <a:off x="4156" y="1875"/>
              <a:ext cx="24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6" name="Rectangle 706"/>
            <p:cNvSpPr>
              <a:spLocks noChangeArrowheads="1"/>
            </p:cNvSpPr>
            <p:nvPr/>
          </p:nvSpPr>
          <p:spPr bwMode="auto">
            <a:xfrm>
              <a:off x="4219" y="1904"/>
              <a:ext cx="11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Times New Roman" pitchFamily="18" charset="0"/>
                </a:rPr>
                <a:t>RU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307" name="Rectangle 707"/>
            <p:cNvSpPr>
              <a:spLocks noChangeArrowheads="1"/>
            </p:cNvSpPr>
            <p:nvPr/>
          </p:nvSpPr>
          <p:spPr bwMode="auto">
            <a:xfrm>
              <a:off x="3551" y="3360"/>
              <a:ext cx="364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" name="Rectangle 708"/>
            <p:cNvSpPr>
              <a:spLocks noChangeArrowheads="1"/>
            </p:cNvSpPr>
            <p:nvPr/>
          </p:nvSpPr>
          <p:spPr bwMode="auto">
            <a:xfrm>
              <a:off x="3627" y="3388"/>
              <a:ext cx="19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700">
                  <a:solidFill>
                    <a:srgbClr val="000000"/>
                  </a:solidFill>
                  <a:latin typeface="Times New Roman" pitchFamily="18" charset="0"/>
                </a:rPr>
                <a:t>FYROM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309" name="Rectangle 709"/>
            <p:cNvSpPr>
              <a:spLocks noChangeArrowheads="1"/>
            </p:cNvSpPr>
            <p:nvPr/>
          </p:nvSpPr>
          <p:spPr bwMode="auto">
            <a:xfrm>
              <a:off x="3867" y="2244"/>
              <a:ext cx="24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0" name="Rectangle 710"/>
            <p:cNvSpPr>
              <a:spLocks noChangeArrowheads="1"/>
            </p:cNvSpPr>
            <p:nvPr/>
          </p:nvSpPr>
          <p:spPr bwMode="auto">
            <a:xfrm>
              <a:off x="3932" y="2273"/>
              <a:ext cx="11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Times New Roman" pitchFamily="18" charset="0"/>
                </a:rPr>
                <a:t>BY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311" name="Rectangle 711"/>
            <p:cNvSpPr>
              <a:spLocks noChangeArrowheads="1"/>
            </p:cNvSpPr>
            <p:nvPr/>
          </p:nvSpPr>
          <p:spPr bwMode="auto">
            <a:xfrm>
              <a:off x="4142" y="2552"/>
              <a:ext cx="24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2" name="Rectangle 712"/>
            <p:cNvSpPr>
              <a:spLocks noChangeArrowheads="1"/>
            </p:cNvSpPr>
            <p:nvPr/>
          </p:nvSpPr>
          <p:spPr bwMode="auto">
            <a:xfrm>
              <a:off x="4204" y="2581"/>
              <a:ext cx="11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Times New Roman" pitchFamily="18" charset="0"/>
                </a:rPr>
                <a:t>UA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313" name="Rectangle 713"/>
            <p:cNvSpPr>
              <a:spLocks noChangeArrowheads="1"/>
            </p:cNvSpPr>
            <p:nvPr/>
          </p:nvSpPr>
          <p:spPr bwMode="auto">
            <a:xfrm>
              <a:off x="4011" y="2806"/>
              <a:ext cx="24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4" name="Rectangle 714"/>
            <p:cNvSpPr>
              <a:spLocks noChangeArrowheads="1"/>
            </p:cNvSpPr>
            <p:nvPr/>
          </p:nvSpPr>
          <p:spPr bwMode="auto">
            <a:xfrm>
              <a:off x="4064" y="2835"/>
              <a:ext cx="7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315" name="Rectangle 715"/>
            <p:cNvSpPr>
              <a:spLocks noChangeArrowheads="1"/>
            </p:cNvSpPr>
            <p:nvPr/>
          </p:nvSpPr>
          <p:spPr bwMode="auto">
            <a:xfrm>
              <a:off x="4143" y="2835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316" name="Rectangle 716"/>
            <p:cNvSpPr>
              <a:spLocks noChangeArrowheads="1"/>
            </p:cNvSpPr>
            <p:nvPr/>
          </p:nvSpPr>
          <p:spPr bwMode="auto">
            <a:xfrm>
              <a:off x="4265" y="3531"/>
              <a:ext cx="24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7" name="Rectangle 717"/>
            <p:cNvSpPr>
              <a:spLocks noChangeArrowheads="1"/>
            </p:cNvSpPr>
            <p:nvPr/>
          </p:nvSpPr>
          <p:spPr bwMode="auto">
            <a:xfrm>
              <a:off x="4330" y="3560"/>
              <a:ext cx="10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Times New Roman" pitchFamily="18" charset="0"/>
                </a:rPr>
                <a:t>TR</a:t>
              </a:r>
              <a:endParaRPr lang="hu-HU" altLang="en-US">
                <a:latin typeface="Times New Roman" pitchFamily="18" charset="0"/>
              </a:endParaRPr>
            </a:p>
          </p:txBody>
        </p:sp>
        <p:sp>
          <p:nvSpPr>
            <p:cNvPr id="318" name="Rectangle 718"/>
            <p:cNvSpPr>
              <a:spLocks noChangeArrowheads="1"/>
            </p:cNvSpPr>
            <p:nvPr/>
          </p:nvSpPr>
          <p:spPr bwMode="auto">
            <a:xfrm>
              <a:off x="3683" y="2743"/>
              <a:ext cx="17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9" name="Rectangle 719"/>
            <p:cNvSpPr>
              <a:spLocks noChangeArrowheads="1"/>
            </p:cNvSpPr>
            <p:nvPr/>
          </p:nvSpPr>
          <p:spPr bwMode="auto">
            <a:xfrm>
              <a:off x="3739" y="2771"/>
              <a:ext cx="5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en-US" sz="700">
                  <a:solidFill>
                    <a:srgbClr val="000000"/>
                  </a:solidFill>
                  <a:latin typeface="Times New Roman" pitchFamily="18" charset="0"/>
                </a:rPr>
                <a:t>BI</a:t>
              </a:r>
              <a:endParaRPr lang="hu-HU" altLang="en-US">
                <a:latin typeface="Times New Roman" pitchFamily="18" charset="0"/>
              </a:endParaRPr>
            </a:p>
          </p:txBody>
        </p:sp>
      </p:grpSp>
      <p:sp>
        <p:nvSpPr>
          <p:cNvPr id="332" name="Freeform 720"/>
          <p:cNvSpPr>
            <a:spLocks/>
          </p:cNvSpPr>
          <p:nvPr/>
        </p:nvSpPr>
        <p:spPr bwMode="auto">
          <a:xfrm>
            <a:off x="7319838" y="4215113"/>
            <a:ext cx="727075" cy="425450"/>
          </a:xfrm>
          <a:custGeom>
            <a:avLst/>
            <a:gdLst>
              <a:gd name="T0" fmla="*/ 0 w 458"/>
              <a:gd name="T1" fmla="*/ 2147483647 h 268"/>
              <a:gd name="T2" fmla="*/ 2147483647 w 458"/>
              <a:gd name="T3" fmla="*/ 2147483647 h 268"/>
              <a:gd name="T4" fmla="*/ 2147483647 w 458"/>
              <a:gd name="T5" fmla="*/ 2147483647 h 268"/>
              <a:gd name="T6" fmla="*/ 2147483647 w 458"/>
              <a:gd name="T7" fmla="*/ 2147483647 h 268"/>
              <a:gd name="T8" fmla="*/ 2147483647 w 458"/>
              <a:gd name="T9" fmla="*/ 2147483647 h 268"/>
              <a:gd name="T10" fmla="*/ 2147483647 w 458"/>
              <a:gd name="T11" fmla="*/ 2147483647 h 268"/>
              <a:gd name="T12" fmla="*/ 2147483647 w 458"/>
              <a:gd name="T13" fmla="*/ 2147483647 h 268"/>
              <a:gd name="T14" fmla="*/ 2147483647 w 458"/>
              <a:gd name="T15" fmla="*/ 0 h 268"/>
              <a:gd name="T16" fmla="*/ 2147483647 w 458"/>
              <a:gd name="T17" fmla="*/ 2147483647 h 268"/>
              <a:gd name="T18" fmla="*/ 2147483647 w 458"/>
              <a:gd name="T19" fmla="*/ 2147483647 h 268"/>
              <a:gd name="T20" fmla="*/ 2147483647 w 458"/>
              <a:gd name="T21" fmla="*/ 2147483647 h 268"/>
              <a:gd name="T22" fmla="*/ 2147483647 w 458"/>
              <a:gd name="T23" fmla="*/ 2147483647 h 268"/>
              <a:gd name="T24" fmla="*/ 2147483647 w 458"/>
              <a:gd name="T25" fmla="*/ 2147483647 h 268"/>
              <a:gd name="T26" fmla="*/ 2147483647 w 458"/>
              <a:gd name="T27" fmla="*/ 2147483647 h 268"/>
              <a:gd name="T28" fmla="*/ 2147483647 w 458"/>
              <a:gd name="T29" fmla="*/ 2147483647 h 268"/>
              <a:gd name="T30" fmla="*/ 2147483647 w 458"/>
              <a:gd name="T31" fmla="*/ 2147483647 h 268"/>
              <a:gd name="T32" fmla="*/ 2147483647 w 458"/>
              <a:gd name="T33" fmla="*/ 2147483647 h 268"/>
              <a:gd name="T34" fmla="*/ 2147483647 w 458"/>
              <a:gd name="T35" fmla="*/ 2147483647 h 268"/>
              <a:gd name="T36" fmla="*/ 2147483647 w 458"/>
              <a:gd name="T37" fmla="*/ 2147483647 h 268"/>
              <a:gd name="T38" fmla="*/ 2147483647 w 458"/>
              <a:gd name="T39" fmla="*/ 2147483647 h 268"/>
              <a:gd name="T40" fmla="*/ 2147483647 w 458"/>
              <a:gd name="T41" fmla="*/ 2147483647 h 268"/>
              <a:gd name="T42" fmla="*/ 2147483647 w 458"/>
              <a:gd name="T43" fmla="*/ 2147483647 h 268"/>
              <a:gd name="T44" fmla="*/ 2147483647 w 458"/>
              <a:gd name="T45" fmla="*/ 2147483647 h 268"/>
              <a:gd name="T46" fmla="*/ 2147483647 w 458"/>
              <a:gd name="T47" fmla="*/ 2147483647 h 26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58"/>
              <a:gd name="T73" fmla="*/ 0 h 268"/>
              <a:gd name="T74" fmla="*/ 458 w 458"/>
              <a:gd name="T75" fmla="*/ 268 h 26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58" h="268">
                <a:moveTo>
                  <a:pt x="0" y="44"/>
                </a:moveTo>
                <a:cubicBezTo>
                  <a:pt x="17" y="50"/>
                  <a:pt x="25" y="46"/>
                  <a:pt x="44" y="44"/>
                </a:cubicBezTo>
                <a:cubicBezTo>
                  <a:pt x="50" y="42"/>
                  <a:pt x="62" y="38"/>
                  <a:pt x="62" y="38"/>
                </a:cubicBezTo>
                <a:cubicBezTo>
                  <a:pt x="76" y="40"/>
                  <a:pt x="76" y="41"/>
                  <a:pt x="90" y="38"/>
                </a:cubicBezTo>
                <a:cubicBezTo>
                  <a:pt x="94" y="37"/>
                  <a:pt x="102" y="34"/>
                  <a:pt x="102" y="34"/>
                </a:cubicBezTo>
                <a:cubicBezTo>
                  <a:pt x="116" y="43"/>
                  <a:pt x="109" y="40"/>
                  <a:pt x="120" y="44"/>
                </a:cubicBezTo>
                <a:cubicBezTo>
                  <a:pt x="136" y="41"/>
                  <a:pt x="179" y="29"/>
                  <a:pt x="192" y="20"/>
                </a:cubicBezTo>
                <a:cubicBezTo>
                  <a:pt x="202" y="13"/>
                  <a:pt x="210" y="4"/>
                  <a:pt x="222" y="0"/>
                </a:cubicBezTo>
                <a:cubicBezTo>
                  <a:pt x="232" y="2"/>
                  <a:pt x="242" y="4"/>
                  <a:pt x="252" y="6"/>
                </a:cubicBezTo>
                <a:cubicBezTo>
                  <a:pt x="256" y="7"/>
                  <a:pt x="258" y="13"/>
                  <a:pt x="262" y="14"/>
                </a:cubicBezTo>
                <a:cubicBezTo>
                  <a:pt x="267" y="22"/>
                  <a:pt x="273" y="28"/>
                  <a:pt x="280" y="34"/>
                </a:cubicBezTo>
                <a:cubicBezTo>
                  <a:pt x="284" y="38"/>
                  <a:pt x="292" y="46"/>
                  <a:pt x="292" y="46"/>
                </a:cubicBezTo>
                <a:cubicBezTo>
                  <a:pt x="296" y="57"/>
                  <a:pt x="296" y="62"/>
                  <a:pt x="306" y="68"/>
                </a:cubicBezTo>
                <a:cubicBezTo>
                  <a:pt x="309" y="72"/>
                  <a:pt x="311" y="76"/>
                  <a:pt x="314" y="80"/>
                </a:cubicBezTo>
                <a:cubicBezTo>
                  <a:pt x="317" y="84"/>
                  <a:pt x="326" y="88"/>
                  <a:pt x="326" y="88"/>
                </a:cubicBezTo>
                <a:cubicBezTo>
                  <a:pt x="331" y="103"/>
                  <a:pt x="336" y="118"/>
                  <a:pt x="340" y="134"/>
                </a:cubicBezTo>
                <a:cubicBezTo>
                  <a:pt x="338" y="149"/>
                  <a:pt x="338" y="156"/>
                  <a:pt x="348" y="166"/>
                </a:cubicBezTo>
                <a:cubicBezTo>
                  <a:pt x="351" y="174"/>
                  <a:pt x="359" y="181"/>
                  <a:pt x="366" y="186"/>
                </a:cubicBezTo>
                <a:cubicBezTo>
                  <a:pt x="369" y="194"/>
                  <a:pt x="373" y="197"/>
                  <a:pt x="378" y="204"/>
                </a:cubicBezTo>
                <a:cubicBezTo>
                  <a:pt x="393" y="223"/>
                  <a:pt x="388" y="223"/>
                  <a:pt x="414" y="226"/>
                </a:cubicBezTo>
                <a:cubicBezTo>
                  <a:pt x="427" y="224"/>
                  <a:pt x="441" y="220"/>
                  <a:pt x="454" y="226"/>
                </a:cubicBezTo>
                <a:cubicBezTo>
                  <a:pt x="458" y="228"/>
                  <a:pt x="458" y="238"/>
                  <a:pt x="458" y="238"/>
                </a:cubicBezTo>
                <a:cubicBezTo>
                  <a:pt x="457" y="245"/>
                  <a:pt x="454" y="256"/>
                  <a:pt x="450" y="262"/>
                </a:cubicBezTo>
                <a:cubicBezTo>
                  <a:pt x="449" y="264"/>
                  <a:pt x="444" y="268"/>
                  <a:pt x="444" y="26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3" name="Text Box 723"/>
          <p:cNvSpPr txBox="1">
            <a:spLocks noChangeArrowheads="1"/>
          </p:cNvSpPr>
          <p:nvPr/>
        </p:nvSpPr>
        <p:spPr bwMode="auto">
          <a:xfrm>
            <a:off x="27839" y="6524"/>
            <a:ext cx="9055546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en-US" sz="3600" dirty="0">
                <a:solidFill>
                  <a:srgbClr val="002060"/>
                </a:solidFill>
              </a:rPr>
              <a:t>E</a:t>
            </a:r>
            <a:r>
              <a:rPr lang="hu-HU" altLang="en-US" sz="3600" dirty="0" smtClean="0">
                <a:solidFill>
                  <a:srgbClr val="002060"/>
                </a:solidFill>
              </a:rPr>
              <a:t>gy szinkronzóna: </a:t>
            </a:r>
            <a:r>
              <a:rPr lang="hu-HU" altLang="en-US" sz="3600" dirty="0">
                <a:solidFill>
                  <a:srgbClr val="002060"/>
                </a:solidFill>
              </a:rPr>
              <a:t>egy </a:t>
            </a:r>
            <a:r>
              <a:rPr lang="hu-HU" altLang="en-US" sz="3600" dirty="0" smtClean="0">
                <a:solidFill>
                  <a:srgbClr val="002060"/>
                </a:solidFill>
              </a:rPr>
              <a:t>frekvencia </a:t>
            </a:r>
            <a:endParaRPr lang="hu-HU" altLang="en-US" sz="3600" dirty="0">
              <a:solidFill>
                <a:srgbClr val="002060"/>
              </a:solidFill>
            </a:endParaRPr>
          </a:p>
        </p:txBody>
      </p:sp>
      <p:sp>
        <p:nvSpPr>
          <p:cNvPr id="334" name="Freeform 726"/>
          <p:cNvSpPr>
            <a:spLocks/>
          </p:cNvSpPr>
          <p:nvPr/>
        </p:nvSpPr>
        <p:spPr bwMode="auto">
          <a:xfrm>
            <a:off x="6978526" y="2568875"/>
            <a:ext cx="692150" cy="892175"/>
          </a:xfrm>
          <a:custGeom>
            <a:avLst/>
            <a:gdLst>
              <a:gd name="T0" fmla="*/ 2147483647 w 387"/>
              <a:gd name="T1" fmla="*/ 2147483647 h 562"/>
              <a:gd name="T2" fmla="*/ 2147483647 w 387"/>
              <a:gd name="T3" fmla="*/ 2147483647 h 562"/>
              <a:gd name="T4" fmla="*/ 2147483647 w 387"/>
              <a:gd name="T5" fmla="*/ 2147483647 h 562"/>
              <a:gd name="T6" fmla="*/ 2147483647 w 387"/>
              <a:gd name="T7" fmla="*/ 2147483647 h 562"/>
              <a:gd name="T8" fmla="*/ 2147483647 w 387"/>
              <a:gd name="T9" fmla="*/ 2147483647 h 562"/>
              <a:gd name="T10" fmla="*/ 2147483647 w 387"/>
              <a:gd name="T11" fmla="*/ 2147483647 h 562"/>
              <a:gd name="T12" fmla="*/ 2147483647 w 387"/>
              <a:gd name="T13" fmla="*/ 2147483647 h 562"/>
              <a:gd name="T14" fmla="*/ 2147483647 w 387"/>
              <a:gd name="T15" fmla="*/ 2147483647 h 562"/>
              <a:gd name="T16" fmla="*/ 2147483647 w 387"/>
              <a:gd name="T17" fmla="*/ 2147483647 h 562"/>
              <a:gd name="T18" fmla="*/ 2147483647 w 387"/>
              <a:gd name="T19" fmla="*/ 2147483647 h 562"/>
              <a:gd name="T20" fmla="*/ 2147483647 w 387"/>
              <a:gd name="T21" fmla="*/ 2147483647 h 562"/>
              <a:gd name="T22" fmla="*/ 2147483647 w 387"/>
              <a:gd name="T23" fmla="*/ 2147483647 h 562"/>
              <a:gd name="T24" fmla="*/ 2147483647 w 387"/>
              <a:gd name="T25" fmla="*/ 2147483647 h 562"/>
              <a:gd name="T26" fmla="*/ 2147483647 w 387"/>
              <a:gd name="T27" fmla="*/ 2147483647 h 562"/>
              <a:gd name="T28" fmla="*/ 2147483647 w 387"/>
              <a:gd name="T29" fmla="*/ 2147483647 h 562"/>
              <a:gd name="T30" fmla="*/ 2147483647 w 387"/>
              <a:gd name="T31" fmla="*/ 2147483647 h 562"/>
              <a:gd name="T32" fmla="*/ 2147483647 w 387"/>
              <a:gd name="T33" fmla="*/ 2147483647 h 562"/>
              <a:gd name="T34" fmla="*/ 2147483647 w 387"/>
              <a:gd name="T35" fmla="*/ 2147483647 h 562"/>
              <a:gd name="T36" fmla="*/ 2147483647 w 387"/>
              <a:gd name="T37" fmla="*/ 2147483647 h 562"/>
              <a:gd name="T38" fmla="*/ 2147483647 w 387"/>
              <a:gd name="T39" fmla="*/ 2147483647 h 562"/>
              <a:gd name="T40" fmla="*/ 2147483647 w 387"/>
              <a:gd name="T41" fmla="*/ 2147483647 h 562"/>
              <a:gd name="T42" fmla="*/ 2147483647 w 387"/>
              <a:gd name="T43" fmla="*/ 2147483647 h 562"/>
              <a:gd name="T44" fmla="*/ 2147483647 w 387"/>
              <a:gd name="T45" fmla="*/ 2147483647 h 562"/>
              <a:gd name="T46" fmla="*/ 2147483647 w 387"/>
              <a:gd name="T47" fmla="*/ 2147483647 h 562"/>
              <a:gd name="T48" fmla="*/ 2147483647 w 387"/>
              <a:gd name="T49" fmla="*/ 2147483647 h 562"/>
              <a:gd name="T50" fmla="*/ 2147483647 w 387"/>
              <a:gd name="T51" fmla="*/ 2147483647 h 562"/>
              <a:gd name="T52" fmla="*/ 2147483647 w 387"/>
              <a:gd name="T53" fmla="*/ 2147483647 h 562"/>
              <a:gd name="T54" fmla="*/ 2147483647 w 387"/>
              <a:gd name="T55" fmla="*/ 2147483647 h 562"/>
              <a:gd name="T56" fmla="*/ 2147483647 w 387"/>
              <a:gd name="T57" fmla="*/ 2147483647 h 562"/>
              <a:gd name="T58" fmla="*/ 2147483647 w 387"/>
              <a:gd name="T59" fmla="*/ 2147483647 h 562"/>
              <a:gd name="T60" fmla="*/ 2147483647 w 387"/>
              <a:gd name="T61" fmla="*/ 2147483647 h 562"/>
              <a:gd name="T62" fmla="*/ 2147483647 w 387"/>
              <a:gd name="T63" fmla="*/ 2147483647 h 562"/>
              <a:gd name="T64" fmla="*/ 2147483647 w 387"/>
              <a:gd name="T65" fmla="*/ 2147483647 h 562"/>
              <a:gd name="T66" fmla="*/ 2147483647 w 387"/>
              <a:gd name="T67" fmla="*/ 2147483647 h 562"/>
              <a:gd name="T68" fmla="*/ 2147483647 w 387"/>
              <a:gd name="T69" fmla="*/ 2147483647 h 562"/>
              <a:gd name="T70" fmla="*/ 2147483647 w 387"/>
              <a:gd name="T71" fmla="*/ 2147483647 h 562"/>
              <a:gd name="T72" fmla="*/ 2147483647 w 387"/>
              <a:gd name="T73" fmla="*/ 2147483647 h 562"/>
              <a:gd name="T74" fmla="*/ 2147483647 w 387"/>
              <a:gd name="T75" fmla="*/ 2147483647 h 562"/>
              <a:gd name="T76" fmla="*/ 2147483647 w 387"/>
              <a:gd name="T77" fmla="*/ 2147483647 h 562"/>
              <a:gd name="T78" fmla="*/ 2147483647 w 387"/>
              <a:gd name="T79" fmla="*/ 2147483647 h 562"/>
              <a:gd name="T80" fmla="*/ 2147483647 w 387"/>
              <a:gd name="T81" fmla="*/ 2147483647 h 562"/>
              <a:gd name="T82" fmla="*/ 2147483647 w 387"/>
              <a:gd name="T83" fmla="*/ 2147483647 h 562"/>
              <a:gd name="T84" fmla="*/ 2147483647 w 387"/>
              <a:gd name="T85" fmla="*/ 2147483647 h 562"/>
              <a:gd name="T86" fmla="*/ 2147483647 w 387"/>
              <a:gd name="T87" fmla="*/ 2147483647 h 562"/>
              <a:gd name="T88" fmla="*/ 2147483647 w 387"/>
              <a:gd name="T89" fmla="*/ 2147483647 h 562"/>
              <a:gd name="T90" fmla="*/ 2147483647 w 387"/>
              <a:gd name="T91" fmla="*/ 2147483647 h 562"/>
              <a:gd name="T92" fmla="*/ 2147483647 w 387"/>
              <a:gd name="T93" fmla="*/ 2147483647 h 562"/>
              <a:gd name="T94" fmla="*/ 2147483647 w 387"/>
              <a:gd name="T95" fmla="*/ 2147483647 h 5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87"/>
              <a:gd name="T145" fmla="*/ 0 h 562"/>
              <a:gd name="T146" fmla="*/ 387 w 387"/>
              <a:gd name="T147" fmla="*/ 562 h 56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87" h="562">
                <a:moveTo>
                  <a:pt x="300" y="16"/>
                </a:moveTo>
                <a:cubicBezTo>
                  <a:pt x="302" y="13"/>
                  <a:pt x="309" y="10"/>
                  <a:pt x="306" y="8"/>
                </a:cubicBezTo>
                <a:cubicBezTo>
                  <a:pt x="295" y="0"/>
                  <a:pt x="293" y="13"/>
                  <a:pt x="286" y="14"/>
                </a:cubicBezTo>
                <a:cubicBezTo>
                  <a:pt x="278" y="16"/>
                  <a:pt x="270" y="15"/>
                  <a:pt x="262" y="16"/>
                </a:cubicBezTo>
                <a:cubicBezTo>
                  <a:pt x="254" y="21"/>
                  <a:pt x="179" y="22"/>
                  <a:pt x="170" y="22"/>
                </a:cubicBezTo>
                <a:cubicBezTo>
                  <a:pt x="158" y="25"/>
                  <a:pt x="149" y="30"/>
                  <a:pt x="138" y="34"/>
                </a:cubicBezTo>
                <a:cubicBezTo>
                  <a:pt x="132" y="43"/>
                  <a:pt x="126" y="47"/>
                  <a:pt x="120" y="56"/>
                </a:cubicBezTo>
                <a:cubicBezTo>
                  <a:pt x="114" y="65"/>
                  <a:pt x="111" y="83"/>
                  <a:pt x="108" y="94"/>
                </a:cubicBezTo>
                <a:cubicBezTo>
                  <a:pt x="110" y="115"/>
                  <a:pt x="116" y="135"/>
                  <a:pt x="138" y="142"/>
                </a:cubicBezTo>
                <a:cubicBezTo>
                  <a:pt x="143" y="149"/>
                  <a:pt x="143" y="153"/>
                  <a:pt x="150" y="158"/>
                </a:cubicBezTo>
                <a:cubicBezTo>
                  <a:pt x="154" y="171"/>
                  <a:pt x="158" y="184"/>
                  <a:pt x="160" y="198"/>
                </a:cubicBezTo>
                <a:cubicBezTo>
                  <a:pt x="149" y="230"/>
                  <a:pt x="180" y="252"/>
                  <a:pt x="140" y="256"/>
                </a:cubicBezTo>
                <a:cubicBezTo>
                  <a:pt x="113" y="265"/>
                  <a:pt x="107" y="240"/>
                  <a:pt x="90" y="228"/>
                </a:cubicBezTo>
                <a:cubicBezTo>
                  <a:pt x="87" y="223"/>
                  <a:pt x="74" y="218"/>
                  <a:pt x="74" y="218"/>
                </a:cubicBezTo>
                <a:cubicBezTo>
                  <a:pt x="41" y="221"/>
                  <a:pt x="52" y="221"/>
                  <a:pt x="32" y="234"/>
                </a:cubicBezTo>
                <a:cubicBezTo>
                  <a:pt x="24" y="246"/>
                  <a:pt x="26" y="260"/>
                  <a:pt x="20" y="272"/>
                </a:cubicBezTo>
                <a:cubicBezTo>
                  <a:pt x="17" y="278"/>
                  <a:pt x="12" y="290"/>
                  <a:pt x="12" y="290"/>
                </a:cubicBezTo>
                <a:cubicBezTo>
                  <a:pt x="10" y="310"/>
                  <a:pt x="0" y="334"/>
                  <a:pt x="12" y="352"/>
                </a:cubicBezTo>
                <a:cubicBezTo>
                  <a:pt x="13" y="370"/>
                  <a:pt x="18" y="383"/>
                  <a:pt x="12" y="400"/>
                </a:cubicBezTo>
                <a:cubicBezTo>
                  <a:pt x="16" y="438"/>
                  <a:pt x="38" y="432"/>
                  <a:pt x="76" y="434"/>
                </a:cubicBezTo>
                <a:cubicBezTo>
                  <a:pt x="84" y="439"/>
                  <a:pt x="92" y="442"/>
                  <a:pt x="100" y="448"/>
                </a:cubicBezTo>
                <a:cubicBezTo>
                  <a:pt x="102" y="449"/>
                  <a:pt x="106" y="452"/>
                  <a:pt x="106" y="452"/>
                </a:cubicBezTo>
                <a:cubicBezTo>
                  <a:pt x="115" y="480"/>
                  <a:pt x="98" y="491"/>
                  <a:pt x="132" y="496"/>
                </a:cubicBezTo>
                <a:cubicBezTo>
                  <a:pt x="138" y="505"/>
                  <a:pt x="145" y="506"/>
                  <a:pt x="154" y="512"/>
                </a:cubicBezTo>
                <a:cubicBezTo>
                  <a:pt x="157" y="522"/>
                  <a:pt x="158" y="529"/>
                  <a:pt x="168" y="532"/>
                </a:cubicBezTo>
                <a:cubicBezTo>
                  <a:pt x="171" y="541"/>
                  <a:pt x="178" y="555"/>
                  <a:pt x="186" y="558"/>
                </a:cubicBezTo>
                <a:cubicBezTo>
                  <a:pt x="202" y="557"/>
                  <a:pt x="210" y="562"/>
                  <a:pt x="218" y="550"/>
                </a:cubicBezTo>
                <a:cubicBezTo>
                  <a:pt x="219" y="548"/>
                  <a:pt x="218" y="545"/>
                  <a:pt x="220" y="544"/>
                </a:cubicBezTo>
                <a:cubicBezTo>
                  <a:pt x="225" y="540"/>
                  <a:pt x="238" y="538"/>
                  <a:pt x="238" y="538"/>
                </a:cubicBezTo>
                <a:cubicBezTo>
                  <a:pt x="247" y="525"/>
                  <a:pt x="261" y="525"/>
                  <a:pt x="276" y="524"/>
                </a:cubicBezTo>
                <a:cubicBezTo>
                  <a:pt x="285" y="467"/>
                  <a:pt x="255" y="437"/>
                  <a:pt x="312" y="432"/>
                </a:cubicBezTo>
                <a:cubicBezTo>
                  <a:pt x="320" y="421"/>
                  <a:pt x="317" y="409"/>
                  <a:pt x="308" y="400"/>
                </a:cubicBezTo>
                <a:cubicBezTo>
                  <a:pt x="307" y="398"/>
                  <a:pt x="305" y="396"/>
                  <a:pt x="306" y="394"/>
                </a:cubicBezTo>
                <a:cubicBezTo>
                  <a:pt x="309" y="390"/>
                  <a:pt x="318" y="386"/>
                  <a:pt x="318" y="386"/>
                </a:cubicBezTo>
                <a:cubicBezTo>
                  <a:pt x="323" y="371"/>
                  <a:pt x="319" y="369"/>
                  <a:pt x="334" y="366"/>
                </a:cubicBezTo>
                <a:cubicBezTo>
                  <a:pt x="348" y="356"/>
                  <a:pt x="343" y="361"/>
                  <a:pt x="352" y="352"/>
                </a:cubicBezTo>
                <a:cubicBezTo>
                  <a:pt x="357" y="336"/>
                  <a:pt x="362" y="337"/>
                  <a:pt x="378" y="334"/>
                </a:cubicBezTo>
                <a:cubicBezTo>
                  <a:pt x="385" y="324"/>
                  <a:pt x="385" y="314"/>
                  <a:pt x="386" y="302"/>
                </a:cubicBezTo>
                <a:cubicBezTo>
                  <a:pt x="385" y="287"/>
                  <a:pt x="387" y="280"/>
                  <a:pt x="376" y="272"/>
                </a:cubicBezTo>
                <a:cubicBezTo>
                  <a:pt x="368" y="260"/>
                  <a:pt x="352" y="244"/>
                  <a:pt x="340" y="236"/>
                </a:cubicBezTo>
                <a:cubicBezTo>
                  <a:pt x="335" y="228"/>
                  <a:pt x="328" y="219"/>
                  <a:pt x="320" y="214"/>
                </a:cubicBezTo>
                <a:cubicBezTo>
                  <a:pt x="319" y="171"/>
                  <a:pt x="319" y="140"/>
                  <a:pt x="296" y="106"/>
                </a:cubicBezTo>
                <a:cubicBezTo>
                  <a:pt x="297" y="95"/>
                  <a:pt x="296" y="84"/>
                  <a:pt x="298" y="74"/>
                </a:cubicBezTo>
                <a:cubicBezTo>
                  <a:pt x="299" y="68"/>
                  <a:pt x="316" y="66"/>
                  <a:pt x="316" y="66"/>
                </a:cubicBezTo>
                <a:cubicBezTo>
                  <a:pt x="318" y="60"/>
                  <a:pt x="320" y="54"/>
                  <a:pt x="322" y="48"/>
                </a:cubicBezTo>
                <a:cubicBezTo>
                  <a:pt x="323" y="46"/>
                  <a:pt x="324" y="42"/>
                  <a:pt x="324" y="42"/>
                </a:cubicBezTo>
                <a:cubicBezTo>
                  <a:pt x="322" y="34"/>
                  <a:pt x="322" y="30"/>
                  <a:pt x="316" y="24"/>
                </a:cubicBezTo>
                <a:cubicBezTo>
                  <a:pt x="311" y="21"/>
                  <a:pt x="305" y="19"/>
                  <a:pt x="300" y="16"/>
                </a:cubicBezTo>
                <a:close/>
              </a:path>
            </a:pathLst>
          </a:custGeom>
          <a:solidFill>
            <a:srgbClr val="FF9BBC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endParaRPr lang="hu-HU"/>
          </a:p>
        </p:txBody>
      </p:sp>
      <p:sp>
        <p:nvSpPr>
          <p:cNvPr id="335" name="Freeform 727"/>
          <p:cNvSpPr>
            <a:spLocks/>
          </p:cNvSpPr>
          <p:nvPr/>
        </p:nvSpPr>
        <p:spPr bwMode="auto">
          <a:xfrm>
            <a:off x="7257926" y="2835575"/>
            <a:ext cx="288925" cy="42863"/>
          </a:xfrm>
          <a:custGeom>
            <a:avLst/>
            <a:gdLst>
              <a:gd name="T0" fmla="*/ 0 w 182"/>
              <a:gd name="T1" fmla="*/ 2147483647 h 27"/>
              <a:gd name="T2" fmla="*/ 2147483647 w 182"/>
              <a:gd name="T3" fmla="*/ 2147483647 h 27"/>
              <a:gd name="T4" fmla="*/ 2147483647 w 182"/>
              <a:gd name="T5" fmla="*/ 2147483647 h 27"/>
              <a:gd name="T6" fmla="*/ 2147483647 w 182"/>
              <a:gd name="T7" fmla="*/ 0 h 27"/>
              <a:gd name="T8" fmla="*/ 2147483647 w 182"/>
              <a:gd name="T9" fmla="*/ 2147483647 h 27"/>
              <a:gd name="T10" fmla="*/ 2147483647 w 182"/>
              <a:gd name="T11" fmla="*/ 2147483647 h 27"/>
              <a:gd name="T12" fmla="*/ 2147483647 w 182"/>
              <a:gd name="T13" fmla="*/ 2147483647 h 27"/>
              <a:gd name="T14" fmla="*/ 2147483647 w 182"/>
              <a:gd name="T15" fmla="*/ 2147483647 h 27"/>
              <a:gd name="T16" fmla="*/ 2147483647 w 182"/>
              <a:gd name="T17" fmla="*/ 2147483647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2"/>
              <a:gd name="T28" fmla="*/ 0 h 27"/>
              <a:gd name="T29" fmla="*/ 182 w 182"/>
              <a:gd name="T30" fmla="*/ 27 h 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2" h="27">
                <a:moveTo>
                  <a:pt x="0" y="26"/>
                </a:moveTo>
                <a:cubicBezTo>
                  <a:pt x="7" y="25"/>
                  <a:pt x="14" y="26"/>
                  <a:pt x="20" y="24"/>
                </a:cubicBezTo>
                <a:cubicBezTo>
                  <a:pt x="29" y="21"/>
                  <a:pt x="24" y="17"/>
                  <a:pt x="28" y="12"/>
                </a:cubicBezTo>
                <a:cubicBezTo>
                  <a:pt x="32" y="7"/>
                  <a:pt x="46" y="2"/>
                  <a:pt x="52" y="0"/>
                </a:cubicBezTo>
                <a:cubicBezTo>
                  <a:pt x="63" y="3"/>
                  <a:pt x="75" y="5"/>
                  <a:pt x="86" y="8"/>
                </a:cubicBezTo>
                <a:cubicBezTo>
                  <a:pt x="94" y="16"/>
                  <a:pt x="105" y="22"/>
                  <a:pt x="116" y="26"/>
                </a:cubicBezTo>
                <a:cubicBezTo>
                  <a:pt x="135" y="25"/>
                  <a:pt x="155" y="27"/>
                  <a:pt x="174" y="24"/>
                </a:cubicBezTo>
                <a:cubicBezTo>
                  <a:pt x="176" y="24"/>
                  <a:pt x="174" y="19"/>
                  <a:pt x="176" y="18"/>
                </a:cubicBezTo>
                <a:cubicBezTo>
                  <a:pt x="178" y="17"/>
                  <a:pt x="180" y="18"/>
                  <a:pt x="182" y="1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hu-HU"/>
          </a:p>
        </p:txBody>
      </p:sp>
      <p:sp>
        <p:nvSpPr>
          <p:cNvPr id="336" name="Freeform 728"/>
          <p:cNvSpPr>
            <a:spLocks/>
          </p:cNvSpPr>
          <p:nvPr/>
        </p:nvSpPr>
        <p:spPr bwMode="auto">
          <a:xfrm>
            <a:off x="7010276" y="3080050"/>
            <a:ext cx="527050" cy="107950"/>
          </a:xfrm>
          <a:custGeom>
            <a:avLst/>
            <a:gdLst>
              <a:gd name="T0" fmla="*/ 0 w 332"/>
              <a:gd name="T1" fmla="*/ 2147483647 h 68"/>
              <a:gd name="T2" fmla="*/ 2147483647 w 332"/>
              <a:gd name="T3" fmla="*/ 2147483647 h 68"/>
              <a:gd name="T4" fmla="*/ 2147483647 w 332"/>
              <a:gd name="T5" fmla="*/ 2147483647 h 68"/>
              <a:gd name="T6" fmla="*/ 2147483647 w 332"/>
              <a:gd name="T7" fmla="*/ 2147483647 h 68"/>
              <a:gd name="T8" fmla="*/ 2147483647 w 332"/>
              <a:gd name="T9" fmla="*/ 2147483647 h 68"/>
              <a:gd name="T10" fmla="*/ 2147483647 w 332"/>
              <a:gd name="T11" fmla="*/ 0 h 68"/>
              <a:gd name="T12" fmla="*/ 2147483647 w 332"/>
              <a:gd name="T13" fmla="*/ 2147483647 h 68"/>
              <a:gd name="T14" fmla="*/ 2147483647 w 332"/>
              <a:gd name="T15" fmla="*/ 2147483647 h 68"/>
              <a:gd name="T16" fmla="*/ 2147483647 w 332"/>
              <a:gd name="T17" fmla="*/ 2147483647 h 68"/>
              <a:gd name="T18" fmla="*/ 2147483647 w 332"/>
              <a:gd name="T19" fmla="*/ 2147483647 h 68"/>
              <a:gd name="T20" fmla="*/ 2147483647 w 332"/>
              <a:gd name="T21" fmla="*/ 2147483647 h 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2"/>
              <a:gd name="T34" fmla="*/ 0 h 68"/>
              <a:gd name="T35" fmla="*/ 332 w 332"/>
              <a:gd name="T36" fmla="*/ 68 h 6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2" h="68">
                <a:moveTo>
                  <a:pt x="0" y="48"/>
                </a:moveTo>
                <a:cubicBezTo>
                  <a:pt x="14" y="45"/>
                  <a:pt x="25" y="25"/>
                  <a:pt x="38" y="24"/>
                </a:cubicBezTo>
                <a:cubicBezTo>
                  <a:pt x="51" y="23"/>
                  <a:pt x="65" y="23"/>
                  <a:pt x="78" y="22"/>
                </a:cubicBezTo>
                <a:cubicBezTo>
                  <a:pt x="91" y="19"/>
                  <a:pt x="101" y="14"/>
                  <a:pt x="114" y="12"/>
                </a:cubicBezTo>
                <a:cubicBezTo>
                  <a:pt x="137" y="4"/>
                  <a:pt x="162" y="11"/>
                  <a:pt x="186" y="10"/>
                </a:cubicBezTo>
                <a:cubicBezTo>
                  <a:pt x="193" y="8"/>
                  <a:pt x="204" y="0"/>
                  <a:pt x="204" y="0"/>
                </a:cubicBezTo>
                <a:cubicBezTo>
                  <a:pt x="223" y="12"/>
                  <a:pt x="209" y="5"/>
                  <a:pt x="226" y="10"/>
                </a:cubicBezTo>
                <a:cubicBezTo>
                  <a:pt x="232" y="12"/>
                  <a:pt x="244" y="16"/>
                  <a:pt x="244" y="16"/>
                </a:cubicBezTo>
                <a:cubicBezTo>
                  <a:pt x="252" y="29"/>
                  <a:pt x="281" y="35"/>
                  <a:pt x="296" y="40"/>
                </a:cubicBezTo>
                <a:cubicBezTo>
                  <a:pt x="301" y="46"/>
                  <a:pt x="314" y="56"/>
                  <a:pt x="314" y="56"/>
                </a:cubicBezTo>
                <a:cubicBezTo>
                  <a:pt x="317" y="61"/>
                  <a:pt x="325" y="68"/>
                  <a:pt x="332" y="6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hu-HU"/>
          </a:p>
        </p:txBody>
      </p:sp>
      <p:sp>
        <p:nvSpPr>
          <p:cNvPr id="337" name="Oval 729"/>
          <p:cNvSpPr>
            <a:spLocks noChangeArrowheads="1"/>
          </p:cNvSpPr>
          <p:nvPr/>
        </p:nvSpPr>
        <p:spPr bwMode="auto">
          <a:xfrm>
            <a:off x="7183313" y="2897488"/>
            <a:ext cx="71438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" name="Rectangle 730"/>
          <p:cNvSpPr>
            <a:spLocks noChangeArrowheads="1"/>
          </p:cNvSpPr>
          <p:nvPr/>
        </p:nvSpPr>
        <p:spPr bwMode="auto">
          <a:xfrm>
            <a:off x="7264276" y="2640313"/>
            <a:ext cx="215900" cy="144462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en-US" sz="1000" b="1">
                <a:solidFill>
                  <a:schemeClr val="bg1"/>
                </a:solidFill>
                <a:latin typeface="Times New Roman" pitchFamily="18" charset="0"/>
              </a:rPr>
              <a:t>EE</a:t>
            </a:r>
          </a:p>
        </p:txBody>
      </p:sp>
      <p:sp>
        <p:nvSpPr>
          <p:cNvPr id="339" name="Rectangle 731"/>
          <p:cNvSpPr>
            <a:spLocks noChangeArrowheads="1"/>
          </p:cNvSpPr>
          <p:nvPr/>
        </p:nvSpPr>
        <p:spPr bwMode="auto">
          <a:xfrm>
            <a:off x="7199188" y="3157838"/>
            <a:ext cx="215900" cy="144462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en-US" sz="1000" b="1">
                <a:solidFill>
                  <a:schemeClr val="bg1"/>
                </a:solidFill>
                <a:latin typeface="Times New Roman" pitchFamily="18" charset="0"/>
              </a:rPr>
              <a:t>LT</a:t>
            </a:r>
          </a:p>
        </p:txBody>
      </p:sp>
      <p:sp>
        <p:nvSpPr>
          <p:cNvPr id="340" name="Rectangle 732"/>
          <p:cNvSpPr>
            <a:spLocks noChangeArrowheads="1"/>
          </p:cNvSpPr>
          <p:nvPr/>
        </p:nvSpPr>
        <p:spPr bwMode="auto">
          <a:xfrm>
            <a:off x="7303963" y="2907013"/>
            <a:ext cx="215900" cy="144462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en-US" sz="1000" b="1">
                <a:solidFill>
                  <a:schemeClr val="bg1"/>
                </a:solidFill>
                <a:latin typeface="Times New Roman" pitchFamily="18" charset="0"/>
              </a:rPr>
              <a:t>LV</a:t>
            </a:r>
          </a:p>
        </p:txBody>
      </p:sp>
      <p:sp>
        <p:nvSpPr>
          <p:cNvPr id="341" name="Text Box 736"/>
          <p:cNvSpPr txBox="1">
            <a:spLocks noChangeArrowheads="1"/>
          </p:cNvSpPr>
          <p:nvPr/>
        </p:nvSpPr>
        <p:spPr bwMode="auto">
          <a:xfrm>
            <a:off x="191716" y="4056581"/>
            <a:ext cx="337217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400" b="1" dirty="0" smtClean="0">
                <a:solidFill>
                  <a:srgbClr val="0000FF"/>
                </a:solidFill>
              </a:rPr>
              <a:t>Az </a:t>
            </a:r>
            <a:r>
              <a:rPr lang="hu-HU" altLang="en-US" sz="2400" b="1" dirty="0">
                <a:solidFill>
                  <a:srgbClr val="0000FF"/>
                </a:solidFill>
              </a:rPr>
              <a:t>ENTSO-E Kontinentális Európa Regionális Csoportja</a:t>
            </a:r>
          </a:p>
        </p:txBody>
      </p:sp>
      <p:sp>
        <p:nvSpPr>
          <p:cNvPr id="342" name="Felfelé nyíl 341"/>
          <p:cNvSpPr/>
          <p:nvPr/>
        </p:nvSpPr>
        <p:spPr>
          <a:xfrm rot="5400000">
            <a:off x="3558598" y="3520291"/>
            <a:ext cx="432000" cy="1332000"/>
          </a:xfrm>
          <a:prstGeom prst="upArrow">
            <a:avLst>
              <a:gd name="adj1" fmla="val 50000"/>
              <a:gd name="adj2" fmla="val 70898"/>
            </a:avLst>
          </a:prstGeom>
          <a:solidFill>
            <a:srgbClr val="0373CF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3" name="Szövegdoboz 342"/>
          <p:cNvSpPr txBox="1"/>
          <p:nvPr/>
        </p:nvSpPr>
        <p:spPr>
          <a:xfrm>
            <a:off x="88454" y="5229200"/>
            <a:ext cx="3300164" cy="1303809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Kölcsönös segítségvállalás (szolidaritás)  </a:t>
            </a:r>
          </a:p>
          <a:p>
            <a:pPr algn="ctr"/>
            <a:r>
              <a:rPr lang="hu-H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maximum 3000 MW</a:t>
            </a:r>
          </a:p>
        </p:txBody>
      </p:sp>
      <p:cxnSp>
        <p:nvCxnSpPr>
          <p:cNvPr id="344" name="Egyenes összekötő nyíllal 343"/>
          <p:cNvCxnSpPr/>
          <p:nvPr/>
        </p:nvCxnSpPr>
        <p:spPr>
          <a:xfrm flipV="1">
            <a:off x="654078" y="3468464"/>
            <a:ext cx="2940124" cy="325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Egyenes összekötő nyíllal 344"/>
          <p:cNvCxnSpPr/>
          <p:nvPr/>
        </p:nvCxnSpPr>
        <p:spPr>
          <a:xfrm rot="16200000" flipV="1">
            <a:off x="-430320" y="2422488"/>
            <a:ext cx="2340000" cy="325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Egyenes összekötő 345"/>
          <p:cNvCxnSpPr/>
          <p:nvPr/>
        </p:nvCxnSpPr>
        <p:spPr>
          <a:xfrm>
            <a:off x="723407" y="1473026"/>
            <a:ext cx="2844000" cy="7421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Egyenes összekötő 346"/>
          <p:cNvCxnSpPr/>
          <p:nvPr/>
        </p:nvCxnSpPr>
        <p:spPr>
          <a:xfrm>
            <a:off x="740944" y="1853629"/>
            <a:ext cx="140400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Egyenes összekötő 347"/>
          <p:cNvCxnSpPr/>
          <p:nvPr/>
        </p:nvCxnSpPr>
        <p:spPr>
          <a:xfrm>
            <a:off x="2154042" y="1863153"/>
            <a:ext cx="0" cy="162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Szövegdoboz 348"/>
          <p:cNvSpPr txBox="1"/>
          <p:nvPr/>
        </p:nvSpPr>
        <p:spPr>
          <a:xfrm>
            <a:off x="1794002" y="3470116"/>
            <a:ext cx="1919833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hu-H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hu-H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eljesítmény, MW</a:t>
            </a:r>
            <a:endParaRPr lang="en-GB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0" name="Szövegdoboz 349"/>
          <p:cNvSpPr txBox="1"/>
          <p:nvPr/>
        </p:nvSpPr>
        <p:spPr>
          <a:xfrm rot="16200000">
            <a:off x="-612600" y="2030511"/>
            <a:ext cx="2118594" cy="534368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frekvencia, Hz</a:t>
            </a:r>
          </a:p>
          <a:p>
            <a:pPr algn="ctr"/>
            <a:r>
              <a:rPr lang="hu-H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(fordulatszám, min</a:t>
            </a:r>
            <a:r>
              <a:rPr lang="hu-HU" sz="1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hu-H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1" name="Egyenes összekötő 350"/>
          <p:cNvCxnSpPr/>
          <p:nvPr/>
        </p:nvCxnSpPr>
        <p:spPr>
          <a:xfrm>
            <a:off x="1011439" y="1572344"/>
            <a:ext cx="0" cy="9048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Egyenes összekötő 351"/>
          <p:cNvCxnSpPr/>
          <p:nvPr/>
        </p:nvCxnSpPr>
        <p:spPr>
          <a:xfrm>
            <a:off x="2955655" y="2060880"/>
            <a:ext cx="0" cy="39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Egyenes összekötő nyíllal 352"/>
          <p:cNvCxnSpPr/>
          <p:nvPr/>
        </p:nvCxnSpPr>
        <p:spPr>
          <a:xfrm>
            <a:off x="1011439" y="2369269"/>
            <a:ext cx="1944216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Egyenes összekötő 353"/>
          <p:cNvCxnSpPr/>
          <p:nvPr/>
        </p:nvCxnSpPr>
        <p:spPr>
          <a:xfrm rot="16200000">
            <a:off x="2282567" y="263934"/>
            <a:ext cx="0" cy="255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Egyenes összekötő 354"/>
          <p:cNvCxnSpPr/>
          <p:nvPr/>
        </p:nvCxnSpPr>
        <p:spPr>
          <a:xfrm rot="16200000">
            <a:off x="3232318" y="1772848"/>
            <a:ext cx="0" cy="57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Egyenes összekötő nyíllal 355"/>
          <p:cNvCxnSpPr/>
          <p:nvPr/>
        </p:nvCxnSpPr>
        <p:spPr>
          <a:xfrm rot="16200000">
            <a:off x="3189711" y="1790848"/>
            <a:ext cx="54000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Szövegdoboz 356"/>
          <p:cNvSpPr txBox="1"/>
          <p:nvPr/>
        </p:nvSpPr>
        <p:spPr>
          <a:xfrm>
            <a:off x="1629795" y="2089423"/>
            <a:ext cx="618170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hu-H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P</a:t>
            </a:r>
            <a:endParaRPr lang="en-GB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" name="Szövegdoboz 357"/>
          <p:cNvSpPr txBox="1"/>
          <p:nvPr/>
        </p:nvSpPr>
        <p:spPr>
          <a:xfrm rot="16200000">
            <a:off x="3006552" y="1634408"/>
            <a:ext cx="618170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hu-H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endParaRPr lang="en-GB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9" name="Szövegdoboz 358"/>
          <p:cNvSpPr txBox="1"/>
          <p:nvPr/>
        </p:nvSpPr>
        <p:spPr>
          <a:xfrm>
            <a:off x="654079" y="620688"/>
            <a:ext cx="2937444" cy="68825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Arányos szabályozás, aktiválási idő &lt;30 s.</a:t>
            </a:r>
            <a:endParaRPr lang="en-GB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0" name="Szövegdoboz 359"/>
          <p:cNvSpPr txBox="1"/>
          <p:nvPr/>
        </p:nvSpPr>
        <p:spPr>
          <a:xfrm>
            <a:off x="2308910" y="2780813"/>
            <a:ext cx="1359678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S = 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hu-H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f/P</a:t>
            </a:r>
            <a:endParaRPr lang="en-GB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2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830888" y="6337126"/>
            <a:ext cx="2133600" cy="476250"/>
          </a:xfrm>
        </p:spPr>
        <p:txBody>
          <a:bodyPr/>
          <a:lstStyle/>
          <a:p>
            <a:pPr>
              <a:defRPr/>
            </a:pPr>
            <a:fld id="{328B271E-5AE4-4A2B-A47D-F8357686F263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43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0">
        <p:circle/>
      </p:transition>
    </mc:Choice>
    <mc:Fallback xmlns="">
      <p:transition spd="slow" advClick="0" advTm="7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12"/>
          <p:cNvSpPr>
            <a:spLocks noChangeArrowheads="1"/>
          </p:cNvSpPr>
          <p:nvPr/>
        </p:nvSpPr>
        <p:spPr bwMode="auto">
          <a:xfrm>
            <a:off x="449263" y="867222"/>
            <a:ext cx="1295400" cy="863600"/>
          </a:xfrm>
          <a:prstGeom prst="rect">
            <a:avLst/>
          </a:prstGeom>
          <a:solidFill>
            <a:srgbClr val="AFD7FF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Rectangle 113"/>
          <p:cNvSpPr>
            <a:spLocks noChangeArrowheads="1"/>
          </p:cNvSpPr>
          <p:nvPr/>
        </p:nvSpPr>
        <p:spPr bwMode="auto">
          <a:xfrm>
            <a:off x="449263" y="1875284"/>
            <a:ext cx="1295400" cy="719138"/>
          </a:xfrm>
          <a:prstGeom prst="rect">
            <a:avLst/>
          </a:prstGeom>
          <a:solidFill>
            <a:srgbClr val="AFD7FF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5" name="Rectangle 114"/>
          <p:cNvSpPr>
            <a:spLocks noChangeArrowheads="1"/>
          </p:cNvSpPr>
          <p:nvPr/>
        </p:nvSpPr>
        <p:spPr bwMode="auto">
          <a:xfrm>
            <a:off x="449263" y="2954784"/>
            <a:ext cx="1295400" cy="2665413"/>
          </a:xfrm>
          <a:prstGeom prst="rect">
            <a:avLst/>
          </a:prstGeom>
          <a:solidFill>
            <a:srgbClr val="FFDBDB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6" name="Rectangle 115"/>
          <p:cNvSpPr>
            <a:spLocks noChangeArrowheads="1"/>
          </p:cNvSpPr>
          <p:nvPr/>
        </p:nvSpPr>
        <p:spPr bwMode="auto">
          <a:xfrm>
            <a:off x="2033588" y="867222"/>
            <a:ext cx="1800225" cy="2232025"/>
          </a:xfrm>
          <a:prstGeom prst="rect">
            <a:avLst/>
          </a:prstGeom>
          <a:solidFill>
            <a:srgbClr val="AFD7FF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900" b="1">
              <a:solidFill>
                <a:srgbClr val="000099"/>
              </a:solidFill>
              <a:latin typeface="Century Gothic" pitchFamily="34" charset="0"/>
            </a:endParaRPr>
          </a:p>
        </p:txBody>
      </p:sp>
      <p:sp>
        <p:nvSpPr>
          <p:cNvPr id="20487" name="Rectangle 116"/>
          <p:cNvSpPr>
            <a:spLocks noChangeArrowheads="1"/>
          </p:cNvSpPr>
          <p:nvPr/>
        </p:nvSpPr>
        <p:spPr bwMode="auto">
          <a:xfrm>
            <a:off x="4049713" y="867222"/>
            <a:ext cx="3095625" cy="1079500"/>
          </a:xfrm>
          <a:prstGeom prst="rect">
            <a:avLst/>
          </a:prstGeom>
          <a:solidFill>
            <a:srgbClr val="AFD7FF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8" name="Rectangle 117"/>
          <p:cNvSpPr>
            <a:spLocks noChangeArrowheads="1"/>
          </p:cNvSpPr>
          <p:nvPr/>
        </p:nvSpPr>
        <p:spPr bwMode="auto">
          <a:xfrm>
            <a:off x="4049713" y="2091184"/>
            <a:ext cx="1079500" cy="1008063"/>
          </a:xfrm>
          <a:prstGeom prst="rect">
            <a:avLst/>
          </a:prstGeom>
          <a:solidFill>
            <a:srgbClr val="AFD7FF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9" name="Rectangle 118"/>
          <p:cNvSpPr>
            <a:spLocks noChangeArrowheads="1"/>
          </p:cNvSpPr>
          <p:nvPr/>
        </p:nvSpPr>
        <p:spPr bwMode="auto">
          <a:xfrm>
            <a:off x="5241925" y="2091184"/>
            <a:ext cx="1079500" cy="1008063"/>
          </a:xfrm>
          <a:prstGeom prst="rect">
            <a:avLst/>
          </a:prstGeom>
          <a:solidFill>
            <a:srgbClr val="AFD7FF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0" name="Rectangle 119"/>
          <p:cNvSpPr>
            <a:spLocks noChangeArrowheads="1"/>
          </p:cNvSpPr>
          <p:nvPr/>
        </p:nvSpPr>
        <p:spPr bwMode="auto">
          <a:xfrm>
            <a:off x="1954213" y="3386584"/>
            <a:ext cx="1655762" cy="1008063"/>
          </a:xfrm>
          <a:prstGeom prst="rect">
            <a:avLst/>
          </a:prstGeom>
          <a:solidFill>
            <a:srgbClr val="FFDBDB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1" name="Rectangle 120"/>
          <p:cNvSpPr>
            <a:spLocks noChangeArrowheads="1"/>
          </p:cNvSpPr>
          <p:nvPr/>
        </p:nvSpPr>
        <p:spPr bwMode="auto">
          <a:xfrm>
            <a:off x="3970338" y="3386584"/>
            <a:ext cx="1223962" cy="1008063"/>
          </a:xfrm>
          <a:prstGeom prst="rect">
            <a:avLst/>
          </a:prstGeom>
          <a:solidFill>
            <a:srgbClr val="AFD7FF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2" name="Rectangle 121"/>
          <p:cNvSpPr>
            <a:spLocks noChangeArrowheads="1"/>
          </p:cNvSpPr>
          <p:nvPr/>
        </p:nvSpPr>
        <p:spPr bwMode="auto">
          <a:xfrm>
            <a:off x="5337175" y="3386584"/>
            <a:ext cx="1225550" cy="1008063"/>
          </a:xfrm>
          <a:prstGeom prst="rect">
            <a:avLst/>
          </a:prstGeom>
          <a:solidFill>
            <a:srgbClr val="AFD7FF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3" name="Rectangle 122"/>
          <p:cNvSpPr>
            <a:spLocks noChangeArrowheads="1"/>
          </p:cNvSpPr>
          <p:nvPr/>
        </p:nvSpPr>
        <p:spPr bwMode="auto">
          <a:xfrm>
            <a:off x="6705600" y="3386584"/>
            <a:ext cx="936625" cy="1008063"/>
          </a:xfrm>
          <a:prstGeom prst="rect">
            <a:avLst/>
          </a:prstGeom>
          <a:solidFill>
            <a:srgbClr val="AFD7FF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4" name="Rectangle 123"/>
          <p:cNvSpPr>
            <a:spLocks noChangeArrowheads="1"/>
          </p:cNvSpPr>
          <p:nvPr/>
        </p:nvSpPr>
        <p:spPr bwMode="auto">
          <a:xfrm>
            <a:off x="7786688" y="3386584"/>
            <a:ext cx="1087437" cy="1008063"/>
          </a:xfrm>
          <a:prstGeom prst="rect">
            <a:avLst/>
          </a:prstGeom>
          <a:solidFill>
            <a:srgbClr val="AFD7FF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5" name="Rectangle 124"/>
          <p:cNvSpPr>
            <a:spLocks noChangeArrowheads="1"/>
          </p:cNvSpPr>
          <p:nvPr/>
        </p:nvSpPr>
        <p:spPr bwMode="auto">
          <a:xfrm>
            <a:off x="1954213" y="4680397"/>
            <a:ext cx="1662112" cy="936625"/>
          </a:xfrm>
          <a:prstGeom prst="rect">
            <a:avLst/>
          </a:prstGeom>
          <a:solidFill>
            <a:srgbClr val="FFDBDB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6" name="Rectangle 125"/>
          <p:cNvSpPr>
            <a:spLocks noChangeArrowheads="1"/>
          </p:cNvSpPr>
          <p:nvPr/>
        </p:nvSpPr>
        <p:spPr bwMode="auto">
          <a:xfrm>
            <a:off x="3760788" y="4680397"/>
            <a:ext cx="2016125" cy="936625"/>
          </a:xfrm>
          <a:prstGeom prst="rect">
            <a:avLst/>
          </a:prstGeom>
          <a:solidFill>
            <a:srgbClr val="FFDBDB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7" name="Rectangle 126"/>
          <p:cNvSpPr>
            <a:spLocks noChangeArrowheads="1"/>
          </p:cNvSpPr>
          <p:nvPr/>
        </p:nvSpPr>
        <p:spPr bwMode="auto">
          <a:xfrm>
            <a:off x="5921375" y="4680397"/>
            <a:ext cx="2065338" cy="936625"/>
          </a:xfrm>
          <a:prstGeom prst="rect">
            <a:avLst/>
          </a:prstGeom>
          <a:solidFill>
            <a:srgbClr val="FFDBDB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8" name="Rectangle 127"/>
          <p:cNvSpPr>
            <a:spLocks noChangeArrowheads="1"/>
          </p:cNvSpPr>
          <p:nvPr/>
        </p:nvSpPr>
        <p:spPr bwMode="auto">
          <a:xfrm>
            <a:off x="8105775" y="4683572"/>
            <a:ext cx="768350" cy="1655762"/>
          </a:xfrm>
          <a:prstGeom prst="rect">
            <a:avLst/>
          </a:prstGeom>
          <a:solidFill>
            <a:srgbClr val="FFDBDB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9" name="Line 128"/>
          <p:cNvSpPr>
            <a:spLocks noChangeShapeType="1"/>
          </p:cNvSpPr>
          <p:nvPr/>
        </p:nvSpPr>
        <p:spPr bwMode="auto">
          <a:xfrm>
            <a:off x="-19050" y="2738884"/>
            <a:ext cx="1908175" cy="15875"/>
          </a:xfrm>
          <a:prstGeom prst="line">
            <a:avLst/>
          </a:prstGeom>
          <a:noFill/>
          <a:ln w="38100">
            <a:solidFill>
              <a:srgbClr val="8458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500" name="Line 129"/>
          <p:cNvSpPr>
            <a:spLocks noChangeShapeType="1"/>
          </p:cNvSpPr>
          <p:nvPr/>
        </p:nvSpPr>
        <p:spPr bwMode="auto">
          <a:xfrm>
            <a:off x="1889125" y="3226247"/>
            <a:ext cx="1908175" cy="15875"/>
          </a:xfrm>
          <a:prstGeom prst="line">
            <a:avLst/>
          </a:prstGeom>
          <a:noFill/>
          <a:ln w="38100">
            <a:solidFill>
              <a:srgbClr val="6644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501" name="Line 130"/>
          <p:cNvSpPr>
            <a:spLocks noChangeShapeType="1"/>
          </p:cNvSpPr>
          <p:nvPr/>
        </p:nvSpPr>
        <p:spPr bwMode="auto">
          <a:xfrm>
            <a:off x="3803650" y="4529584"/>
            <a:ext cx="5321300" cy="9525"/>
          </a:xfrm>
          <a:prstGeom prst="line">
            <a:avLst/>
          </a:prstGeom>
          <a:noFill/>
          <a:ln w="38100">
            <a:solidFill>
              <a:srgbClr val="6644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502" name="Line 131"/>
          <p:cNvSpPr>
            <a:spLocks noChangeShapeType="1"/>
          </p:cNvSpPr>
          <p:nvPr/>
        </p:nvSpPr>
        <p:spPr bwMode="auto">
          <a:xfrm>
            <a:off x="1889125" y="2754759"/>
            <a:ext cx="0" cy="503238"/>
          </a:xfrm>
          <a:prstGeom prst="line">
            <a:avLst/>
          </a:prstGeom>
          <a:noFill/>
          <a:ln w="38100">
            <a:solidFill>
              <a:srgbClr val="6644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503" name="Line 132"/>
          <p:cNvSpPr>
            <a:spLocks noChangeShapeType="1"/>
          </p:cNvSpPr>
          <p:nvPr/>
        </p:nvSpPr>
        <p:spPr bwMode="auto">
          <a:xfrm>
            <a:off x="3816350" y="3243709"/>
            <a:ext cx="0" cy="1295400"/>
          </a:xfrm>
          <a:prstGeom prst="line">
            <a:avLst/>
          </a:prstGeom>
          <a:noFill/>
          <a:ln w="38100">
            <a:solidFill>
              <a:srgbClr val="6644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504" name="Rectangle 133"/>
          <p:cNvSpPr>
            <a:spLocks noChangeArrowheads="1"/>
          </p:cNvSpPr>
          <p:nvPr/>
        </p:nvSpPr>
        <p:spPr bwMode="auto">
          <a:xfrm>
            <a:off x="6884988" y="5763072"/>
            <a:ext cx="1079500" cy="431800"/>
          </a:xfrm>
          <a:prstGeom prst="rect">
            <a:avLst/>
          </a:prstGeom>
          <a:solidFill>
            <a:srgbClr val="B2B2B2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05" name="Text Box 134"/>
          <p:cNvSpPr txBox="1">
            <a:spLocks noChangeArrowheads="1"/>
          </p:cNvSpPr>
          <p:nvPr/>
        </p:nvSpPr>
        <p:spPr bwMode="auto">
          <a:xfrm>
            <a:off x="449263" y="867222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/>
              <a:t>NL</a:t>
            </a:r>
          </a:p>
        </p:txBody>
      </p:sp>
      <p:sp>
        <p:nvSpPr>
          <p:cNvPr id="20506" name="Text Box 135"/>
          <p:cNvSpPr txBox="1">
            <a:spLocks noChangeArrowheads="1"/>
          </p:cNvSpPr>
          <p:nvPr/>
        </p:nvSpPr>
        <p:spPr bwMode="auto">
          <a:xfrm>
            <a:off x="482600" y="1907034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/>
              <a:t>BE</a:t>
            </a:r>
          </a:p>
        </p:txBody>
      </p:sp>
      <p:sp>
        <p:nvSpPr>
          <p:cNvPr id="20507" name="Text Box 136"/>
          <p:cNvSpPr txBox="1">
            <a:spLocks noChangeArrowheads="1"/>
          </p:cNvSpPr>
          <p:nvPr/>
        </p:nvSpPr>
        <p:spPr bwMode="auto">
          <a:xfrm>
            <a:off x="2032000" y="867222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/>
              <a:t>DE</a:t>
            </a:r>
          </a:p>
        </p:txBody>
      </p:sp>
      <p:sp>
        <p:nvSpPr>
          <p:cNvPr id="20508" name="Text Box 137"/>
          <p:cNvSpPr txBox="1">
            <a:spLocks noChangeArrowheads="1"/>
          </p:cNvSpPr>
          <p:nvPr/>
        </p:nvSpPr>
        <p:spPr bwMode="auto">
          <a:xfrm>
            <a:off x="4087813" y="867222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/>
              <a:t>PL</a:t>
            </a:r>
          </a:p>
        </p:txBody>
      </p:sp>
      <p:sp>
        <p:nvSpPr>
          <p:cNvPr id="20509" name="Text Box 138"/>
          <p:cNvSpPr txBox="1">
            <a:spLocks noChangeArrowheads="1"/>
          </p:cNvSpPr>
          <p:nvPr/>
        </p:nvSpPr>
        <p:spPr bwMode="auto">
          <a:xfrm>
            <a:off x="4048125" y="2091184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/>
              <a:t>CZ</a:t>
            </a:r>
          </a:p>
        </p:txBody>
      </p:sp>
      <p:sp>
        <p:nvSpPr>
          <p:cNvPr id="20510" name="Text Box 139"/>
          <p:cNvSpPr txBox="1">
            <a:spLocks noChangeArrowheads="1"/>
          </p:cNvSpPr>
          <p:nvPr/>
        </p:nvSpPr>
        <p:spPr bwMode="auto">
          <a:xfrm>
            <a:off x="5257800" y="2105472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/>
              <a:t>SK</a:t>
            </a:r>
          </a:p>
        </p:txBody>
      </p:sp>
      <p:sp>
        <p:nvSpPr>
          <p:cNvPr id="20511" name="Text Box 140"/>
          <p:cNvSpPr txBox="1">
            <a:spLocks noChangeArrowheads="1"/>
          </p:cNvSpPr>
          <p:nvPr/>
        </p:nvSpPr>
        <p:spPr bwMode="auto">
          <a:xfrm>
            <a:off x="449263" y="2954784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>
                <a:solidFill>
                  <a:srgbClr val="FF0000"/>
                </a:solidFill>
              </a:rPr>
              <a:t>FEP</a:t>
            </a:r>
          </a:p>
        </p:txBody>
      </p:sp>
      <p:sp>
        <p:nvSpPr>
          <p:cNvPr id="20512" name="Text Box 141"/>
          <p:cNvSpPr txBox="1">
            <a:spLocks noChangeArrowheads="1"/>
          </p:cNvSpPr>
          <p:nvPr/>
        </p:nvSpPr>
        <p:spPr bwMode="auto">
          <a:xfrm>
            <a:off x="1960563" y="3386584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/>
              <a:t>CH</a:t>
            </a:r>
          </a:p>
        </p:txBody>
      </p:sp>
      <p:sp>
        <p:nvSpPr>
          <p:cNvPr id="20513" name="Text Box 142"/>
          <p:cNvSpPr txBox="1">
            <a:spLocks noChangeArrowheads="1"/>
          </p:cNvSpPr>
          <p:nvPr/>
        </p:nvSpPr>
        <p:spPr bwMode="auto">
          <a:xfrm>
            <a:off x="3976688" y="3386584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/>
              <a:t>AT</a:t>
            </a:r>
          </a:p>
        </p:txBody>
      </p:sp>
      <p:sp>
        <p:nvSpPr>
          <p:cNvPr id="20514" name="Text Box 143"/>
          <p:cNvSpPr txBox="1">
            <a:spLocks noChangeArrowheads="1"/>
          </p:cNvSpPr>
          <p:nvPr/>
        </p:nvSpPr>
        <p:spPr bwMode="auto">
          <a:xfrm>
            <a:off x="5367338" y="3408809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/>
              <a:t>HU</a:t>
            </a:r>
          </a:p>
        </p:txBody>
      </p:sp>
      <p:sp>
        <p:nvSpPr>
          <p:cNvPr id="20515" name="Text Box 144"/>
          <p:cNvSpPr txBox="1">
            <a:spLocks noChangeArrowheads="1"/>
          </p:cNvSpPr>
          <p:nvPr/>
        </p:nvSpPr>
        <p:spPr bwMode="auto">
          <a:xfrm>
            <a:off x="6735763" y="3435797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/>
              <a:t>RO</a:t>
            </a:r>
          </a:p>
        </p:txBody>
      </p:sp>
      <p:sp>
        <p:nvSpPr>
          <p:cNvPr id="20516" name="Text Box 145"/>
          <p:cNvSpPr txBox="1">
            <a:spLocks noChangeArrowheads="1"/>
          </p:cNvSpPr>
          <p:nvPr/>
        </p:nvSpPr>
        <p:spPr bwMode="auto">
          <a:xfrm>
            <a:off x="7832725" y="3435797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/>
              <a:t>BG</a:t>
            </a:r>
          </a:p>
        </p:txBody>
      </p:sp>
      <p:sp>
        <p:nvSpPr>
          <p:cNvPr id="20517" name="Text Box 146"/>
          <p:cNvSpPr txBox="1">
            <a:spLocks noChangeArrowheads="1"/>
          </p:cNvSpPr>
          <p:nvPr/>
        </p:nvSpPr>
        <p:spPr bwMode="auto">
          <a:xfrm>
            <a:off x="8081963" y="4683572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/>
              <a:t>GR</a:t>
            </a:r>
          </a:p>
        </p:txBody>
      </p:sp>
      <p:sp>
        <p:nvSpPr>
          <p:cNvPr id="20518" name="Text Box 147"/>
          <p:cNvSpPr txBox="1">
            <a:spLocks noChangeArrowheads="1"/>
          </p:cNvSpPr>
          <p:nvPr/>
        </p:nvSpPr>
        <p:spPr bwMode="auto">
          <a:xfrm>
            <a:off x="1960563" y="4683572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/>
              <a:t>IT</a:t>
            </a:r>
          </a:p>
        </p:txBody>
      </p:sp>
      <p:sp>
        <p:nvSpPr>
          <p:cNvPr id="20519" name="Text Box 148"/>
          <p:cNvSpPr txBox="1">
            <a:spLocks noChangeArrowheads="1"/>
          </p:cNvSpPr>
          <p:nvPr/>
        </p:nvSpPr>
        <p:spPr bwMode="auto">
          <a:xfrm>
            <a:off x="3825875" y="4693097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>
                <a:solidFill>
                  <a:srgbClr val="FF0000"/>
                </a:solidFill>
              </a:rPr>
              <a:t>SHB</a:t>
            </a:r>
          </a:p>
        </p:txBody>
      </p:sp>
      <p:sp>
        <p:nvSpPr>
          <p:cNvPr id="20520" name="Text Box 149"/>
          <p:cNvSpPr txBox="1">
            <a:spLocks noChangeArrowheads="1"/>
          </p:cNvSpPr>
          <p:nvPr/>
        </p:nvSpPr>
        <p:spPr bwMode="auto">
          <a:xfrm>
            <a:off x="5872163" y="4693097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>
                <a:solidFill>
                  <a:srgbClr val="FF0000"/>
                </a:solidFill>
              </a:rPr>
              <a:t>SMM</a:t>
            </a:r>
          </a:p>
        </p:txBody>
      </p:sp>
      <p:sp>
        <p:nvSpPr>
          <p:cNvPr id="20521" name="Text Box 150"/>
          <p:cNvSpPr txBox="1">
            <a:spLocks noChangeArrowheads="1"/>
          </p:cNvSpPr>
          <p:nvPr/>
        </p:nvSpPr>
        <p:spPr bwMode="auto">
          <a:xfrm>
            <a:off x="6884988" y="5763072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/>
              <a:t>AL</a:t>
            </a:r>
          </a:p>
        </p:txBody>
      </p:sp>
      <p:sp>
        <p:nvSpPr>
          <p:cNvPr id="20522" name="Rectangle 151"/>
          <p:cNvSpPr>
            <a:spLocks noChangeArrowheads="1"/>
          </p:cNvSpPr>
          <p:nvPr/>
        </p:nvSpPr>
        <p:spPr bwMode="auto">
          <a:xfrm>
            <a:off x="576263" y="3364359"/>
            <a:ext cx="1008062" cy="504825"/>
          </a:xfrm>
          <a:prstGeom prst="rect">
            <a:avLst/>
          </a:prstGeom>
          <a:solidFill>
            <a:srgbClr val="FFC5C5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23" name="Rectangle 152"/>
          <p:cNvSpPr>
            <a:spLocks noChangeArrowheads="1"/>
          </p:cNvSpPr>
          <p:nvPr/>
        </p:nvSpPr>
        <p:spPr bwMode="auto">
          <a:xfrm>
            <a:off x="581025" y="3962847"/>
            <a:ext cx="1008063" cy="1512887"/>
          </a:xfrm>
          <a:prstGeom prst="rect">
            <a:avLst/>
          </a:prstGeom>
          <a:solidFill>
            <a:srgbClr val="FFC5C5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24" name="Text Box 153"/>
          <p:cNvSpPr txBox="1">
            <a:spLocks noChangeArrowheads="1"/>
          </p:cNvSpPr>
          <p:nvPr/>
        </p:nvSpPr>
        <p:spPr bwMode="auto">
          <a:xfrm>
            <a:off x="542925" y="3370709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/>
              <a:t>FR</a:t>
            </a:r>
          </a:p>
        </p:txBody>
      </p:sp>
      <p:sp>
        <p:nvSpPr>
          <p:cNvPr id="20525" name="Text Box 154"/>
          <p:cNvSpPr txBox="1">
            <a:spLocks noChangeArrowheads="1"/>
          </p:cNvSpPr>
          <p:nvPr/>
        </p:nvSpPr>
        <p:spPr bwMode="auto">
          <a:xfrm>
            <a:off x="569913" y="3978722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/>
              <a:t>ES</a:t>
            </a:r>
          </a:p>
        </p:txBody>
      </p:sp>
      <p:sp>
        <p:nvSpPr>
          <p:cNvPr id="20526" name="Rectangle 155"/>
          <p:cNvSpPr>
            <a:spLocks noChangeArrowheads="1"/>
          </p:cNvSpPr>
          <p:nvPr/>
        </p:nvSpPr>
        <p:spPr bwMode="auto">
          <a:xfrm>
            <a:off x="654050" y="4394647"/>
            <a:ext cx="863600" cy="504825"/>
          </a:xfrm>
          <a:prstGeom prst="rect">
            <a:avLst/>
          </a:prstGeom>
          <a:solidFill>
            <a:srgbClr val="FFAFA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27" name="Text Box 156"/>
          <p:cNvSpPr txBox="1">
            <a:spLocks noChangeArrowheads="1"/>
          </p:cNvSpPr>
          <p:nvPr/>
        </p:nvSpPr>
        <p:spPr bwMode="auto">
          <a:xfrm>
            <a:off x="587375" y="4343847"/>
            <a:ext cx="719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600"/>
              <a:t>PT</a:t>
            </a:r>
          </a:p>
        </p:txBody>
      </p:sp>
      <p:sp>
        <p:nvSpPr>
          <p:cNvPr id="20528" name="Rectangle 157"/>
          <p:cNvSpPr>
            <a:spLocks noChangeArrowheads="1"/>
          </p:cNvSpPr>
          <p:nvPr/>
        </p:nvSpPr>
        <p:spPr bwMode="auto">
          <a:xfrm>
            <a:off x="654050" y="4997897"/>
            <a:ext cx="863600" cy="358775"/>
          </a:xfrm>
          <a:prstGeom prst="rect">
            <a:avLst/>
          </a:prstGeom>
          <a:solidFill>
            <a:srgbClr val="B2B2B2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/>
              <a:t>MOR</a:t>
            </a:r>
          </a:p>
        </p:txBody>
      </p:sp>
      <p:sp>
        <p:nvSpPr>
          <p:cNvPr id="20529" name="Rectangle 158"/>
          <p:cNvSpPr>
            <a:spLocks noChangeArrowheads="1"/>
          </p:cNvSpPr>
          <p:nvPr/>
        </p:nvSpPr>
        <p:spPr bwMode="auto">
          <a:xfrm>
            <a:off x="3832225" y="5097909"/>
            <a:ext cx="576263" cy="433388"/>
          </a:xfrm>
          <a:prstGeom prst="rect">
            <a:avLst/>
          </a:prstGeom>
          <a:solidFill>
            <a:srgbClr val="FFC5C5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30" name="Rectangle 159"/>
          <p:cNvSpPr>
            <a:spLocks noChangeArrowheads="1"/>
          </p:cNvSpPr>
          <p:nvPr/>
        </p:nvSpPr>
        <p:spPr bwMode="auto">
          <a:xfrm>
            <a:off x="4478338" y="5093147"/>
            <a:ext cx="577850" cy="433387"/>
          </a:xfrm>
          <a:prstGeom prst="rect">
            <a:avLst/>
          </a:prstGeom>
          <a:solidFill>
            <a:srgbClr val="FFC5C5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31" name="Rectangle 160"/>
          <p:cNvSpPr>
            <a:spLocks noChangeArrowheads="1"/>
          </p:cNvSpPr>
          <p:nvPr/>
        </p:nvSpPr>
        <p:spPr bwMode="auto">
          <a:xfrm>
            <a:off x="5126038" y="5093147"/>
            <a:ext cx="577850" cy="433387"/>
          </a:xfrm>
          <a:prstGeom prst="rect">
            <a:avLst/>
          </a:prstGeom>
          <a:solidFill>
            <a:srgbClr val="FFC5C5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32" name="Rectangle 161"/>
          <p:cNvSpPr>
            <a:spLocks noChangeArrowheads="1"/>
          </p:cNvSpPr>
          <p:nvPr/>
        </p:nvSpPr>
        <p:spPr bwMode="auto">
          <a:xfrm>
            <a:off x="6027738" y="5097909"/>
            <a:ext cx="576262" cy="433388"/>
          </a:xfrm>
          <a:prstGeom prst="rect">
            <a:avLst/>
          </a:prstGeom>
          <a:solidFill>
            <a:srgbClr val="FFC5C5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33" name="Rectangle 162"/>
          <p:cNvSpPr>
            <a:spLocks noChangeArrowheads="1"/>
          </p:cNvSpPr>
          <p:nvPr/>
        </p:nvSpPr>
        <p:spPr bwMode="auto">
          <a:xfrm>
            <a:off x="6673850" y="5093147"/>
            <a:ext cx="577850" cy="433387"/>
          </a:xfrm>
          <a:prstGeom prst="rect">
            <a:avLst/>
          </a:prstGeom>
          <a:solidFill>
            <a:srgbClr val="FFC5C5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34" name="Rectangle 163"/>
          <p:cNvSpPr>
            <a:spLocks noChangeArrowheads="1"/>
          </p:cNvSpPr>
          <p:nvPr/>
        </p:nvSpPr>
        <p:spPr bwMode="auto">
          <a:xfrm>
            <a:off x="7321550" y="5093147"/>
            <a:ext cx="577850" cy="433387"/>
          </a:xfrm>
          <a:prstGeom prst="rect">
            <a:avLst/>
          </a:prstGeom>
          <a:solidFill>
            <a:srgbClr val="FFC5C5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35" name="Rectangle 164"/>
          <p:cNvSpPr>
            <a:spLocks noChangeArrowheads="1"/>
          </p:cNvSpPr>
          <p:nvPr/>
        </p:nvSpPr>
        <p:spPr bwMode="auto">
          <a:xfrm>
            <a:off x="2681288" y="938659"/>
            <a:ext cx="1081087" cy="719138"/>
          </a:xfrm>
          <a:prstGeom prst="rect">
            <a:avLst/>
          </a:prstGeom>
          <a:solidFill>
            <a:srgbClr val="BBDDFF"/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36" name="Rectangle 165"/>
          <p:cNvSpPr>
            <a:spLocks noChangeArrowheads="1"/>
          </p:cNvSpPr>
          <p:nvPr/>
        </p:nvSpPr>
        <p:spPr bwMode="auto">
          <a:xfrm>
            <a:off x="2105025" y="1730822"/>
            <a:ext cx="1655763" cy="503237"/>
          </a:xfrm>
          <a:prstGeom prst="rect">
            <a:avLst/>
          </a:prstGeom>
          <a:solidFill>
            <a:srgbClr val="BBDDFF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37" name="Rectangle 166"/>
          <p:cNvSpPr>
            <a:spLocks noChangeArrowheads="1"/>
          </p:cNvSpPr>
          <p:nvPr/>
        </p:nvSpPr>
        <p:spPr bwMode="auto">
          <a:xfrm>
            <a:off x="2105025" y="2307084"/>
            <a:ext cx="792163" cy="719138"/>
          </a:xfrm>
          <a:prstGeom prst="rect">
            <a:avLst/>
          </a:prstGeom>
          <a:solidFill>
            <a:srgbClr val="BBDDFF"/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38" name="Rectangle 167"/>
          <p:cNvSpPr>
            <a:spLocks noChangeArrowheads="1"/>
          </p:cNvSpPr>
          <p:nvPr/>
        </p:nvSpPr>
        <p:spPr bwMode="auto">
          <a:xfrm>
            <a:off x="2968625" y="2307084"/>
            <a:ext cx="792163" cy="358775"/>
          </a:xfrm>
          <a:prstGeom prst="rect">
            <a:avLst/>
          </a:prstGeom>
          <a:solidFill>
            <a:srgbClr val="BBDDFF"/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39" name="Rectangle 168"/>
          <p:cNvSpPr>
            <a:spLocks noChangeArrowheads="1"/>
          </p:cNvSpPr>
          <p:nvPr/>
        </p:nvSpPr>
        <p:spPr bwMode="auto">
          <a:xfrm>
            <a:off x="2968625" y="2738884"/>
            <a:ext cx="792163" cy="287338"/>
          </a:xfrm>
          <a:prstGeom prst="rect">
            <a:avLst/>
          </a:prstGeom>
          <a:solidFill>
            <a:srgbClr val="BBDDFF"/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/>
              <a:t>TIRAG</a:t>
            </a:r>
          </a:p>
        </p:txBody>
      </p:sp>
      <p:sp>
        <p:nvSpPr>
          <p:cNvPr id="20540" name="Rectangle 169"/>
          <p:cNvSpPr>
            <a:spLocks noChangeArrowheads="1"/>
          </p:cNvSpPr>
          <p:nvPr/>
        </p:nvSpPr>
        <p:spPr bwMode="auto">
          <a:xfrm>
            <a:off x="2857500" y="1237109"/>
            <a:ext cx="863600" cy="360363"/>
          </a:xfrm>
          <a:prstGeom prst="rect">
            <a:avLst/>
          </a:prstGeom>
          <a:solidFill>
            <a:srgbClr val="A5D2FF"/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/>
              <a:t>CEGEDEL</a:t>
            </a:r>
          </a:p>
        </p:txBody>
      </p:sp>
      <p:sp>
        <p:nvSpPr>
          <p:cNvPr id="20541" name="Rectangle 170"/>
          <p:cNvSpPr>
            <a:spLocks noChangeArrowheads="1"/>
          </p:cNvSpPr>
          <p:nvPr/>
        </p:nvSpPr>
        <p:spPr bwMode="auto">
          <a:xfrm>
            <a:off x="2176463" y="2683322"/>
            <a:ext cx="647700" cy="287337"/>
          </a:xfrm>
          <a:prstGeom prst="rect">
            <a:avLst/>
          </a:prstGeom>
          <a:solidFill>
            <a:srgbClr val="A5D2FF"/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/>
              <a:t>VKW</a:t>
            </a:r>
          </a:p>
        </p:txBody>
      </p:sp>
      <p:sp>
        <p:nvSpPr>
          <p:cNvPr id="20542" name="Rectangle 171"/>
          <p:cNvSpPr>
            <a:spLocks noChangeArrowheads="1"/>
          </p:cNvSpPr>
          <p:nvPr/>
        </p:nvSpPr>
        <p:spPr bwMode="auto">
          <a:xfrm>
            <a:off x="2897188" y="1875284"/>
            <a:ext cx="790575" cy="287338"/>
          </a:xfrm>
          <a:prstGeom prst="rect">
            <a:avLst/>
          </a:prstGeom>
          <a:solidFill>
            <a:srgbClr val="B2B2B2"/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/>
              <a:t>DK-W</a:t>
            </a:r>
          </a:p>
        </p:txBody>
      </p:sp>
      <p:sp>
        <p:nvSpPr>
          <p:cNvPr id="20543" name="Rectangle 172"/>
          <p:cNvSpPr>
            <a:spLocks noChangeArrowheads="1"/>
          </p:cNvSpPr>
          <p:nvPr/>
        </p:nvSpPr>
        <p:spPr bwMode="auto">
          <a:xfrm>
            <a:off x="6137275" y="1225997"/>
            <a:ext cx="928688" cy="620712"/>
          </a:xfrm>
          <a:prstGeom prst="rect">
            <a:avLst/>
          </a:prstGeom>
          <a:solidFill>
            <a:srgbClr val="B2B2B2"/>
          </a:solidFill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44" name="Rectangle 173"/>
          <p:cNvSpPr>
            <a:spLocks noChangeArrowheads="1"/>
          </p:cNvSpPr>
          <p:nvPr/>
        </p:nvSpPr>
        <p:spPr bwMode="auto">
          <a:xfrm>
            <a:off x="2320925" y="3818384"/>
            <a:ext cx="1150938" cy="433388"/>
          </a:xfrm>
          <a:prstGeom prst="rect">
            <a:avLst/>
          </a:prstGeom>
          <a:solidFill>
            <a:srgbClr val="FFC5C5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/>
              <a:t>swissgrid</a:t>
            </a:r>
          </a:p>
        </p:txBody>
      </p:sp>
      <p:sp>
        <p:nvSpPr>
          <p:cNvPr id="20545" name="Text Box 174"/>
          <p:cNvSpPr txBox="1">
            <a:spLocks noChangeArrowheads="1"/>
          </p:cNvSpPr>
          <p:nvPr/>
        </p:nvSpPr>
        <p:spPr bwMode="auto">
          <a:xfrm>
            <a:off x="5576888" y="3891409"/>
            <a:ext cx="863600" cy="31432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MAVIR</a:t>
            </a:r>
          </a:p>
        </p:txBody>
      </p:sp>
      <p:sp>
        <p:nvSpPr>
          <p:cNvPr id="20546" name="Text Box 175"/>
          <p:cNvSpPr txBox="1">
            <a:spLocks noChangeArrowheads="1"/>
          </p:cNvSpPr>
          <p:nvPr/>
        </p:nvSpPr>
        <p:spPr bwMode="auto">
          <a:xfrm>
            <a:off x="4265613" y="3891409"/>
            <a:ext cx="863600" cy="31432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APG</a:t>
            </a:r>
          </a:p>
        </p:txBody>
      </p:sp>
      <p:sp>
        <p:nvSpPr>
          <p:cNvPr id="20547" name="Text Box 176"/>
          <p:cNvSpPr txBox="1">
            <a:spLocks noChangeArrowheads="1"/>
          </p:cNvSpPr>
          <p:nvPr/>
        </p:nvSpPr>
        <p:spPr bwMode="auto">
          <a:xfrm>
            <a:off x="6784975" y="3869184"/>
            <a:ext cx="765175" cy="31432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TEL</a:t>
            </a:r>
          </a:p>
        </p:txBody>
      </p:sp>
      <p:sp>
        <p:nvSpPr>
          <p:cNvPr id="20548" name="Text Box 177"/>
          <p:cNvSpPr txBox="1">
            <a:spLocks noChangeArrowheads="1"/>
          </p:cNvSpPr>
          <p:nvPr/>
        </p:nvSpPr>
        <p:spPr bwMode="auto">
          <a:xfrm>
            <a:off x="7847013" y="3864422"/>
            <a:ext cx="954087" cy="31432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300"/>
              <a:t>ESO-EAD</a:t>
            </a:r>
          </a:p>
        </p:txBody>
      </p:sp>
      <p:sp>
        <p:nvSpPr>
          <p:cNvPr id="20549" name="Text Box 178"/>
          <p:cNvSpPr txBox="1">
            <a:spLocks noChangeArrowheads="1"/>
          </p:cNvSpPr>
          <p:nvPr/>
        </p:nvSpPr>
        <p:spPr bwMode="auto">
          <a:xfrm>
            <a:off x="8142288" y="5518597"/>
            <a:ext cx="698500" cy="31432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300"/>
              <a:t>HTSO</a:t>
            </a:r>
          </a:p>
        </p:txBody>
      </p:sp>
      <p:sp>
        <p:nvSpPr>
          <p:cNvPr id="20550" name="Text Box 179"/>
          <p:cNvSpPr txBox="1">
            <a:spLocks noChangeArrowheads="1"/>
          </p:cNvSpPr>
          <p:nvPr/>
        </p:nvSpPr>
        <p:spPr bwMode="auto">
          <a:xfrm>
            <a:off x="808038" y="1299022"/>
            <a:ext cx="863600" cy="31432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TenneT</a:t>
            </a:r>
          </a:p>
        </p:txBody>
      </p:sp>
      <p:sp>
        <p:nvSpPr>
          <p:cNvPr id="20551" name="Text Box 180"/>
          <p:cNvSpPr txBox="1">
            <a:spLocks noChangeArrowheads="1"/>
          </p:cNvSpPr>
          <p:nvPr/>
        </p:nvSpPr>
        <p:spPr bwMode="auto">
          <a:xfrm>
            <a:off x="1001713" y="2124522"/>
            <a:ext cx="647700" cy="31432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ELIA</a:t>
            </a:r>
          </a:p>
        </p:txBody>
      </p:sp>
      <p:sp>
        <p:nvSpPr>
          <p:cNvPr id="20552" name="Text Box 181"/>
          <p:cNvSpPr txBox="1">
            <a:spLocks noChangeArrowheads="1"/>
          </p:cNvSpPr>
          <p:nvPr/>
        </p:nvSpPr>
        <p:spPr bwMode="auto">
          <a:xfrm>
            <a:off x="4219575" y="2594422"/>
            <a:ext cx="765175" cy="31432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CEPS</a:t>
            </a:r>
          </a:p>
        </p:txBody>
      </p:sp>
      <p:sp>
        <p:nvSpPr>
          <p:cNvPr id="20553" name="Text Box 182"/>
          <p:cNvSpPr txBox="1">
            <a:spLocks noChangeArrowheads="1"/>
          </p:cNvSpPr>
          <p:nvPr/>
        </p:nvSpPr>
        <p:spPr bwMode="auto">
          <a:xfrm>
            <a:off x="5416550" y="2594422"/>
            <a:ext cx="765175" cy="31432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SEPS</a:t>
            </a:r>
          </a:p>
        </p:txBody>
      </p:sp>
      <p:sp>
        <p:nvSpPr>
          <p:cNvPr id="20554" name="Text Box 183"/>
          <p:cNvSpPr txBox="1">
            <a:spLocks noChangeArrowheads="1"/>
          </p:cNvSpPr>
          <p:nvPr/>
        </p:nvSpPr>
        <p:spPr bwMode="auto">
          <a:xfrm>
            <a:off x="4867275" y="1408559"/>
            <a:ext cx="765175" cy="31432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PSE-O</a:t>
            </a:r>
          </a:p>
        </p:txBody>
      </p:sp>
      <p:sp>
        <p:nvSpPr>
          <p:cNvPr id="20555" name="Text Box 184"/>
          <p:cNvSpPr txBox="1">
            <a:spLocks noChangeArrowheads="1"/>
          </p:cNvSpPr>
          <p:nvPr/>
        </p:nvSpPr>
        <p:spPr bwMode="auto">
          <a:xfrm>
            <a:off x="957263" y="3532634"/>
            <a:ext cx="576262" cy="31432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RTE</a:t>
            </a:r>
          </a:p>
        </p:txBody>
      </p:sp>
      <p:sp>
        <p:nvSpPr>
          <p:cNvPr id="20556" name="Text Box 185"/>
          <p:cNvSpPr txBox="1">
            <a:spLocks noChangeArrowheads="1"/>
          </p:cNvSpPr>
          <p:nvPr/>
        </p:nvSpPr>
        <p:spPr bwMode="auto">
          <a:xfrm>
            <a:off x="974725" y="4019997"/>
            <a:ext cx="576263" cy="277812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REE</a:t>
            </a:r>
          </a:p>
        </p:txBody>
      </p:sp>
      <p:sp>
        <p:nvSpPr>
          <p:cNvPr id="20557" name="Text Box 186"/>
          <p:cNvSpPr txBox="1">
            <a:spLocks noChangeArrowheads="1"/>
          </p:cNvSpPr>
          <p:nvPr/>
        </p:nvSpPr>
        <p:spPr bwMode="auto">
          <a:xfrm>
            <a:off x="919163" y="4566097"/>
            <a:ext cx="576262" cy="277812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REN</a:t>
            </a:r>
          </a:p>
        </p:txBody>
      </p:sp>
      <p:sp>
        <p:nvSpPr>
          <p:cNvPr id="20558" name="Text Box 187"/>
          <p:cNvSpPr txBox="1">
            <a:spLocks noChangeArrowheads="1"/>
          </p:cNvSpPr>
          <p:nvPr/>
        </p:nvSpPr>
        <p:spPr bwMode="auto">
          <a:xfrm>
            <a:off x="935038" y="3037334"/>
            <a:ext cx="576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>
                <a:solidFill>
                  <a:srgbClr val="990099"/>
                </a:solidFill>
              </a:rPr>
              <a:t>RTE</a:t>
            </a:r>
          </a:p>
        </p:txBody>
      </p:sp>
      <p:sp>
        <p:nvSpPr>
          <p:cNvPr id="20559" name="Text Box 188"/>
          <p:cNvSpPr txBox="1">
            <a:spLocks noChangeArrowheads="1"/>
          </p:cNvSpPr>
          <p:nvPr/>
        </p:nvSpPr>
        <p:spPr bwMode="auto">
          <a:xfrm>
            <a:off x="2027238" y="1192659"/>
            <a:ext cx="647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>
                <a:solidFill>
                  <a:srgbClr val="990099"/>
                </a:solidFill>
              </a:rPr>
              <a:t>RWE</a:t>
            </a:r>
          </a:p>
        </p:txBody>
      </p:sp>
      <p:sp>
        <p:nvSpPr>
          <p:cNvPr id="20560" name="Text Box 189"/>
          <p:cNvSpPr txBox="1">
            <a:spLocks noChangeArrowheads="1"/>
          </p:cNvSpPr>
          <p:nvPr/>
        </p:nvSpPr>
        <p:spPr bwMode="auto">
          <a:xfrm>
            <a:off x="2138363" y="1826072"/>
            <a:ext cx="647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E.ON</a:t>
            </a:r>
          </a:p>
        </p:txBody>
      </p:sp>
      <p:sp>
        <p:nvSpPr>
          <p:cNvPr id="20561" name="Text Box 190"/>
          <p:cNvSpPr txBox="1">
            <a:spLocks noChangeArrowheads="1"/>
          </p:cNvSpPr>
          <p:nvPr/>
        </p:nvSpPr>
        <p:spPr bwMode="auto">
          <a:xfrm>
            <a:off x="2132013" y="2340422"/>
            <a:ext cx="742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EnBW</a:t>
            </a:r>
          </a:p>
        </p:txBody>
      </p:sp>
      <p:sp>
        <p:nvSpPr>
          <p:cNvPr id="20562" name="Text Box 191"/>
          <p:cNvSpPr txBox="1">
            <a:spLocks noChangeArrowheads="1"/>
          </p:cNvSpPr>
          <p:nvPr/>
        </p:nvSpPr>
        <p:spPr bwMode="auto">
          <a:xfrm>
            <a:off x="2968625" y="2329309"/>
            <a:ext cx="742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VE-T</a:t>
            </a:r>
          </a:p>
        </p:txBody>
      </p:sp>
      <p:sp>
        <p:nvSpPr>
          <p:cNvPr id="20563" name="Text Box 192"/>
          <p:cNvSpPr txBox="1">
            <a:spLocks noChangeArrowheads="1"/>
          </p:cNvSpPr>
          <p:nvPr/>
        </p:nvSpPr>
        <p:spPr bwMode="auto">
          <a:xfrm>
            <a:off x="2620963" y="927547"/>
            <a:ext cx="6477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RWE</a:t>
            </a:r>
          </a:p>
        </p:txBody>
      </p:sp>
      <p:sp>
        <p:nvSpPr>
          <p:cNvPr id="20564" name="Text Box 193"/>
          <p:cNvSpPr txBox="1">
            <a:spLocks noChangeArrowheads="1"/>
          </p:cNvSpPr>
          <p:nvPr/>
        </p:nvSpPr>
        <p:spPr bwMode="auto">
          <a:xfrm>
            <a:off x="4075113" y="1225997"/>
            <a:ext cx="7651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>
                <a:solidFill>
                  <a:srgbClr val="990099"/>
                </a:solidFill>
              </a:rPr>
              <a:t>PSE-O</a:t>
            </a:r>
          </a:p>
        </p:txBody>
      </p:sp>
      <p:sp>
        <p:nvSpPr>
          <p:cNvPr id="20565" name="Text Box 194"/>
          <p:cNvSpPr txBox="1">
            <a:spLocks noChangeArrowheads="1"/>
          </p:cNvSpPr>
          <p:nvPr/>
        </p:nvSpPr>
        <p:spPr bwMode="auto">
          <a:xfrm>
            <a:off x="6137275" y="1225997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600"/>
              <a:t>UK/BI</a:t>
            </a:r>
          </a:p>
        </p:txBody>
      </p:sp>
      <p:sp>
        <p:nvSpPr>
          <p:cNvPr id="20566" name="Text Box 195"/>
          <p:cNvSpPr txBox="1">
            <a:spLocks noChangeArrowheads="1"/>
          </p:cNvSpPr>
          <p:nvPr/>
        </p:nvSpPr>
        <p:spPr bwMode="auto">
          <a:xfrm>
            <a:off x="4410075" y="4728022"/>
            <a:ext cx="7191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>
                <a:solidFill>
                  <a:srgbClr val="990099"/>
                </a:solidFill>
              </a:rPr>
              <a:t>ELES</a:t>
            </a:r>
          </a:p>
        </p:txBody>
      </p:sp>
      <p:sp>
        <p:nvSpPr>
          <p:cNvPr id="20567" name="Text Box 196"/>
          <p:cNvSpPr txBox="1">
            <a:spLocks noChangeArrowheads="1"/>
          </p:cNvSpPr>
          <p:nvPr/>
        </p:nvSpPr>
        <p:spPr bwMode="auto">
          <a:xfrm>
            <a:off x="6497638" y="4721672"/>
            <a:ext cx="7191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>
                <a:solidFill>
                  <a:srgbClr val="990099"/>
                </a:solidFill>
              </a:rPr>
              <a:t>EMS</a:t>
            </a:r>
          </a:p>
        </p:txBody>
      </p:sp>
      <p:sp>
        <p:nvSpPr>
          <p:cNvPr id="20568" name="Text Box 197"/>
          <p:cNvSpPr txBox="1">
            <a:spLocks noChangeArrowheads="1"/>
          </p:cNvSpPr>
          <p:nvPr/>
        </p:nvSpPr>
        <p:spPr bwMode="auto">
          <a:xfrm>
            <a:off x="2465388" y="5042347"/>
            <a:ext cx="863600" cy="31432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TERNA</a:t>
            </a:r>
          </a:p>
        </p:txBody>
      </p:sp>
      <p:sp>
        <p:nvSpPr>
          <p:cNvPr id="20569" name="Text Box 198"/>
          <p:cNvSpPr txBox="1">
            <a:spLocks noChangeArrowheads="1"/>
          </p:cNvSpPr>
          <p:nvPr/>
        </p:nvSpPr>
        <p:spPr bwMode="auto">
          <a:xfrm>
            <a:off x="3754438" y="5064572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SI</a:t>
            </a:r>
          </a:p>
        </p:txBody>
      </p:sp>
      <p:sp>
        <p:nvSpPr>
          <p:cNvPr id="20570" name="Text Box 199"/>
          <p:cNvSpPr txBox="1">
            <a:spLocks noChangeArrowheads="1"/>
          </p:cNvSpPr>
          <p:nvPr/>
        </p:nvSpPr>
        <p:spPr bwMode="auto">
          <a:xfrm>
            <a:off x="4414838" y="5048697"/>
            <a:ext cx="47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HR</a:t>
            </a:r>
          </a:p>
        </p:txBody>
      </p:sp>
      <p:sp>
        <p:nvSpPr>
          <p:cNvPr id="20571" name="Text Box 200"/>
          <p:cNvSpPr txBox="1">
            <a:spLocks noChangeArrowheads="1"/>
          </p:cNvSpPr>
          <p:nvPr/>
        </p:nvSpPr>
        <p:spPr bwMode="auto">
          <a:xfrm>
            <a:off x="5068888" y="5059809"/>
            <a:ext cx="47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BA</a:t>
            </a:r>
          </a:p>
        </p:txBody>
      </p:sp>
      <p:sp>
        <p:nvSpPr>
          <p:cNvPr id="20572" name="Text Box 201"/>
          <p:cNvSpPr txBox="1">
            <a:spLocks noChangeArrowheads="1"/>
          </p:cNvSpPr>
          <p:nvPr/>
        </p:nvSpPr>
        <p:spPr bwMode="auto">
          <a:xfrm>
            <a:off x="5981700" y="5059809"/>
            <a:ext cx="47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ME</a:t>
            </a:r>
          </a:p>
        </p:txBody>
      </p:sp>
      <p:sp>
        <p:nvSpPr>
          <p:cNvPr id="20573" name="Text Box 202"/>
          <p:cNvSpPr txBox="1">
            <a:spLocks noChangeArrowheads="1"/>
          </p:cNvSpPr>
          <p:nvPr/>
        </p:nvSpPr>
        <p:spPr bwMode="auto">
          <a:xfrm>
            <a:off x="6624638" y="5059809"/>
            <a:ext cx="47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SR</a:t>
            </a:r>
          </a:p>
        </p:txBody>
      </p:sp>
      <p:sp>
        <p:nvSpPr>
          <p:cNvPr id="20574" name="Text Box 203"/>
          <p:cNvSpPr txBox="1">
            <a:spLocks noChangeArrowheads="1"/>
          </p:cNvSpPr>
          <p:nvPr/>
        </p:nvSpPr>
        <p:spPr bwMode="auto">
          <a:xfrm>
            <a:off x="7256463" y="5048697"/>
            <a:ext cx="47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MK</a:t>
            </a:r>
          </a:p>
        </p:txBody>
      </p:sp>
      <p:sp>
        <p:nvSpPr>
          <p:cNvPr id="20575" name="Text Box 204"/>
          <p:cNvSpPr txBox="1">
            <a:spLocks noChangeArrowheads="1"/>
          </p:cNvSpPr>
          <p:nvPr/>
        </p:nvSpPr>
        <p:spPr bwMode="auto">
          <a:xfrm>
            <a:off x="6281738" y="1548259"/>
            <a:ext cx="790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200"/>
              <a:t>WPS</a:t>
            </a:r>
          </a:p>
        </p:txBody>
      </p:sp>
      <p:sp>
        <p:nvSpPr>
          <p:cNvPr id="20576" name="Text Box 205"/>
          <p:cNvSpPr txBox="1">
            <a:spLocks noChangeArrowheads="1"/>
          </p:cNvSpPr>
          <p:nvPr/>
        </p:nvSpPr>
        <p:spPr bwMode="auto">
          <a:xfrm>
            <a:off x="3778250" y="5283647"/>
            <a:ext cx="790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200"/>
              <a:t>ELES</a:t>
            </a:r>
          </a:p>
        </p:txBody>
      </p:sp>
      <p:sp>
        <p:nvSpPr>
          <p:cNvPr id="20577" name="Text Box 206"/>
          <p:cNvSpPr txBox="1">
            <a:spLocks noChangeArrowheads="1"/>
          </p:cNvSpPr>
          <p:nvPr/>
        </p:nvSpPr>
        <p:spPr bwMode="auto">
          <a:xfrm>
            <a:off x="4410075" y="5291584"/>
            <a:ext cx="790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200"/>
              <a:t>HEP</a:t>
            </a:r>
          </a:p>
        </p:txBody>
      </p:sp>
      <p:sp>
        <p:nvSpPr>
          <p:cNvPr id="20578" name="Text Box 207"/>
          <p:cNvSpPr txBox="1">
            <a:spLocks noChangeArrowheads="1"/>
          </p:cNvSpPr>
          <p:nvPr/>
        </p:nvSpPr>
        <p:spPr bwMode="auto">
          <a:xfrm>
            <a:off x="5024438" y="5302697"/>
            <a:ext cx="790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100"/>
              <a:t>NOSBIH</a:t>
            </a:r>
          </a:p>
        </p:txBody>
      </p:sp>
      <p:sp>
        <p:nvSpPr>
          <p:cNvPr id="20579" name="Text Box 208"/>
          <p:cNvSpPr txBox="1">
            <a:spLocks noChangeArrowheads="1"/>
          </p:cNvSpPr>
          <p:nvPr/>
        </p:nvSpPr>
        <p:spPr bwMode="auto">
          <a:xfrm>
            <a:off x="7216775" y="5286822"/>
            <a:ext cx="790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100"/>
              <a:t>MEPSO</a:t>
            </a:r>
          </a:p>
        </p:txBody>
      </p:sp>
      <p:sp>
        <p:nvSpPr>
          <p:cNvPr id="20580" name="Text Box 209"/>
          <p:cNvSpPr txBox="1">
            <a:spLocks noChangeArrowheads="1"/>
          </p:cNvSpPr>
          <p:nvPr/>
        </p:nvSpPr>
        <p:spPr bwMode="auto">
          <a:xfrm>
            <a:off x="5905500" y="5280472"/>
            <a:ext cx="790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200"/>
              <a:t>EPCG</a:t>
            </a:r>
          </a:p>
        </p:txBody>
      </p:sp>
      <p:sp>
        <p:nvSpPr>
          <p:cNvPr id="20581" name="Text Box 210"/>
          <p:cNvSpPr txBox="1">
            <a:spLocks noChangeArrowheads="1"/>
          </p:cNvSpPr>
          <p:nvPr/>
        </p:nvSpPr>
        <p:spPr bwMode="auto">
          <a:xfrm>
            <a:off x="6592888" y="5286822"/>
            <a:ext cx="790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200"/>
              <a:t>EMS</a:t>
            </a:r>
          </a:p>
        </p:txBody>
      </p:sp>
      <p:sp>
        <p:nvSpPr>
          <p:cNvPr id="20582" name="Text Box 211"/>
          <p:cNvSpPr txBox="1">
            <a:spLocks noChangeArrowheads="1"/>
          </p:cNvSpPr>
          <p:nvPr/>
        </p:nvSpPr>
        <p:spPr bwMode="auto">
          <a:xfrm>
            <a:off x="7354888" y="5856734"/>
            <a:ext cx="539750" cy="252413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200"/>
              <a:t>OST</a:t>
            </a:r>
          </a:p>
        </p:txBody>
      </p:sp>
      <p:cxnSp>
        <p:nvCxnSpPr>
          <p:cNvPr id="20583" name="AutoShape 212"/>
          <p:cNvCxnSpPr>
            <a:cxnSpLocks noChangeShapeType="1"/>
            <a:stCxn id="20495" idx="2"/>
          </p:cNvCxnSpPr>
          <p:nvPr/>
        </p:nvCxnSpPr>
        <p:spPr bwMode="auto">
          <a:xfrm rot="16200000" flipH="1">
            <a:off x="5095081" y="3322291"/>
            <a:ext cx="677863" cy="5295900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4" name="Line 213"/>
          <p:cNvSpPr>
            <a:spLocks noChangeShapeType="1"/>
          </p:cNvSpPr>
          <p:nvPr/>
        </p:nvSpPr>
        <p:spPr bwMode="auto">
          <a:xfrm>
            <a:off x="4913313" y="1757809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585" name="Line 214"/>
          <p:cNvSpPr>
            <a:spLocks noChangeShapeType="1"/>
          </p:cNvSpPr>
          <p:nvPr/>
        </p:nvSpPr>
        <p:spPr bwMode="auto">
          <a:xfrm>
            <a:off x="5776913" y="1753047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586" name="Line 215"/>
          <p:cNvSpPr>
            <a:spLocks noChangeShapeType="1"/>
          </p:cNvSpPr>
          <p:nvPr/>
        </p:nvSpPr>
        <p:spPr bwMode="auto">
          <a:xfrm>
            <a:off x="6242050" y="1730822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587" name="Line 216"/>
          <p:cNvSpPr>
            <a:spLocks noChangeShapeType="1"/>
          </p:cNvSpPr>
          <p:nvPr/>
        </p:nvSpPr>
        <p:spPr bwMode="auto">
          <a:xfrm>
            <a:off x="6435725" y="1724472"/>
            <a:ext cx="0" cy="178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588" name="Line 217"/>
          <p:cNvSpPr>
            <a:spLocks noChangeShapeType="1"/>
          </p:cNvSpPr>
          <p:nvPr/>
        </p:nvSpPr>
        <p:spPr bwMode="auto">
          <a:xfrm>
            <a:off x="6951663" y="1697484"/>
            <a:ext cx="0" cy="178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589" name="Line 218"/>
          <p:cNvSpPr>
            <a:spLocks noChangeShapeType="1"/>
          </p:cNvSpPr>
          <p:nvPr/>
        </p:nvSpPr>
        <p:spPr bwMode="auto">
          <a:xfrm>
            <a:off x="5937250" y="2988122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590" name="Line 219"/>
          <p:cNvSpPr>
            <a:spLocks noChangeShapeType="1"/>
          </p:cNvSpPr>
          <p:nvPr/>
        </p:nvSpPr>
        <p:spPr bwMode="auto">
          <a:xfrm>
            <a:off x="4679950" y="2953197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591" name="Line 220"/>
          <p:cNvSpPr>
            <a:spLocks noChangeShapeType="1"/>
          </p:cNvSpPr>
          <p:nvPr/>
        </p:nvSpPr>
        <p:spPr bwMode="auto">
          <a:xfrm>
            <a:off x="5057775" y="4283522"/>
            <a:ext cx="0" cy="468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592" name="Line 221"/>
          <p:cNvSpPr>
            <a:spLocks noChangeShapeType="1"/>
          </p:cNvSpPr>
          <p:nvPr/>
        </p:nvSpPr>
        <p:spPr bwMode="auto">
          <a:xfrm>
            <a:off x="5522913" y="4300984"/>
            <a:ext cx="0" cy="468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593" name="Line 222"/>
          <p:cNvSpPr>
            <a:spLocks noChangeShapeType="1"/>
          </p:cNvSpPr>
          <p:nvPr/>
        </p:nvSpPr>
        <p:spPr bwMode="auto">
          <a:xfrm>
            <a:off x="6353175" y="4289872"/>
            <a:ext cx="0" cy="468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594" name="Line 223"/>
          <p:cNvSpPr>
            <a:spLocks noChangeShapeType="1"/>
          </p:cNvSpPr>
          <p:nvPr/>
        </p:nvSpPr>
        <p:spPr bwMode="auto">
          <a:xfrm>
            <a:off x="7216775" y="4289872"/>
            <a:ext cx="0" cy="468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595" name="Line 224"/>
          <p:cNvSpPr>
            <a:spLocks noChangeShapeType="1"/>
          </p:cNvSpPr>
          <p:nvPr/>
        </p:nvSpPr>
        <p:spPr bwMode="auto">
          <a:xfrm>
            <a:off x="7877175" y="4286697"/>
            <a:ext cx="0" cy="468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596" name="Line 225"/>
          <p:cNvSpPr>
            <a:spLocks noChangeShapeType="1"/>
          </p:cNvSpPr>
          <p:nvPr/>
        </p:nvSpPr>
        <p:spPr bwMode="auto">
          <a:xfrm>
            <a:off x="8656638" y="4300984"/>
            <a:ext cx="0" cy="468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597" name="Line 226"/>
          <p:cNvSpPr>
            <a:spLocks noChangeShapeType="1"/>
          </p:cNvSpPr>
          <p:nvPr/>
        </p:nvSpPr>
        <p:spPr bwMode="auto">
          <a:xfrm>
            <a:off x="1096963" y="1611759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598" name="Line 227"/>
          <p:cNvSpPr>
            <a:spLocks noChangeShapeType="1"/>
          </p:cNvSpPr>
          <p:nvPr/>
        </p:nvSpPr>
        <p:spPr bwMode="auto">
          <a:xfrm>
            <a:off x="1168400" y="2500759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599" name="Line 228"/>
          <p:cNvSpPr>
            <a:spLocks noChangeShapeType="1"/>
          </p:cNvSpPr>
          <p:nvPr/>
        </p:nvSpPr>
        <p:spPr bwMode="auto">
          <a:xfrm>
            <a:off x="2913063" y="3027809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00" name="Line 229"/>
          <p:cNvSpPr>
            <a:spLocks noChangeShapeType="1"/>
          </p:cNvSpPr>
          <p:nvPr/>
        </p:nvSpPr>
        <p:spPr bwMode="auto">
          <a:xfrm>
            <a:off x="2919413" y="4323209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01" name="Line 230"/>
          <p:cNvSpPr>
            <a:spLocks noChangeShapeType="1"/>
          </p:cNvSpPr>
          <p:nvPr/>
        </p:nvSpPr>
        <p:spPr bwMode="auto">
          <a:xfrm>
            <a:off x="7577138" y="5543997"/>
            <a:ext cx="0" cy="290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02" name="Line 231"/>
          <p:cNvSpPr>
            <a:spLocks noChangeShapeType="1"/>
          </p:cNvSpPr>
          <p:nvPr/>
        </p:nvSpPr>
        <p:spPr bwMode="auto">
          <a:xfrm>
            <a:off x="1673225" y="1225997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03" name="Line 232"/>
          <p:cNvSpPr>
            <a:spLocks noChangeShapeType="1"/>
          </p:cNvSpPr>
          <p:nvPr/>
        </p:nvSpPr>
        <p:spPr bwMode="auto">
          <a:xfrm>
            <a:off x="3798888" y="1514922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04" name="Line 233"/>
          <p:cNvSpPr>
            <a:spLocks noChangeShapeType="1"/>
          </p:cNvSpPr>
          <p:nvPr/>
        </p:nvSpPr>
        <p:spPr bwMode="auto">
          <a:xfrm>
            <a:off x="3787775" y="247218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05" name="Line 234"/>
          <p:cNvSpPr>
            <a:spLocks noChangeShapeType="1"/>
          </p:cNvSpPr>
          <p:nvPr/>
        </p:nvSpPr>
        <p:spPr bwMode="auto">
          <a:xfrm>
            <a:off x="4984750" y="299923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06" name="Line 235"/>
          <p:cNvSpPr>
            <a:spLocks noChangeShapeType="1"/>
          </p:cNvSpPr>
          <p:nvPr/>
        </p:nvSpPr>
        <p:spPr bwMode="auto">
          <a:xfrm>
            <a:off x="5062538" y="3807272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07" name="Line 236"/>
          <p:cNvSpPr>
            <a:spLocks noChangeShapeType="1"/>
          </p:cNvSpPr>
          <p:nvPr/>
        </p:nvSpPr>
        <p:spPr bwMode="auto">
          <a:xfrm>
            <a:off x="6448425" y="3807272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08" name="Line 237"/>
          <p:cNvSpPr>
            <a:spLocks noChangeShapeType="1"/>
          </p:cNvSpPr>
          <p:nvPr/>
        </p:nvSpPr>
        <p:spPr bwMode="auto">
          <a:xfrm>
            <a:off x="7539038" y="3807272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09" name="Line 238"/>
          <p:cNvSpPr>
            <a:spLocks noChangeShapeType="1"/>
          </p:cNvSpPr>
          <p:nvPr/>
        </p:nvSpPr>
        <p:spPr bwMode="auto">
          <a:xfrm>
            <a:off x="5634038" y="5026472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10" name="Line 239"/>
          <p:cNvSpPr>
            <a:spLocks noChangeShapeType="1"/>
          </p:cNvSpPr>
          <p:nvPr/>
        </p:nvSpPr>
        <p:spPr bwMode="auto">
          <a:xfrm>
            <a:off x="3473450" y="501535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11" name="Line 240"/>
          <p:cNvSpPr>
            <a:spLocks noChangeShapeType="1"/>
          </p:cNvSpPr>
          <p:nvPr/>
        </p:nvSpPr>
        <p:spPr bwMode="auto">
          <a:xfrm>
            <a:off x="1651000" y="3902522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12" name="Line 241"/>
          <p:cNvSpPr>
            <a:spLocks noChangeShapeType="1"/>
          </p:cNvSpPr>
          <p:nvPr/>
        </p:nvSpPr>
        <p:spPr bwMode="auto">
          <a:xfrm>
            <a:off x="1673225" y="518680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13" name="Line 242"/>
          <p:cNvSpPr>
            <a:spLocks noChangeShapeType="1"/>
          </p:cNvSpPr>
          <p:nvPr/>
        </p:nvSpPr>
        <p:spPr bwMode="auto">
          <a:xfrm>
            <a:off x="1695450" y="226263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14" name="Line 243"/>
          <p:cNvSpPr>
            <a:spLocks noChangeShapeType="1"/>
          </p:cNvSpPr>
          <p:nvPr/>
        </p:nvSpPr>
        <p:spPr bwMode="auto">
          <a:xfrm flipV="1">
            <a:off x="3473450" y="4178747"/>
            <a:ext cx="574675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15" name="Line 244"/>
          <p:cNvSpPr>
            <a:spLocks noChangeShapeType="1"/>
          </p:cNvSpPr>
          <p:nvPr/>
        </p:nvSpPr>
        <p:spPr bwMode="auto">
          <a:xfrm>
            <a:off x="3760788" y="3026222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16" name="Text Box 245"/>
          <p:cNvSpPr txBox="1">
            <a:spLocks noChangeArrowheads="1"/>
          </p:cNvSpPr>
          <p:nvPr/>
        </p:nvSpPr>
        <p:spPr bwMode="auto">
          <a:xfrm>
            <a:off x="7181850" y="1151384"/>
            <a:ext cx="1763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b="1">
                <a:solidFill>
                  <a:srgbClr val="000099"/>
                </a:solidFill>
              </a:rPr>
              <a:t>Észak</a:t>
            </a:r>
          </a:p>
        </p:txBody>
      </p:sp>
      <p:sp>
        <p:nvSpPr>
          <p:cNvPr id="20617" name="Text Box 246"/>
          <p:cNvSpPr txBox="1">
            <a:spLocks noChangeArrowheads="1"/>
          </p:cNvSpPr>
          <p:nvPr/>
        </p:nvSpPr>
        <p:spPr bwMode="auto">
          <a:xfrm>
            <a:off x="592138" y="5618609"/>
            <a:ext cx="1079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b="1">
                <a:solidFill>
                  <a:srgbClr val="FF0000"/>
                </a:solidFill>
              </a:rPr>
              <a:t>Dél</a:t>
            </a:r>
          </a:p>
        </p:txBody>
      </p:sp>
      <p:sp>
        <p:nvSpPr>
          <p:cNvPr id="20618" name="Line 247"/>
          <p:cNvSpPr>
            <a:spLocks noChangeShapeType="1"/>
          </p:cNvSpPr>
          <p:nvPr/>
        </p:nvSpPr>
        <p:spPr bwMode="auto">
          <a:xfrm>
            <a:off x="3533775" y="3818384"/>
            <a:ext cx="503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19" name="Text Box 248"/>
          <p:cNvSpPr txBox="1">
            <a:spLocks noChangeArrowheads="1"/>
          </p:cNvSpPr>
          <p:nvPr/>
        </p:nvSpPr>
        <p:spPr bwMode="auto">
          <a:xfrm>
            <a:off x="3616325" y="5978972"/>
            <a:ext cx="2305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egyenáramú összeköttetés</a:t>
            </a:r>
          </a:p>
        </p:txBody>
      </p:sp>
      <p:sp>
        <p:nvSpPr>
          <p:cNvPr id="20620" name="Line 249"/>
          <p:cNvSpPr>
            <a:spLocks noChangeShapeType="1"/>
          </p:cNvSpPr>
          <p:nvPr/>
        </p:nvSpPr>
        <p:spPr bwMode="auto">
          <a:xfrm>
            <a:off x="7866063" y="503123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621" name="Line 250"/>
          <p:cNvSpPr>
            <a:spLocks noChangeShapeType="1"/>
          </p:cNvSpPr>
          <p:nvPr/>
        </p:nvSpPr>
        <p:spPr bwMode="auto">
          <a:xfrm>
            <a:off x="7855340" y="5992822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2" name="Cím 1"/>
          <p:cNvSpPr txBox="1">
            <a:spLocks/>
          </p:cNvSpPr>
          <p:nvPr/>
        </p:nvSpPr>
        <p:spPr>
          <a:xfrm>
            <a:off x="0" y="27360"/>
            <a:ext cx="9144000" cy="76637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hu-HU" sz="4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kontinentális Európa rendszere   </a:t>
            </a:r>
            <a:endParaRPr lang="hu-HU" sz="40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732240" y="6453368"/>
            <a:ext cx="2133600" cy="288000"/>
          </a:xfrm>
        </p:spPr>
        <p:txBody>
          <a:bodyPr/>
          <a:lstStyle/>
          <a:p>
            <a:pPr>
              <a:defRPr/>
            </a:pPr>
            <a:fld id="{4B57CD78-A1E9-4083-B527-9C43725F2F9F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46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0">
        <p:circle/>
      </p:transition>
    </mc:Choice>
    <mc:Fallback xmlns="">
      <p:transition spd="slow" advClick="0" advTm="7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03238" y="4932363"/>
            <a:ext cx="8580437" cy="1160462"/>
          </a:xfrm>
          <a:prstGeom prst="rect">
            <a:avLst/>
          </a:prstGeom>
          <a:solidFill>
            <a:srgbClr val="FFBBBB"/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03238" y="931863"/>
            <a:ext cx="8580437" cy="400843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1146175" y="979488"/>
            <a:ext cx="6985000" cy="4968875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4664075" y="1095375"/>
            <a:ext cx="3354388" cy="4791075"/>
          </a:xfrm>
          <a:prstGeom prst="rtTriangle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 flipH="1">
            <a:off x="1262063" y="1095375"/>
            <a:ext cx="3354387" cy="4791075"/>
          </a:xfrm>
          <a:prstGeom prst="rtTriangle">
            <a:avLst/>
          </a:prstGeom>
          <a:solidFill>
            <a:srgbClr val="FFC5C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flipH="1">
            <a:off x="1920875" y="1112838"/>
            <a:ext cx="2684463" cy="3838575"/>
          </a:xfrm>
          <a:prstGeom prst="rtTriangle">
            <a:avLst/>
          </a:prstGeom>
          <a:solidFill>
            <a:srgbClr val="FF959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4668838" y="1106488"/>
            <a:ext cx="2681287" cy="3838575"/>
          </a:xfrm>
          <a:prstGeom prst="rtTriangle">
            <a:avLst/>
          </a:prstGeom>
          <a:solidFill>
            <a:srgbClr val="8BC5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flipH="1">
            <a:off x="2508250" y="1095375"/>
            <a:ext cx="2098675" cy="3027363"/>
          </a:xfrm>
          <a:prstGeom prst="rtTriangle">
            <a:avLst/>
          </a:prstGeom>
          <a:solidFill>
            <a:srgbClr val="FF656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4668838" y="1090613"/>
            <a:ext cx="2098675" cy="3027362"/>
          </a:xfrm>
          <a:prstGeom prst="rtTriangle">
            <a:avLst/>
          </a:prstGeom>
          <a:solidFill>
            <a:srgbClr val="45A2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flipH="1">
            <a:off x="3090863" y="1112838"/>
            <a:ext cx="1519237" cy="2160587"/>
          </a:xfrm>
          <a:prstGeom prst="rtTriangle">
            <a:avLst/>
          </a:prstGeom>
          <a:solidFill>
            <a:srgbClr val="FF151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4668838" y="1106488"/>
            <a:ext cx="1519237" cy="2160587"/>
          </a:xfrm>
          <a:prstGeom prst="rtTriangle">
            <a:avLst/>
          </a:prstGeom>
          <a:solidFill>
            <a:srgbClr val="0075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>
            <a:off x="2530475" y="3282950"/>
            <a:ext cx="1223963" cy="259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5554663" y="3271838"/>
            <a:ext cx="1223962" cy="2592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>
            <a:off x="3633788" y="4103688"/>
            <a:ext cx="395287" cy="1800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5310188" y="4108450"/>
            <a:ext cx="395287" cy="1800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2243138" y="1050925"/>
            <a:ext cx="1943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800" b="1">
                <a:solidFill>
                  <a:srgbClr val="FF1515"/>
                </a:solidFill>
              </a:rPr>
              <a:t>Dél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338763" y="1001713"/>
            <a:ext cx="1943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800" b="1">
                <a:solidFill>
                  <a:srgbClr val="0000FF"/>
                </a:solidFill>
              </a:rPr>
              <a:t>Észak</a:t>
            </a:r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4897438" y="2271713"/>
            <a:ext cx="576262" cy="4984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4835525" y="246538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>
                <a:solidFill>
                  <a:schemeClr val="accent2"/>
                </a:solidFill>
              </a:rPr>
              <a:t>CC</a:t>
            </a:r>
          </a:p>
        </p:txBody>
      </p:sp>
      <p:sp>
        <p:nvSpPr>
          <p:cNvPr id="26645" name="AutoShape 21"/>
          <p:cNvSpPr>
            <a:spLocks noChangeArrowheads="1"/>
          </p:cNvSpPr>
          <p:nvPr/>
        </p:nvSpPr>
        <p:spPr bwMode="auto">
          <a:xfrm>
            <a:off x="3821113" y="2271713"/>
            <a:ext cx="576262" cy="4984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900" b="1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3759200" y="246538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>
                <a:solidFill>
                  <a:schemeClr val="accent2"/>
                </a:solidFill>
              </a:rPr>
              <a:t>CC</a:t>
            </a:r>
          </a:p>
        </p:txBody>
      </p:sp>
      <p:sp>
        <p:nvSpPr>
          <p:cNvPr id="26647" name="AutoShape 23"/>
          <p:cNvSpPr>
            <a:spLocks noChangeArrowheads="1"/>
          </p:cNvSpPr>
          <p:nvPr/>
        </p:nvSpPr>
        <p:spPr bwMode="auto">
          <a:xfrm>
            <a:off x="2825750" y="3417888"/>
            <a:ext cx="576263" cy="4984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2763838" y="3611563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>
                <a:solidFill>
                  <a:schemeClr val="accent2"/>
                </a:solidFill>
              </a:rPr>
              <a:t>CB</a:t>
            </a:r>
          </a:p>
        </p:txBody>
      </p:sp>
      <p:sp>
        <p:nvSpPr>
          <p:cNvPr id="26649" name="AutoShape 25"/>
          <p:cNvSpPr>
            <a:spLocks noChangeArrowheads="1"/>
          </p:cNvSpPr>
          <p:nvPr/>
        </p:nvSpPr>
        <p:spPr bwMode="auto">
          <a:xfrm>
            <a:off x="4933950" y="3435350"/>
            <a:ext cx="576263" cy="4984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4868863" y="3625850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>
                <a:solidFill>
                  <a:schemeClr val="accent2"/>
                </a:solidFill>
              </a:rPr>
              <a:t>CB</a:t>
            </a:r>
          </a:p>
        </p:txBody>
      </p:sp>
      <p:sp>
        <p:nvSpPr>
          <p:cNvPr id="26651" name="AutoShape 27"/>
          <p:cNvSpPr>
            <a:spLocks noChangeArrowheads="1"/>
          </p:cNvSpPr>
          <p:nvPr/>
        </p:nvSpPr>
        <p:spPr bwMode="auto">
          <a:xfrm>
            <a:off x="3783013" y="3417888"/>
            <a:ext cx="576262" cy="4984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3721100" y="3611563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>
                <a:solidFill>
                  <a:schemeClr val="accent2"/>
                </a:solidFill>
              </a:rPr>
              <a:t>CB</a:t>
            </a:r>
          </a:p>
        </p:txBody>
      </p:sp>
      <p:sp>
        <p:nvSpPr>
          <p:cNvPr id="26653" name="AutoShape 29"/>
          <p:cNvSpPr>
            <a:spLocks noChangeArrowheads="1"/>
          </p:cNvSpPr>
          <p:nvPr/>
        </p:nvSpPr>
        <p:spPr bwMode="auto">
          <a:xfrm>
            <a:off x="4762500" y="4281488"/>
            <a:ext cx="576263" cy="4984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4700588" y="4475163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>
                <a:solidFill>
                  <a:schemeClr val="accent2"/>
                </a:solidFill>
              </a:rPr>
              <a:t>CA</a:t>
            </a:r>
          </a:p>
        </p:txBody>
      </p:sp>
      <p:sp>
        <p:nvSpPr>
          <p:cNvPr id="26655" name="AutoShape 31"/>
          <p:cNvSpPr>
            <a:spLocks noChangeArrowheads="1"/>
          </p:cNvSpPr>
          <p:nvPr/>
        </p:nvSpPr>
        <p:spPr bwMode="auto">
          <a:xfrm>
            <a:off x="2365375" y="4270375"/>
            <a:ext cx="576263" cy="4984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900" b="1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2303463" y="4464050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>
                <a:solidFill>
                  <a:schemeClr val="accent2"/>
                </a:solidFill>
              </a:rPr>
              <a:t>CA</a:t>
            </a:r>
          </a:p>
        </p:txBody>
      </p:sp>
      <p:sp>
        <p:nvSpPr>
          <p:cNvPr id="26657" name="AutoShape 33"/>
          <p:cNvSpPr>
            <a:spLocks noChangeArrowheads="1"/>
          </p:cNvSpPr>
          <p:nvPr/>
        </p:nvSpPr>
        <p:spPr bwMode="auto">
          <a:xfrm>
            <a:off x="3228975" y="4265613"/>
            <a:ext cx="576263" cy="4984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3167063" y="445928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>
                <a:solidFill>
                  <a:schemeClr val="accent2"/>
                </a:solidFill>
              </a:rPr>
              <a:t>CA</a:t>
            </a:r>
          </a:p>
        </p:txBody>
      </p:sp>
      <p:sp>
        <p:nvSpPr>
          <p:cNvPr id="26659" name="AutoShape 35"/>
          <p:cNvSpPr>
            <a:spLocks noChangeArrowheads="1"/>
          </p:cNvSpPr>
          <p:nvPr/>
        </p:nvSpPr>
        <p:spPr bwMode="auto">
          <a:xfrm>
            <a:off x="3987800" y="4276725"/>
            <a:ext cx="576263" cy="4984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3925888" y="4470400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>
                <a:solidFill>
                  <a:schemeClr val="accent2"/>
                </a:solidFill>
              </a:rPr>
              <a:t>CA</a:t>
            </a:r>
          </a:p>
        </p:txBody>
      </p:sp>
      <p:sp>
        <p:nvSpPr>
          <p:cNvPr id="26661" name="AutoShape 37"/>
          <p:cNvSpPr>
            <a:spLocks noChangeArrowheads="1"/>
          </p:cNvSpPr>
          <p:nvPr/>
        </p:nvSpPr>
        <p:spPr bwMode="auto">
          <a:xfrm>
            <a:off x="6380163" y="4257675"/>
            <a:ext cx="576262" cy="4984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62" name="AutoShape 38"/>
          <p:cNvSpPr>
            <a:spLocks noChangeArrowheads="1"/>
          </p:cNvSpPr>
          <p:nvPr/>
        </p:nvSpPr>
        <p:spPr bwMode="auto">
          <a:xfrm>
            <a:off x="5943600" y="3438525"/>
            <a:ext cx="576263" cy="4984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63" name="AutoShape 39"/>
          <p:cNvSpPr>
            <a:spLocks noChangeArrowheads="1"/>
          </p:cNvSpPr>
          <p:nvPr/>
        </p:nvSpPr>
        <p:spPr bwMode="auto">
          <a:xfrm>
            <a:off x="5543550" y="4275138"/>
            <a:ext cx="576263" cy="4984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4978400" y="5321300"/>
            <a:ext cx="287338" cy="2873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b="1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2027238" y="5321300"/>
            <a:ext cx="287337" cy="2873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b="1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26666" name="Oval 42"/>
          <p:cNvSpPr>
            <a:spLocks noChangeArrowheads="1"/>
          </p:cNvSpPr>
          <p:nvPr/>
        </p:nvSpPr>
        <p:spPr bwMode="auto">
          <a:xfrm>
            <a:off x="3106738" y="5321300"/>
            <a:ext cx="287337" cy="2873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b="1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26667" name="Oval 43"/>
          <p:cNvSpPr>
            <a:spLocks noChangeArrowheads="1"/>
          </p:cNvSpPr>
          <p:nvPr/>
        </p:nvSpPr>
        <p:spPr bwMode="auto">
          <a:xfrm>
            <a:off x="4043363" y="5321300"/>
            <a:ext cx="287337" cy="2873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b="1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26668" name="Oval 44"/>
          <p:cNvSpPr>
            <a:spLocks noChangeArrowheads="1"/>
          </p:cNvSpPr>
          <p:nvPr/>
        </p:nvSpPr>
        <p:spPr bwMode="auto">
          <a:xfrm>
            <a:off x="5876925" y="5305425"/>
            <a:ext cx="287338" cy="2873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b="1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26669" name="Oval 45"/>
          <p:cNvSpPr>
            <a:spLocks noChangeArrowheads="1"/>
          </p:cNvSpPr>
          <p:nvPr/>
        </p:nvSpPr>
        <p:spPr bwMode="auto">
          <a:xfrm>
            <a:off x="7067550" y="5178425"/>
            <a:ext cx="252413" cy="2524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sp>
        <p:nvSpPr>
          <p:cNvPr id="26670" name="Oval 46"/>
          <p:cNvSpPr>
            <a:spLocks noChangeArrowheads="1"/>
          </p:cNvSpPr>
          <p:nvPr/>
        </p:nvSpPr>
        <p:spPr bwMode="auto">
          <a:xfrm>
            <a:off x="7318375" y="5502275"/>
            <a:ext cx="252413" cy="2524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sp>
        <p:nvSpPr>
          <p:cNvPr id="26671" name="Oval 47"/>
          <p:cNvSpPr>
            <a:spLocks noChangeArrowheads="1"/>
          </p:cNvSpPr>
          <p:nvPr/>
        </p:nvSpPr>
        <p:spPr bwMode="auto">
          <a:xfrm>
            <a:off x="6815138" y="5429250"/>
            <a:ext cx="252412" cy="2524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sp>
        <p:nvSpPr>
          <p:cNvPr id="26672" name="Oval 48"/>
          <p:cNvSpPr>
            <a:spLocks noChangeArrowheads="1"/>
          </p:cNvSpPr>
          <p:nvPr/>
        </p:nvSpPr>
        <p:spPr bwMode="auto">
          <a:xfrm>
            <a:off x="6238875" y="5502275"/>
            <a:ext cx="252413" cy="2524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sp>
        <p:nvSpPr>
          <p:cNvPr id="26673" name="Oval 49"/>
          <p:cNvSpPr>
            <a:spLocks noChangeArrowheads="1"/>
          </p:cNvSpPr>
          <p:nvPr/>
        </p:nvSpPr>
        <p:spPr bwMode="auto">
          <a:xfrm>
            <a:off x="5627688" y="5033963"/>
            <a:ext cx="252412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sp>
        <p:nvSpPr>
          <p:cNvPr id="26674" name="Oval 50"/>
          <p:cNvSpPr>
            <a:spLocks noChangeArrowheads="1"/>
          </p:cNvSpPr>
          <p:nvPr/>
        </p:nvSpPr>
        <p:spPr bwMode="auto">
          <a:xfrm>
            <a:off x="4762500" y="55737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sp>
        <p:nvSpPr>
          <p:cNvPr id="26675" name="Oval 51"/>
          <p:cNvSpPr>
            <a:spLocks noChangeArrowheads="1"/>
          </p:cNvSpPr>
          <p:nvPr/>
        </p:nvSpPr>
        <p:spPr bwMode="auto">
          <a:xfrm>
            <a:off x="5267325" y="55737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sp>
        <p:nvSpPr>
          <p:cNvPr id="26676" name="Oval 52"/>
          <p:cNvSpPr>
            <a:spLocks noChangeArrowheads="1"/>
          </p:cNvSpPr>
          <p:nvPr/>
        </p:nvSpPr>
        <p:spPr bwMode="auto">
          <a:xfrm>
            <a:off x="6635750" y="5105400"/>
            <a:ext cx="252413" cy="2524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sp>
        <p:nvSpPr>
          <p:cNvPr id="26677" name="Oval 53"/>
          <p:cNvSpPr>
            <a:spLocks noChangeArrowheads="1"/>
          </p:cNvSpPr>
          <p:nvPr/>
        </p:nvSpPr>
        <p:spPr bwMode="auto">
          <a:xfrm>
            <a:off x="5699125" y="55737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sp>
        <p:nvSpPr>
          <p:cNvPr id="26678" name="Oval 54"/>
          <p:cNvSpPr>
            <a:spLocks noChangeArrowheads="1"/>
          </p:cNvSpPr>
          <p:nvPr/>
        </p:nvSpPr>
        <p:spPr bwMode="auto">
          <a:xfrm>
            <a:off x="3790950" y="55737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sp>
        <p:nvSpPr>
          <p:cNvPr id="26679" name="Oval 55"/>
          <p:cNvSpPr>
            <a:spLocks noChangeArrowheads="1"/>
          </p:cNvSpPr>
          <p:nvPr/>
        </p:nvSpPr>
        <p:spPr bwMode="auto">
          <a:xfrm>
            <a:off x="2746375" y="55737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1595438" y="5502275"/>
            <a:ext cx="252412" cy="2524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2422525" y="5068888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2243138" y="5610225"/>
            <a:ext cx="252412" cy="2524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1019175" y="2154238"/>
            <a:ext cx="2016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/>
              <a:t>Koordinációs Központ (CC)</a:t>
            </a:r>
          </a:p>
        </p:txBody>
      </p:sp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587375" y="3378200"/>
            <a:ext cx="2022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/>
              <a:t>Szabályozási Tömb (CB)</a:t>
            </a:r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468313" y="4237038"/>
            <a:ext cx="17256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/>
              <a:t>Szabályozási Terület (CA)</a:t>
            </a:r>
          </a:p>
        </p:txBody>
      </p:sp>
      <p:sp>
        <p:nvSpPr>
          <p:cNvPr id="26686" name="Text Box 62"/>
          <p:cNvSpPr txBox="1">
            <a:spLocks noChangeArrowheads="1"/>
          </p:cNvSpPr>
          <p:nvPr/>
        </p:nvSpPr>
        <p:spPr bwMode="auto">
          <a:xfrm>
            <a:off x="468313" y="5011738"/>
            <a:ext cx="1054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 b="1"/>
              <a:t>Piaci szereplők</a:t>
            </a:r>
          </a:p>
        </p:txBody>
      </p:sp>
      <p:sp>
        <p:nvSpPr>
          <p:cNvPr id="26687" name="Text Box 63"/>
          <p:cNvSpPr txBox="1">
            <a:spLocks noChangeArrowheads="1"/>
          </p:cNvSpPr>
          <p:nvPr/>
        </p:nvSpPr>
        <p:spPr bwMode="auto">
          <a:xfrm>
            <a:off x="6275388" y="2225675"/>
            <a:ext cx="2016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Co-ordination Centre (CC)</a:t>
            </a:r>
          </a:p>
        </p:txBody>
      </p:sp>
      <p:sp>
        <p:nvSpPr>
          <p:cNvPr id="26688" name="Text Box 64"/>
          <p:cNvSpPr txBox="1">
            <a:spLocks noChangeArrowheads="1"/>
          </p:cNvSpPr>
          <p:nvPr/>
        </p:nvSpPr>
        <p:spPr bwMode="auto">
          <a:xfrm>
            <a:off x="7138988" y="3378200"/>
            <a:ext cx="1511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Control Block (CB)</a:t>
            </a:r>
          </a:p>
        </p:txBody>
      </p: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7643813" y="4170363"/>
            <a:ext cx="12223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Control Area (C</a:t>
            </a:r>
            <a:r>
              <a:rPr lang="hu-HU" altLang="en-US" sz="1600" b="1"/>
              <a:t>A</a:t>
            </a:r>
            <a:r>
              <a:rPr lang="en-US" altLang="en-US" sz="1600" b="1"/>
              <a:t>)</a:t>
            </a:r>
          </a:p>
        </p:txBody>
      </p:sp>
      <p:sp>
        <p:nvSpPr>
          <p:cNvPr id="26690" name="Text Box 66"/>
          <p:cNvSpPr txBox="1">
            <a:spLocks noChangeArrowheads="1"/>
          </p:cNvSpPr>
          <p:nvPr/>
        </p:nvSpPr>
        <p:spPr bwMode="auto">
          <a:xfrm>
            <a:off x="7859713" y="5011738"/>
            <a:ext cx="11509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Market Participant</a:t>
            </a:r>
          </a:p>
        </p:txBody>
      </p:sp>
      <p:sp>
        <p:nvSpPr>
          <p:cNvPr id="26691" name="AutoShape 67"/>
          <p:cNvSpPr>
            <a:spLocks noChangeArrowheads="1"/>
          </p:cNvSpPr>
          <p:nvPr/>
        </p:nvSpPr>
        <p:spPr bwMode="auto">
          <a:xfrm>
            <a:off x="2987675" y="6205538"/>
            <a:ext cx="468313" cy="3921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92" name="Oval 68"/>
          <p:cNvSpPr>
            <a:spLocks noChangeArrowheads="1"/>
          </p:cNvSpPr>
          <p:nvPr/>
        </p:nvSpPr>
        <p:spPr bwMode="auto">
          <a:xfrm>
            <a:off x="5461000" y="6261100"/>
            <a:ext cx="287338" cy="2873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b="1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26693" name="Text Box 69"/>
          <p:cNvSpPr txBox="1">
            <a:spLocks noChangeArrowheads="1"/>
          </p:cNvSpPr>
          <p:nvPr/>
        </p:nvSpPr>
        <p:spPr bwMode="auto">
          <a:xfrm>
            <a:off x="3444875" y="6229350"/>
            <a:ext cx="1944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/>
              <a:t>rendszerirányítók</a:t>
            </a:r>
          </a:p>
        </p:txBody>
      </p:sp>
      <p:sp>
        <p:nvSpPr>
          <p:cNvPr id="26694" name="Text Box 70"/>
          <p:cNvSpPr txBox="1">
            <a:spLocks noChangeArrowheads="1"/>
          </p:cNvSpPr>
          <p:nvPr/>
        </p:nvSpPr>
        <p:spPr bwMode="auto">
          <a:xfrm>
            <a:off x="5805488" y="6221413"/>
            <a:ext cx="1944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/>
              <a:t>mérlegkörök</a:t>
            </a:r>
          </a:p>
        </p:txBody>
      </p:sp>
      <p:sp>
        <p:nvSpPr>
          <p:cNvPr id="26695" name="Text Box 71"/>
          <p:cNvSpPr txBox="1">
            <a:spLocks noChangeArrowheads="1"/>
          </p:cNvSpPr>
          <p:nvPr/>
        </p:nvSpPr>
        <p:spPr bwMode="auto">
          <a:xfrm>
            <a:off x="574675" y="981075"/>
            <a:ext cx="1728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rgbClr val="660066"/>
                </a:solidFill>
              </a:rPr>
              <a:t>szabályozott</a:t>
            </a:r>
          </a:p>
        </p:txBody>
      </p:sp>
      <p:sp>
        <p:nvSpPr>
          <p:cNvPr id="26696" name="Text Box 72"/>
          <p:cNvSpPr txBox="1">
            <a:spLocks noChangeArrowheads="1"/>
          </p:cNvSpPr>
          <p:nvPr/>
        </p:nvSpPr>
        <p:spPr bwMode="auto">
          <a:xfrm>
            <a:off x="503238" y="5622925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rgbClr val="660066"/>
                </a:solidFill>
              </a:rPr>
              <a:t>piac</a:t>
            </a:r>
          </a:p>
        </p:txBody>
      </p:sp>
      <p:sp>
        <p:nvSpPr>
          <p:cNvPr id="74" name="Cím 1"/>
          <p:cNvSpPr txBox="1">
            <a:spLocks/>
          </p:cNvSpPr>
          <p:nvPr/>
        </p:nvSpPr>
        <p:spPr>
          <a:xfrm>
            <a:off x="0" y="27360"/>
            <a:ext cx="9144000" cy="76637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hu-HU" sz="4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Az irányítási hierarchia felépítése   </a:t>
            </a:r>
            <a:endParaRPr lang="hu-HU" sz="40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B271E-5AE4-4A2B-A47D-F8357686F263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0">
        <p:circle/>
      </p:transition>
    </mc:Choice>
    <mc:Fallback xmlns="">
      <p:transition spd="slow" advClick="0" advTm="7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AutoShape 2"/>
          <p:cNvSpPr>
            <a:spLocks noChangeArrowheads="1"/>
          </p:cNvSpPr>
          <p:nvPr/>
        </p:nvSpPr>
        <p:spPr bwMode="auto">
          <a:xfrm>
            <a:off x="1066800" y="990600"/>
            <a:ext cx="7315200" cy="5410200"/>
          </a:xfrm>
          <a:prstGeom prst="roundRect">
            <a:avLst>
              <a:gd name="adj" fmla="val 8421"/>
            </a:avLst>
          </a:prstGeom>
          <a:solidFill>
            <a:srgbClr val="FFE5E5"/>
          </a:solidFill>
          <a:ln w="152400">
            <a:pattFill prst="pct70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5571" name="Rectangle 3"/>
          <p:cNvSpPr>
            <a:spLocks noChangeArrowheads="1"/>
          </p:cNvSpPr>
          <p:nvPr/>
        </p:nvSpPr>
        <p:spPr bwMode="auto">
          <a:xfrm>
            <a:off x="3124200" y="3124200"/>
            <a:ext cx="2895600" cy="32004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5572" name="Rectangle 4"/>
          <p:cNvSpPr>
            <a:spLocks noChangeArrowheads="1"/>
          </p:cNvSpPr>
          <p:nvPr/>
        </p:nvSpPr>
        <p:spPr bwMode="auto">
          <a:xfrm>
            <a:off x="3124200" y="1066800"/>
            <a:ext cx="2895600" cy="2057400"/>
          </a:xfrm>
          <a:prstGeom prst="rect">
            <a:avLst/>
          </a:prstGeom>
          <a:solidFill>
            <a:srgbClr val="9FF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4572000" y="668338"/>
            <a:ext cx="0" cy="395287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7315200" y="2166938"/>
            <a:ext cx="304800" cy="0"/>
          </a:xfrm>
          <a:prstGeom prst="line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1295400" y="1828800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295400" y="1820863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1828800" y="19050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2286000" y="19050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1676400" y="2016125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2209800" y="2016125"/>
            <a:ext cx="76200" cy="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1981200" y="19050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1600200" y="2209800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600200" y="2201863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2133600" y="22860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2590800" y="22860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1981200" y="2397125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2514600" y="2397125"/>
            <a:ext cx="76200" cy="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2286000" y="22860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1295400" y="2590800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1295400" y="2582863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3815" name="Oval 23"/>
          <p:cNvSpPr>
            <a:spLocks noChangeArrowheads="1"/>
          </p:cNvSpPr>
          <p:nvPr/>
        </p:nvSpPr>
        <p:spPr bwMode="auto">
          <a:xfrm>
            <a:off x="1828800" y="26670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16" name="AutoShape 24"/>
          <p:cNvSpPr>
            <a:spLocks noChangeArrowheads="1"/>
          </p:cNvSpPr>
          <p:nvPr/>
        </p:nvSpPr>
        <p:spPr bwMode="auto">
          <a:xfrm>
            <a:off x="2286000" y="26670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1676400" y="2778125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2209800" y="2778125"/>
            <a:ext cx="7620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19" name="Oval 27"/>
          <p:cNvSpPr>
            <a:spLocks noChangeArrowheads="1"/>
          </p:cNvSpPr>
          <p:nvPr/>
        </p:nvSpPr>
        <p:spPr bwMode="auto">
          <a:xfrm>
            <a:off x="1981200" y="26670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20" name="Oval 28"/>
          <p:cNvSpPr>
            <a:spLocks noChangeArrowheads="1"/>
          </p:cNvSpPr>
          <p:nvPr/>
        </p:nvSpPr>
        <p:spPr bwMode="auto">
          <a:xfrm>
            <a:off x="1295400" y="3429000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1295400" y="3421063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3822" name="Oval 30"/>
          <p:cNvSpPr>
            <a:spLocks noChangeArrowheads="1"/>
          </p:cNvSpPr>
          <p:nvPr/>
        </p:nvSpPr>
        <p:spPr bwMode="auto">
          <a:xfrm>
            <a:off x="1828800" y="35052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23" name="AutoShape 31"/>
          <p:cNvSpPr>
            <a:spLocks noChangeArrowheads="1"/>
          </p:cNvSpPr>
          <p:nvPr/>
        </p:nvSpPr>
        <p:spPr bwMode="auto">
          <a:xfrm>
            <a:off x="2286000" y="35052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1676400" y="3616325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2209800" y="3616325"/>
            <a:ext cx="7620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26" name="Oval 34"/>
          <p:cNvSpPr>
            <a:spLocks noChangeArrowheads="1"/>
          </p:cNvSpPr>
          <p:nvPr/>
        </p:nvSpPr>
        <p:spPr bwMode="auto">
          <a:xfrm>
            <a:off x="1981200" y="35052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27" name="Oval 35"/>
          <p:cNvSpPr>
            <a:spLocks noChangeArrowheads="1"/>
          </p:cNvSpPr>
          <p:nvPr/>
        </p:nvSpPr>
        <p:spPr bwMode="auto">
          <a:xfrm>
            <a:off x="1600200" y="3810000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1600200" y="3802063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3829" name="Oval 37"/>
          <p:cNvSpPr>
            <a:spLocks noChangeArrowheads="1"/>
          </p:cNvSpPr>
          <p:nvPr/>
        </p:nvSpPr>
        <p:spPr bwMode="auto">
          <a:xfrm>
            <a:off x="2133600" y="38862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30" name="AutoShape 38"/>
          <p:cNvSpPr>
            <a:spLocks noChangeArrowheads="1"/>
          </p:cNvSpPr>
          <p:nvPr/>
        </p:nvSpPr>
        <p:spPr bwMode="auto">
          <a:xfrm>
            <a:off x="2590800" y="38862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831" name="Line 39"/>
          <p:cNvSpPr>
            <a:spLocks noChangeShapeType="1"/>
          </p:cNvSpPr>
          <p:nvPr/>
        </p:nvSpPr>
        <p:spPr bwMode="auto">
          <a:xfrm>
            <a:off x="1981200" y="3997325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32" name="Line 40"/>
          <p:cNvSpPr>
            <a:spLocks noChangeShapeType="1"/>
          </p:cNvSpPr>
          <p:nvPr/>
        </p:nvSpPr>
        <p:spPr bwMode="auto">
          <a:xfrm>
            <a:off x="2514600" y="3997325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33" name="Oval 41"/>
          <p:cNvSpPr>
            <a:spLocks noChangeArrowheads="1"/>
          </p:cNvSpPr>
          <p:nvPr/>
        </p:nvSpPr>
        <p:spPr bwMode="auto">
          <a:xfrm>
            <a:off x="2286000" y="38862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34" name="Oval 42"/>
          <p:cNvSpPr>
            <a:spLocks noChangeArrowheads="1"/>
          </p:cNvSpPr>
          <p:nvPr/>
        </p:nvSpPr>
        <p:spPr bwMode="auto">
          <a:xfrm>
            <a:off x="1295400" y="4191000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1295400" y="4183063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3836" name="AutoShape 44"/>
          <p:cNvSpPr>
            <a:spLocks noChangeArrowheads="1"/>
          </p:cNvSpPr>
          <p:nvPr/>
        </p:nvSpPr>
        <p:spPr bwMode="auto">
          <a:xfrm>
            <a:off x="2286000" y="42672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837" name="Line 45"/>
          <p:cNvSpPr>
            <a:spLocks noChangeShapeType="1"/>
          </p:cNvSpPr>
          <p:nvPr/>
        </p:nvSpPr>
        <p:spPr bwMode="auto">
          <a:xfrm>
            <a:off x="1676400" y="4378325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38" name="Line 46"/>
          <p:cNvSpPr>
            <a:spLocks noChangeShapeType="1"/>
          </p:cNvSpPr>
          <p:nvPr/>
        </p:nvSpPr>
        <p:spPr bwMode="auto">
          <a:xfrm>
            <a:off x="2209800" y="4378325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39" name="Oval 47"/>
          <p:cNvSpPr>
            <a:spLocks noChangeArrowheads="1"/>
          </p:cNvSpPr>
          <p:nvPr/>
        </p:nvSpPr>
        <p:spPr bwMode="auto">
          <a:xfrm>
            <a:off x="1981200" y="42672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40" name="Oval 48"/>
          <p:cNvSpPr>
            <a:spLocks noChangeArrowheads="1"/>
          </p:cNvSpPr>
          <p:nvPr/>
        </p:nvSpPr>
        <p:spPr bwMode="auto">
          <a:xfrm>
            <a:off x="1600200" y="2971800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1600200" y="2963863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3842" name="Oval 50"/>
          <p:cNvSpPr>
            <a:spLocks noChangeArrowheads="1"/>
          </p:cNvSpPr>
          <p:nvPr/>
        </p:nvSpPr>
        <p:spPr bwMode="auto">
          <a:xfrm>
            <a:off x="2133600" y="30480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43" name="AutoShape 51"/>
          <p:cNvSpPr>
            <a:spLocks noChangeArrowheads="1"/>
          </p:cNvSpPr>
          <p:nvPr/>
        </p:nvSpPr>
        <p:spPr bwMode="auto">
          <a:xfrm>
            <a:off x="2590800" y="30480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844" name="Line 52"/>
          <p:cNvSpPr>
            <a:spLocks noChangeShapeType="1"/>
          </p:cNvSpPr>
          <p:nvPr/>
        </p:nvSpPr>
        <p:spPr bwMode="auto">
          <a:xfrm>
            <a:off x="1981200" y="3159125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45" name="Line 53"/>
          <p:cNvSpPr>
            <a:spLocks noChangeShapeType="1"/>
          </p:cNvSpPr>
          <p:nvPr/>
        </p:nvSpPr>
        <p:spPr bwMode="auto">
          <a:xfrm>
            <a:off x="2514600" y="3159125"/>
            <a:ext cx="76200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46" name="Oval 54"/>
          <p:cNvSpPr>
            <a:spLocks noChangeArrowheads="1"/>
          </p:cNvSpPr>
          <p:nvPr/>
        </p:nvSpPr>
        <p:spPr bwMode="auto">
          <a:xfrm>
            <a:off x="2286000" y="30480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47" name="Oval 55"/>
          <p:cNvSpPr>
            <a:spLocks noChangeArrowheads="1"/>
          </p:cNvSpPr>
          <p:nvPr/>
        </p:nvSpPr>
        <p:spPr bwMode="auto">
          <a:xfrm>
            <a:off x="1600200" y="4579938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48" name="Text Box 56"/>
          <p:cNvSpPr txBox="1">
            <a:spLocks noChangeArrowheads="1"/>
          </p:cNvSpPr>
          <p:nvPr/>
        </p:nvSpPr>
        <p:spPr bwMode="auto">
          <a:xfrm>
            <a:off x="1600200" y="45720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3849" name="AutoShape 57"/>
          <p:cNvSpPr>
            <a:spLocks noChangeArrowheads="1"/>
          </p:cNvSpPr>
          <p:nvPr/>
        </p:nvSpPr>
        <p:spPr bwMode="auto">
          <a:xfrm>
            <a:off x="2590800" y="4656138"/>
            <a:ext cx="201613" cy="201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850" name="Line 58"/>
          <p:cNvSpPr>
            <a:spLocks noChangeShapeType="1"/>
          </p:cNvSpPr>
          <p:nvPr/>
        </p:nvSpPr>
        <p:spPr bwMode="auto">
          <a:xfrm>
            <a:off x="1981200" y="4767263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51" name="Line 59"/>
          <p:cNvSpPr>
            <a:spLocks noChangeShapeType="1"/>
          </p:cNvSpPr>
          <p:nvPr/>
        </p:nvSpPr>
        <p:spPr bwMode="auto">
          <a:xfrm>
            <a:off x="2514600" y="4767263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52" name="Oval 60"/>
          <p:cNvSpPr>
            <a:spLocks noChangeArrowheads="1"/>
          </p:cNvSpPr>
          <p:nvPr/>
        </p:nvSpPr>
        <p:spPr bwMode="auto">
          <a:xfrm>
            <a:off x="2286000" y="4656138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53" name="Oval 61"/>
          <p:cNvSpPr>
            <a:spLocks noChangeArrowheads="1"/>
          </p:cNvSpPr>
          <p:nvPr/>
        </p:nvSpPr>
        <p:spPr bwMode="auto">
          <a:xfrm>
            <a:off x="1295400" y="4960938"/>
            <a:ext cx="3810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54" name="Text Box 62"/>
          <p:cNvSpPr txBox="1">
            <a:spLocks noChangeArrowheads="1"/>
          </p:cNvSpPr>
          <p:nvPr/>
        </p:nvSpPr>
        <p:spPr bwMode="auto">
          <a:xfrm>
            <a:off x="1295400" y="49530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3855" name="AutoShape 63"/>
          <p:cNvSpPr>
            <a:spLocks noChangeArrowheads="1"/>
          </p:cNvSpPr>
          <p:nvPr/>
        </p:nvSpPr>
        <p:spPr bwMode="auto">
          <a:xfrm>
            <a:off x="2286000" y="5037138"/>
            <a:ext cx="201613" cy="201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856" name="Line 64"/>
          <p:cNvSpPr>
            <a:spLocks noChangeShapeType="1"/>
          </p:cNvSpPr>
          <p:nvPr/>
        </p:nvSpPr>
        <p:spPr bwMode="auto">
          <a:xfrm>
            <a:off x="1676400" y="5148263"/>
            <a:ext cx="152400" cy="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57" name="Line 65"/>
          <p:cNvSpPr>
            <a:spLocks noChangeShapeType="1"/>
          </p:cNvSpPr>
          <p:nvPr/>
        </p:nvSpPr>
        <p:spPr bwMode="auto">
          <a:xfrm>
            <a:off x="2209800" y="5148263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58" name="Oval 66"/>
          <p:cNvSpPr>
            <a:spLocks noChangeArrowheads="1"/>
          </p:cNvSpPr>
          <p:nvPr/>
        </p:nvSpPr>
        <p:spPr bwMode="auto">
          <a:xfrm>
            <a:off x="1981200" y="5037138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59" name="Oval 67"/>
          <p:cNvSpPr>
            <a:spLocks noChangeArrowheads="1"/>
          </p:cNvSpPr>
          <p:nvPr/>
        </p:nvSpPr>
        <p:spPr bwMode="auto">
          <a:xfrm>
            <a:off x="1676400" y="5341938"/>
            <a:ext cx="381000" cy="3810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60" name="Text Box 68"/>
          <p:cNvSpPr txBox="1">
            <a:spLocks noChangeArrowheads="1"/>
          </p:cNvSpPr>
          <p:nvPr/>
        </p:nvSpPr>
        <p:spPr bwMode="auto">
          <a:xfrm>
            <a:off x="1676400" y="53340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3861" name="AutoShape 69"/>
          <p:cNvSpPr>
            <a:spLocks noChangeArrowheads="1"/>
          </p:cNvSpPr>
          <p:nvPr/>
        </p:nvSpPr>
        <p:spPr bwMode="auto">
          <a:xfrm>
            <a:off x="2667000" y="5418138"/>
            <a:ext cx="201613" cy="201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862" name="Line 70"/>
          <p:cNvSpPr>
            <a:spLocks noChangeShapeType="1"/>
          </p:cNvSpPr>
          <p:nvPr/>
        </p:nvSpPr>
        <p:spPr bwMode="auto">
          <a:xfrm>
            <a:off x="2057400" y="5529263"/>
            <a:ext cx="152400" cy="0"/>
          </a:xfrm>
          <a:prstGeom prst="line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63" name="Line 71"/>
          <p:cNvSpPr>
            <a:spLocks noChangeShapeType="1"/>
          </p:cNvSpPr>
          <p:nvPr/>
        </p:nvSpPr>
        <p:spPr bwMode="auto">
          <a:xfrm>
            <a:off x="2590800" y="5529263"/>
            <a:ext cx="76200" cy="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64" name="Oval 72"/>
          <p:cNvSpPr>
            <a:spLocks noChangeArrowheads="1"/>
          </p:cNvSpPr>
          <p:nvPr/>
        </p:nvSpPr>
        <p:spPr bwMode="auto">
          <a:xfrm>
            <a:off x="2362200" y="5418138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65" name="Oval 73"/>
          <p:cNvSpPr>
            <a:spLocks noChangeArrowheads="1"/>
          </p:cNvSpPr>
          <p:nvPr/>
        </p:nvSpPr>
        <p:spPr bwMode="auto">
          <a:xfrm>
            <a:off x="4876800" y="1981200"/>
            <a:ext cx="304800" cy="304800"/>
          </a:xfrm>
          <a:prstGeom prst="ellips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66" name="Oval 74"/>
          <p:cNvSpPr>
            <a:spLocks noChangeArrowheads="1"/>
          </p:cNvSpPr>
          <p:nvPr/>
        </p:nvSpPr>
        <p:spPr bwMode="auto">
          <a:xfrm>
            <a:off x="4876800" y="21336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67" name="Oval 75"/>
          <p:cNvSpPr>
            <a:spLocks noChangeArrowheads="1"/>
          </p:cNvSpPr>
          <p:nvPr/>
        </p:nvSpPr>
        <p:spPr bwMode="auto">
          <a:xfrm>
            <a:off x="4419600" y="27432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68" name="Oval 76"/>
          <p:cNvSpPr>
            <a:spLocks noChangeArrowheads="1"/>
          </p:cNvSpPr>
          <p:nvPr/>
        </p:nvSpPr>
        <p:spPr bwMode="auto">
          <a:xfrm>
            <a:off x="4419600" y="289560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69" name="Oval 77"/>
          <p:cNvSpPr>
            <a:spLocks noChangeArrowheads="1"/>
          </p:cNvSpPr>
          <p:nvPr/>
        </p:nvSpPr>
        <p:spPr bwMode="auto">
          <a:xfrm>
            <a:off x="4876800" y="3505200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70" name="Oval 78"/>
          <p:cNvSpPr>
            <a:spLocks noChangeArrowheads="1"/>
          </p:cNvSpPr>
          <p:nvPr/>
        </p:nvSpPr>
        <p:spPr bwMode="auto">
          <a:xfrm>
            <a:off x="4876800" y="3657600"/>
            <a:ext cx="304800" cy="3048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71" name="Oval 79"/>
          <p:cNvSpPr>
            <a:spLocks noChangeArrowheads="1"/>
          </p:cNvSpPr>
          <p:nvPr/>
        </p:nvSpPr>
        <p:spPr bwMode="auto">
          <a:xfrm>
            <a:off x="4419600" y="4419600"/>
            <a:ext cx="304800" cy="3048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72" name="Oval 80"/>
          <p:cNvSpPr>
            <a:spLocks noChangeArrowheads="1"/>
          </p:cNvSpPr>
          <p:nvPr/>
        </p:nvSpPr>
        <p:spPr bwMode="auto">
          <a:xfrm>
            <a:off x="44196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73" name="Oval 81"/>
          <p:cNvSpPr>
            <a:spLocks noChangeArrowheads="1"/>
          </p:cNvSpPr>
          <p:nvPr/>
        </p:nvSpPr>
        <p:spPr bwMode="auto">
          <a:xfrm>
            <a:off x="4876800" y="5181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74" name="Oval 82"/>
          <p:cNvSpPr>
            <a:spLocks noChangeArrowheads="1"/>
          </p:cNvSpPr>
          <p:nvPr/>
        </p:nvSpPr>
        <p:spPr bwMode="auto">
          <a:xfrm>
            <a:off x="48768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75" name="Line 83"/>
          <p:cNvSpPr>
            <a:spLocks noChangeShapeType="1"/>
          </p:cNvSpPr>
          <p:nvPr/>
        </p:nvSpPr>
        <p:spPr bwMode="auto">
          <a:xfrm>
            <a:off x="5029200" y="563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76" name="Line 84"/>
          <p:cNvSpPr>
            <a:spLocks noChangeShapeType="1"/>
          </p:cNvSpPr>
          <p:nvPr/>
        </p:nvSpPr>
        <p:spPr bwMode="auto">
          <a:xfrm>
            <a:off x="5029200" y="5029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77" name="Line 85"/>
          <p:cNvSpPr>
            <a:spLocks noChangeShapeType="1"/>
          </p:cNvSpPr>
          <p:nvPr/>
        </p:nvSpPr>
        <p:spPr bwMode="auto">
          <a:xfrm>
            <a:off x="4572000" y="4876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78" name="Line 86"/>
          <p:cNvSpPr>
            <a:spLocks noChangeShapeType="1"/>
          </p:cNvSpPr>
          <p:nvPr/>
        </p:nvSpPr>
        <p:spPr bwMode="auto">
          <a:xfrm>
            <a:off x="4572000" y="4191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79" name="Line 87"/>
          <p:cNvSpPr>
            <a:spLocks noChangeShapeType="1"/>
          </p:cNvSpPr>
          <p:nvPr/>
        </p:nvSpPr>
        <p:spPr bwMode="auto">
          <a:xfrm>
            <a:off x="5029200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80" name="Line 88"/>
          <p:cNvSpPr>
            <a:spLocks noChangeShapeType="1"/>
          </p:cNvSpPr>
          <p:nvPr/>
        </p:nvSpPr>
        <p:spPr bwMode="auto">
          <a:xfrm>
            <a:off x="5029200" y="3352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81" name="Line 89"/>
          <p:cNvSpPr>
            <a:spLocks noChangeShapeType="1"/>
          </p:cNvSpPr>
          <p:nvPr/>
        </p:nvSpPr>
        <p:spPr bwMode="auto">
          <a:xfrm>
            <a:off x="4572000" y="3200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82" name="Line 90"/>
          <p:cNvSpPr>
            <a:spLocks noChangeShapeType="1"/>
          </p:cNvSpPr>
          <p:nvPr/>
        </p:nvSpPr>
        <p:spPr bwMode="auto">
          <a:xfrm>
            <a:off x="4572000" y="2590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83" name="Line 91"/>
          <p:cNvSpPr>
            <a:spLocks noChangeShapeType="1"/>
          </p:cNvSpPr>
          <p:nvPr/>
        </p:nvSpPr>
        <p:spPr bwMode="auto">
          <a:xfrm>
            <a:off x="5029200" y="2438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84" name="Line 92"/>
          <p:cNvSpPr>
            <a:spLocks noChangeShapeType="1"/>
          </p:cNvSpPr>
          <p:nvPr/>
        </p:nvSpPr>
        <p:spPr bwMode="auto">
          <a:xfrm>
            <a:off x="5029200" y="1828800"/>
            <a:ext cx="0" cy="1524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85" name="AutoShape 93"/>
          <p:cNvSpPr>
            <a:spLocks noChangeArrowheads="1"/>
          </p:cNvSpPr>
          <p:nvPr/>
        </p:nvSpPr>
        <p:spPr bwMode="auto">
          <a:xfrm>
            <a:off x="7543800" y="19812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86" name="Text Box 94"/>
          <p:cNvSpPr txBox="1">
            <a:spLocks noChangeArrowheads="1"/>
          </p:cNvSpPr>
          <p:nvPr/>
        </p:nvSpPr>
        <p:spPr bwMode="auto">
          <a:xfrm>
            <a:off x="3352800" y="15240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400 kV</a:t>
            </a:r>
          </a:p>
        </p:txBody>
      </p:sp>
      <p:sp>
        <p:nvSpPr>
          <p:cNvPr id="33887" name="Text Box 95"/>
          <p:cNvSpPr txBox="1">
            <a:spLocks noChangeArrowheads="1"/>
          </p:cNvSpPr>
          <p:nvPr/>
        </p:nvSpPr>
        <p:spPr bwMode="auto">
          <a:xfrm>
            <a:off x="3352800" y="22860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220 kV</a:t>
            </a: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3352800" y="30480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120 kV</a:t>
            </a:r>
          </a:p>
        </p:txBody>
      </p:sp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3352800" y="38862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 20 kV</a:t>
            </a:r>
          </a:p>
        </p:txBody>
      </p: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3352800" y="47244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 10 kV</a:t>
            </a:r>
          </a:p>
        </p:txBody>
      </p:sp>
      <p:sp>
        <p:nvSpPr>
          <p:cNvPr id="33891" name="Text Box 99"/>
          <p:cNvSpPr txBox="1">
            <a:spLocks noChangeArrowheads="1"/>
          </p:cNvSpPr>
          <p:nvPr/>
        </p:nvSpPr>
        <p:spPr bwMode="auto">
          <a:xfrm>
            <a:off x="3505200" y="54864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/>
              <a:t> 0,4 kV</a:t>
            </a:r>
          </a:p>
        </p:txBody>
      </p:sp>
      <p:sp>
        <p:nvSpPr>
          <p:cNvPr id="33892" name="AutoShape 100"/>
          <p:cNvSpPr>
            <a:spLocks noChangeArrowheads="1"/>
          </p:cNvSpPr>
          <p:nvPr/>
        </p:nvSpPr>
        <p:spPr bwMode="auto">
          <a:xfrm>
            <a:off x="7162800" y="20574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893" name="Line 101"/>
          <p:cNvSpPr>
            <a:spLocks noChangeShapeType="1"/>
          </p:cNvSpPr>
          <p:nvPr/>
        </p:nvSpPr>
        <p:spPr bwMode="auto">
          <a:xfrm>
            <a:off x="7010400" y="2547938"/>
            <a:ext cx="304800" cy="0"/>
          </a:xfrm>
          <a:prstGeom prst="line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94" name="AutoShape 102"/>
          <p:cNvSpPr>
            <a:spLocks noChangeArrowheads="1"/>
          </p:cNvSpPr>
          <p:nvPr/>
        </p:nvSpPr>
        <p:spPr bwMode="auto">
          <a:xfrm>
            <a:off x="7239000" y="23622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95" name="AutoShape 103"/>
          <p:cNvSpPr>
            <a:spLocks noChangeArrowheads="1"/>
          </p:cNvSpPr>
          <p:nvPr/>
        </p:nvSpPr>
        <p:spPr bwMode="auto">
          <a:xfrm>
            <a:off x="6858000" y="24384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896" name="Line 104"/>
          <p:cNvSpPr>
            <a:spLocks noChangeShapeType="1"/>
          </p:cNvSpPr>
          <p:nvPr/>
        </p:nvSpPr>
        <p:spPr bwMode="auto">
          <a:xfrm>
            <a:off x="7315200" y="2928938"/>
            <a:ext cx="304800" cy="0"/>
          </a:xfrm>
          <a:prstGeom prst="line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897" name="AutoShape 105"/>
          <p:cNvSpPr>
            <a:spLocks noChangeArrowheads="1"/>
          </p:cNvSpPr>
          <p:nvPr/>
        </p:nvSpPr>
        <p:spPr bwMode="auto">
          <a:xfrm>
            <a:off x="7543800" y="27432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98" name="AutoShape 106"/>
          <p:cNvSpPr>
            <a:spLocks noChangeArrowheads="1"/>
          </p:cNvSpPr>
          <p:nvPr/>
        </p:nvSpPr>
        <p:spPr bwMode="auto">
          <a:xfrm>
            <a:off x="7162800" y="28194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899" name="Line 107"/>
          <p:cNvSpPr>
            <a:spLocks noChangeShapeType="1"/>
          </p:cNvSpPr>
          <p:nvPr/>
        </p:nvSpPr>
        <p:spPr bwMode="auto">
          <a:xfrm>
            <a:off x="7010400" y="3309938"/>
            <a:ext cx="304800" cy="0"/>
          </a:xfrm>
          <a:prstGeom prst="line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00" name="AutoShape 108"/>
          <p:cNvSpPr>
            <a:spLocks noChangeArrowheads="1"/>
          </p:cNvSpPr>
          <p:nvPr/>
        </p:nvSpPr>
        <p:spPr bwMode="auto">
          <a:xfrm>
            <a:off x="7239000" y="31242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901" name="AutoShape 109"/>
          <p:cNvSpPr>
            <a:spLocks noChangeArrowheads="1"/>
          </p:cNvSpPr>
          <p:nvPr/>
        </p:nvSpPr>
        <p:spPr bwMode="auto">
          <a:xfrm>
            <a:off x="6858000" y="32004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902" name="Line 110"/>
          <p:cNvSpPr>
            <a:spLocks noChangeShapeType="1"/>
          </p:cNvSpPr>
          <p:nvPr/>
        </p:nvSpPr>
        <p:spPr bwMode="auto">
          <a:xfrm>
            <a:off x="7315200" y="3767138"/>
            <a:ext cx="304800" cy="0"/>
          </a:xfrm>
          <a:prstGeom prst="line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03" name="AutoShape 111"/>
          <p:cNvSpPr>
            <a:spLocks noChangeArrowheads="1"/>
          </p:cNvSpPr>
          <p:nvPr/>
        </p:nvSpPr>
        <p:spPr bwMode="auto">
          <a:xfrm>
            <a:off x="7543800" y="3581400"/>
            <a:ext cx="381000" cy="381000"/>
          </a:xfrm>
          <a:prstGeom prst="smileyFace">
            <a:avLst>
              <a:gd name="adj" fmla="val -465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904" name="AutoShape 112"/>
          <p:cNvSpPr>
            <a:spLocks noChangeArrowheads="1"/>
          </p:cNvSpPr>
          <p:nvPr/>
        </p:nvSpPr>
        <p:spPr bwMode="auto">
          <a:xfrm>
            <a:off x="7162800" y="36576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905" name="Line 113"/>
          <p:cNvSpPr>
            <a:spLocks noChangeShapeType="1"/>
          </p:cNvSpPr>
          <p:nvPr/>
        </p:nvSpPr>
        <p:spPr bwMode="auto">
          <a:xfrm>
            <a:off x="7010400" y="4148138"/>
            <a:ext cx="304800" cy="0"/>
          </a:xfrm>
          <a:prstGeom prst="line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06" name="AutoShape 114"/>
          <p:cNvSpPr>
            <a:spLocks noChangeArrowheads="1"/>
          </p:cNvSpPr>
          <p:nvPr/>
        </p:nvSpPr>
        <p:spPr bwMode="auto">
          <a:xfrm>
            <a:off x="7239000" y="3962400"/>
            <a:ext cx="381000" cy="381000"/>
          </a:xfrm>
          <a:prstGeom prst="smileyFace">
            <a:avLst>
              <a:gd name="adj" fmla="val -465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907" name="AutoShape 115"/>
          <p:cNvSpPr>
            <a:spLocks noChangeArrowheads="1"/>
          </p:cNvSpPr>
          <p:nvPr/>
        </p:nvSpPr>
        <p:spPr bwMode="auto">
          <a:xfrm>
            <a:off x="6858000" y="40386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908" name="Line 116"/>
          <p:cNvSpPr>
            <a:spLocks noChangeShapeType="1"/>
          </p:cNvSpPr>
          <p:nvPr/>
        </p:nvSpPr>
        <p:spPr bwMode="auto">
          <a:xfrm>
            <a:off x="7315200" y="4529138"/>
            <a:ext cx="304800" cy="0"/>
          </a:xfrm>
          <a:prstGeom prst="line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09" name="AutoShape 117"/>
          <p:cNvSpPr>
            <a:spLocks noChangeArrowheads="1"/>
          </p:cNvSpPr>
          <p:nvPr/>
        </p:nvSpPr>
        <p:spPr bwMode="auto">
          <a:xfrm>
            <a:off x="7543800" y="43434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910" name="AutoShape 118"/>
          <p:cNvSpPr>
            <a:spLocks noChangeArrowheads="1"/>
          </p:cNvSpPr>
          <p:nvPr/>
        </p:nvSpPr>
        <p:spPr bwMode="auto">
          <a:xfrm>
            <a:off x="7162800" y="44196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911" name="Line 119"/>
          <p:cNvSpPr>
            <a:spLocks noChangeShapeType="1"/>
          </p:cNvSpPr>
          <p:nvPr/>
        </p:nvSpPr>
        <p:spPr bwMode="auto">
          <a:xfrm>
            <a:off x="7010400" y="4910138"/>
            <a:ext cx="304800" cy="0"/>
          </a:xfrm>
          <a:prstGeom prst="line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12" name="AutoShape 120"/>
          <p:cNvSpPr>
            <a:spLocks noChangeArrowheads="1"/>
          </p:cNvSpPr>
          <p:nvPr/>
        </p:nvSpPr>
        <p:spPr bwMode="auto">
          <a:xfrm>
            <a:off x="7239000" y="47244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913" name="AutoShape 121"/>
          <p:cNvSpPr>
            <a:spLocks noChangeArrowheads="1"/>
          </p:cNvSpPr>
          <p:nvPr/>
        </p:nvSpPr>
        <p:spPr bwMode="auto">
          <a:xfrm>
            <a:off x="6858000" y="48006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914" name="Line 122"/>
          <p:cNvSpPr>
            <a:spLocks noChangeShapeType="1"/>
          </p:cNvSpPr>
          <p:nvPr/>
        </p:nvSpPr>
        <p:spPr bwMode="auto">
          <a:xfrm>
            <a:off x="7315200" y="5367338"/>
            <a:ext cx="304800" cy="0"/>
          </a:xfrm>
          <a:prstGeom prst="line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15" name="AutoShape 123"/>
          <p:cNvSpPr>
            <a:spLocks noChangeArrowheads="1"/>
          </p:cNvSpPr>
          <p:nvPr/>
        </p:nvSpPr>
        <p:spPr bwMode="auto">
          <a:xfrm>
            <a:off x="7543800" y="51816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916" name="AutoShape 124"/>
          <p:cNvSpPr>
            <a:spLocks noChangeArrowheads="1"/>
          </p:cNvSpPr>
          <p:nvPr/>
        </p:nvSpPr>
        <p:spPr bwMode="auto">
          <a:xfrm>
            <a:off x="7162800" y="52578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917" name="Line 125"/>
          <p:cNvSpPr>
            <a:spLocks noChangeShapeType="1"/>
          </p:cNvSpPr>
          <p:nvPr/>
        </p:nvSpPr>
        <p:spPr bwMode="auto">
          <a:xfrm>
            <a:off x="7010400" y="5748338"/>
            <a:ext cx="304800" cy="0"/>
          </a:xfrm>
          <a:prstGeom prst="line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18" name="AutoShape 126"/>
          <p:cNvSpPr>
            <a:spLocks noChangeArrowheads="1"/>
          </p:cNvSpPr>
          <p:nvPr/>
        </p:nvSpPr>
        <p:spPr bwMode="auto">
          <a:xfrm>
            <a:off x="7239000" y="55626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919" name="AutoShape 127"/>
          <p:cNvSpPr>
            <a:spLocks noChangeArrowheads="1"/>
          </p:cNvSpPr>
          <p:nvPr/>
        </p:nvSpPr>
        <p:spPr bwMode="auto">
          <a:xfrm>
            <a:off x="6858000" y="56388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920" name="Line 128"/>
          <p:cNvSpPr>
            <a:spLocks noChangeShapeType="1"/>
          </p:cNvSpPr>
          <p:nvPr/>
        </p:nvSpPr>
        <p:spPr bwMode="auto">
          <a:xfrm>
            <a:off x="7010400" y="1785938"/>
            <a:ext cx="304800" cy="0"/>
          </a:xfrm>
          <a:prstGeom prst="line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21" name="AutoShape 129"/>
          <p:cNvSpPr>
            <a:spLocks noChangeArrowheads="1"/>
          </p:cNvSpPr>
          <p:nvPr/>
        </p:nvSpPr>
        <p:spPr bwMode="auto">
          <a:xfrm>
            <a:off x="7239000" y="1600200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922" name="AutoShape 130"/>
          <p:cNvSpPr>
            <a:spLocks noChangeArrowheads="1"/>
          </p:cNvSpPr>
          <p:nvPr/>
        </p:nvSpPr>
        <p:spPr bwMode="auto">
          <a:xfrm>
            <a:off x="6858000" y="16764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923" name="Line 131"/>
          <p:cNvSpPr>
            <a:spLocks noChangeShapeType="1"/>
          </p:cNvSpPr>
          <p:nvPr/>
        </p:nvSpPr>
        <p:spPr bwMode="auto">
          <a:xfrm>
            <a:off x="7315200" y="6129338"/>
            <a:ext cx="304800" cy="0"/>
          </a:xfrm>
          <a:prstGeom prst="line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24" name="AutoShape 132"/>
          <p:cNvSpPr>
            <a:spLocks noChangeArrowheads="1"/>
          </p:cNvSpPr>
          <p:nvPr/>
        </p:nvSpPr>
        <p:spPr bwMode="auto">
          <a:xfrm>
            <a:off x="7543800" y="5943600"/>
            <a:ext cx="381000" cy="381000"/>
          </a:xfrm>
          <a:prstGeom prst="smileyFace">
            <a:avLst>
              <a:gd name="adj" fmla="val -465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925" name="AutoShape 133"/>
          <p:cNvSpPr>
            <a:spLocks noChangeArrowheads="1"/>
          </p:cNvSpPr>
          <p:nvPr/>
        </p:nvSpPr>
        <p:spPr bwMode="auto">
          <a:xfrm>
            <a:off x="7162800" y="60198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926" name="Line 134"/>
          <p:cNvSpPr>
            <a:spLocks noChangeShapeType="1"/>
          </p:cNvSpPr>
          <p:nvPr/>
        </p:nvSpPr>
        <p:spPr bwMode="auto">
          <a:xfrm>
            <a:off x="4572000" y="12192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27" name="AutoShape 135"/>
          <p:cNvSpPr>
            <a:spLocks noChangeArrowheads="1"/>
          </p:cNvSpPr>
          <p:nvPr/>
        </p:nvSpPr>
        <p:spPr bwMode="auto">
          <a:xfrm>
            <a:off x="4462463" y="1066800"/>
            <a:ext cx="201612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928" name="Line 136"/>
          <p:cNvSpPr>
            <a:spLocks noChangeShapeType="1"/>
          </p:cNvSpPr>
          <p:nvPr/>
        </p:nvSpPr>
        <p:spPr bwMode="auto">
          <a:xfrm>
            <a:off x="4800600" y="666750"/>
            <a:ext cx="0" cy="395288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29" name="Line 137"/>
          <p:cNvSpPr>
            <a:spLocks noChangeShapeType="1"/>
          </p:cNvSpPr>
          <p:nvPr/>
        </p:nvSpPr>
        <p:spPr bwMode="auto">
          <a:xfrm>
            <a:off x="4800600" y="12192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30" name="AutoShape 138"/>
          <p:cNvSpPr>
            <a:spLocks noChangeArrowheads="1"/>
          </p:cNvSpPr>
          <p:nvPr/>
        </p:nvSpPr>
        <p:spPr bwMode="auto">
          <a:xfrm>
            <a:off x="4691063" y="1066800"/>
            <a:ext cx="201612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931" name="Line 139"/>
          <p:cNvSpPr>
            <a:spLocks noChangeShapeType="1"/>
          </p:cNvSpPr>
          <p:nvPr/>
        </p:nvSpPr>
        <p:spPr bwMode="auto">
          <a:xfrm>
            <a:off x="5334000" y="1905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32" name="Line 140"/>
          <p:cNvSpPr>
            <a:spLocks noChangeShapeType="1"/>
          </p:cNvSpPr>
          <p:nvPr/>
        </p:nvSpPr>
        <p:spPr bwMode="auto">
          <a:xfrm>
            <a:off x="5334000" y="676275"/>
            <a:ext cx="0" cy="3952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33" name="Line 141"/>
          <p:cNvSpPr>
            <a:spLocks noChangeShapeType="1"/>
          </p:cNvSpPr>
          <p:nvPr/>
        </p:nvSpPr>
        <p:spPr bwMode="auto">
          <a:xfrm>
            <a:off x="5334000" y="1219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34" name="AutoShape 142"/>
          <p:cNvSpPr>
            <a:spLocks noChangeArrowheads="1"/>
          </p:cNvSpPr>
          <p:nvPr/>
        </p:nvSpPr>
        <p:spPr bwMode="auto">
          <a:xfrm>
            <a:off x="5224463" y="1066800"/>
            <a:ext cx="201612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935" name="Line 143"/>
          <p:cNvSpPr>
            <a:spLocks noChangeShapeType="1"/>
          </p:cNvSpPr>
          <p:nvPr/>
        </p:nvSpPr>
        <p:spPr bwMode="auto">
          <a:xfrm>
            <a:off x="5562600" y="1905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36" name="Line 144"/>
          <p:cNvSpPr>
            <a:spLocks noChangeShapeType="1"/>
          </p:cNvSpPr>
          <p:nvPr/>
        </p:nvSpPr>
        <p:spPr bwMode="auto">
          <a:xfrm>
            <a:off x="5562600" y="671513"/>
            <a:ext cx="0" cy="3968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37" name="Line 145"/>
          <p:cNvSpPr>
            <a:spLocks noChangeShapeType="1"/>
          </p:cNvSpPr>
          <p:nvPr/>
        </p:nvSpPr>
        <p:spPr bwMode="auto">
          <a:xfrm>
            <a:off x="5562600" y="1219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38" name="AutoShape 146"/>
          <p:cNvSpPr>
            <a:spLocks noChangeArrowheads="1"/>
          </p:cNvSpPr>
          <p:nvPr/>
        </p:nvSpPr>
        <p:spPr bwMode="auto">
          <a:xfrm>
            <a:off x="5453063" y="1066800"/>
            <a:ext cx="201612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939" name="Line 147"/>
          <p:cNvSpPr>
            <a:spLocks noChangeShapeType="1"/>
          </p:cNvSpPr>
          <p:nvPr/>
        </p:nvSpPr>
        <p:spPr bwMode="auto">
          <a:xfrm>
            <a:off x="4224338" y="2667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40" name="Line 148"/>
          <p:cNvSpPr>
            <a:spLocks noChangeShapeType="1"/>
          </p:cNvSpPr>
          <p:nvPr/>
        </p:nvSpPr>
        <p:spPr bwMode="auto">
          <a:xfrm>
            <a:off x="4224338" y="19050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41" name="Line 149"/>
          <p:cNvSpPr>
            <a:spLocks noChangeShapeType="1"/>
          </p:cNvSpPr>
          <p:nvPr/>
        </p:nvSpPr>
        <p:spPr bwMode="auto">
          <a:xfrm>
            <a:off x="4224338" y="666750"/>
            <a:ext cx="0" cy="3952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42" name="Line 150"/>
          <p:cNvSpPr>
            <a:spLocks noChangeShapeType="1"/>
          </p:cNvSpPr>
          <p:nvPr/>
        </p:nvSpPr>
        <p:spPr bwMode="auto">
          <a:xfrm>
            <a:off x="4224338" y="12192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43" name="AutoShape 151"/>
          <p:cNvSpPr>
            <a:spLocks noChangeArrowheads="1"/>
          </p:cNvSpPr>
          <p:nvPr/>
        </p:nvSpPr>
        <p:spPr bwMode="auto">
          <a:xfrm>
            <a:off x="4114800" y="10668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cxnSp>
        <p:nvCxnSpPr>
          <p:cNvPr id="33944" name="AutoShape 152"/>
          <p:cNvCxnSpPr>
            <a:cxnSpLocks noChangeShapeType="1"/>
            <a:stCxn id="33802" idx="6"/>
          </p:cNvCxnSpPr>
          <p:nvPr/>
        </p:nvCxnSpPr>
        <p:spPr bwMode="auto">
          <a:xfrm flipV="1">
            <a:off x="2487613" y="1828800"/>
            <a:ext cx="1093787" cy="177800"/>
          </a:xfrm>
          <a:prstGeom prst="bentConnector2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45" name="AutoShape 153"/>
          <p:cNvCxnSpPr>
            <a:cxnSpLocks noChangeShapeType="1"/>
            <a:stCxn id="33809" idx="6"/>
          </p:cNvCxnSpPr>
          <p:nvPr/>
        </p:nvCxnSpPr>
        <p:spPr bwMode="auto">
          <a:xfrm flipV="1">
            <a:off x="2792413" y="2171700"/>
            <a:ext cx="407987" cy="215900"/>
          </a:xfrm>
          <a:prstGeom prst="bentConnector3">
            <a:avLst>
              <a:gd name="adj1" fmla="val 49806"/>
            </a:avLst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46" name="AutoShape 154"/>
          <p:cNvCxnSpPr>
            <a:cxnSpLocks noChangeShapeType="1"/>
          </p:cNvCxnSpPr>
          <p:nvPr/>
        </p:nvCxnSpPr>
        <p:spPr bwMode="auto">
          <a:xfrm rot="10800000" flipH="1">
            <a:off x="3200400" y="1828800"/>
            <a:ext cx="685800" cy="342900"/>
          </a:xfrm>
          <a:prstGeom prst="bentConnector4">
            <a:avLst>
              <a:gd name="adj1" fmla="val 100227"/>
              <a:gd name="adj2" fmla="val 66667"/>
            </a:avLst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947" name="Line 155"/>
          <p:cNvSpPr>
            <a:spLocks noChangeShapeType="1"/>
          </p:cNvSpPr>
          <p:nvPr/>
        </p:nvSpPr>
        <p:spPr bwMode="auto">
          <a:xfrm>
            <a:off x="3352800" y="1828800"/>
            <a:ext cx="24384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cxnSp>
        <p:nvCxnSpPr>
          <p:cNvPr id="33948" name="AutoShape 156"/>
          <p:cNvCxnSpPr>
            <a:cxnSpLocks noChangeShapeType="1"/>
          </p:cNvCxnSpPr>
          <p:nvPr/>
        </p:nvCxnSpPr>
        <p:spPr bwMode="auto">
          <a:xfrm flipV="1">
            <a:off x="2513013" y="2590800"/>
            <a:ext cx="979487" cy="177800"/>
          </a:xfrm>
          <a:prstGeom prst="bentConnector2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49" name="AutoShape 157"/>
          <p:cNvCxnSpPr>
            <a:cxnSpLocks noChangeShapeType="1"/>
            <a:stCxn id="33843" idx="6"/>
          </p:cNvCxnSpPr>
          <p:nvPr/>
        </p:nvCxnSpPr>
        <p:spPr bwMode="auto">
          <a:xfrm flipV="1">
            <a:off x="2792413" y="2857500"/>
            <a:ext cx="484187" cy="292100"/>
          </a:xfrm>
          <a:prstGeom prst="bentConnector3">
            <a:avLst>
              <a:gd name="adj1" fmla="val 36718"/>
            </a:avLst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50" name="AutoShape 158"/>
          <p:cNvCxnSpPr>
            <a:cxnSpLocks noChangeShapeType="1"/>
          </p:cNvCxnSpPr>
          <p:nvPr/>
        </p:nvCxnSpPr>
        <p:spPr bwMode="auto">
          <a:xfrm rot="10800000" flipH="1">
            <a:off x="3276600" y="2590800"/>
            <a:ext cx="419100" cy="266700"/>
          </a:xfrm>
          <a:prstGeom prst="bentConnector4">
            <a:avLst>
              <a:gd name="adj1" fmla="val 99620"/>
              <a:gd name="adj2" fmla="val 71431"/>
            </a:avLst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51" name="AutoShape 159"/>
          <p:cNvCxnSpPr>
            <a:cxnSpLocks noChangeShapeType="1"/>
            <a:stCxn id="33823" idx="6"/>
          </p:cNvCxnSpPr>
          <p:nvPr/>
        </p:nvCxnSpPr>
        <p:spPr bwMode="auto">
          <a:xfrm flipV="1">
            <a:off x="2487613" y="2986088"/>
            <a:ext cx="788987" cy="620712"/>
          </a:xfrm>
          <a:prstGeom prst="bentConnector3">
            <a:avLst>
              <a:gd name="adj1" fmla="val 76861"/>
            </a:avLst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52" name="AutoShape 160"/>
          <p:cNvCxnSpPr>
            <a:cxnSpLocks noChangeShapeType="1"/>
          </p:cNvCxnSpPr>
          <p:nvPr/>
        </p:nvCxnSpPr>
        <p:spPr bwMode="auto">
          <a:xfrm rot="10800000" flipH="1">
            <a:off x="3276600" y="2590800"/>
            <a:ext cx="647700" cy="395288"/>
          </a:xfrm>
          <a:prstGeom prst="bentConnector4">
            <a:avLst>
              <a:gd name="adj1" fmla="val 99995"/>
              <a:gd name="adj2" fmla="val 64259"/>
            </a:avLst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53" name="AutoShape 161"/>
          <p:cNvCxnSpPr>
            <a:cxnSpLocks noChangeShapeType="1"/>
            <a:stCxn id="33830" idx="6"/>
          </p:cNvCxnSpPr>
          <p:nvPr/>
        </p:nvCxnSpPr>
        <p:spPr bwMode="auto">
          <a:xfrm flipV="1">
            <a:off x="2792413" y="3695700"/>
            <a:ext cx="255587" cy="292100"/>
          </a:xfrm>
          <a:prstGeom prst="bentConnector3">
            <a:avLst>
              <a:gd name="adj1" fmla="val 49690"/>
            </a:avLst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54" name="AutoShape 162"/>
          <p:cNvCxnSpPr>
            <a:cxnSpLocks noChangeShapeType="1"/>
          </p:cNvCxnSpPr>
          <p:nvPr/>
        </p:nvCxnSpPr>
        <p:spPr bwMode="auto">
          <a:xfrm rot="10800000" flipH="1">
            <a:off x="3048000" y="3352800"/>
            <a:ext cx="381000" cy="342900"/>
          </a:xfrm>
          <a:prstGeom prst="bentConnector4">
            <a:avLst>
              <a:gd name="adj1" fmla="val 99995"/>
              <a:gd name="adj2" fmla="val 66667"/>
            </a:avLst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55" name="AutoShape 163"/>
          <p:cNvCxnSpPr>
            <a:cxnSpLocks noChangeShapeType="1"/>
            <a:stCxn id="33836" idx="6"/>
          </p:cNvCxnSpPr>
          <p:nvPr/>
        </p:nvCxnSpPr>
        <p:spPr bwMode="auto">
          <a:xfrm flipV="1">
            <a:off x="2487613" y="3771900"/>
            <a:ext cx="636587" cy="596900"/>
          </a:xfrm>
          <a:prstGeom prst="bentConnector3">
            <a:avLst>
              <a:gd name="adj1" fmla="val 82542"/>
            </a:avLst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56" name="AutoShape 164"/>
          <p:cNvCxnSpPr>
            <a:cxnSpLocks noChangeShapeType="1"/>
          </p:cNvCxnSpPr>
          <p:nvPr/>
        </p:nvCxnSpPr>
        <p:spPr bwMode="auto">
          <a:xfrm rot="10800000" flipH="1">
            <a:off x="3124200" y="3352800"/>
            <a:ext cx="457200" cy="419100"/>
          </a:xfrm>
          <a:prstGeom prst="bentConnector4">
            <a:avLst>
              <a:gd name="adj1" fmla="val 100343"/>
              <a:gd name="adj2" fmla="val 63634"/>
            </a:avLst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57" name="AutoShape 165"/>
          <p:cNvCxnSpPr>
            <a:cxnSpLocks noChangeShapeType="1"/>
            <a:stCxn id="33849" idx="6"/>
          </p:cNvCxnSpPr>
          <p:nvPr/>
        </p:nvCxnSpPr>
        <p:spPr bwMode="auto">
          <a:xfrm flipV="1">
            <a:off x="2792413" y="3848100"/>
            <a:ext cx="407987" cy="909638"/>
          </a:xfrm>
          <a:prstGeom prst="bentConnector3">
            <a:avLst>
              <a:gd name="adj1" fmla="val 76264"/>
            </a:avLst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58" name="AutoShape 166"/>
          <p:cNvCxnSpPr>
            <a:cxnSpLocks noChangeShapeType="1"/>
          </p:cNvCxnSpPr>
          <p:nvPr/>
        </p:nvCxnSpPr>
        <p:spPr bwMode="auto">
          <a:xfrm rot="10800000" flipH="1">
            <a:off x="3200400" y="3352800"/>
            <a:ext cx="533400" cy="495300"/>
          </a:xfrm>
          <a:prstGeom prst="bentConnector4">
            <a:avLst>
              <a:gd name="adj1" fmla="val 99995"/>
              <a:gd name="adj2" fmla="val 61537"/>
            </a:avLst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59" name="AutoShape 167"/>
          <p:cNvCxnSpPr>
            <a:cxnSpLocks noChangeShapeType="1"/>
            <a:stCxn id="33855" idx="6"/>
          </p:cNvCxnSpPr>
          <p:nvPr/>
        </p:nvCxnSpPr>
        <p:spPr bwMode="auto">
          <a:xfrm flipV="1">
            <a:off x="2487613" y="3924300"/>
            <a:ext cx="788987" cy="1214438"/>
          </a:xfrm>
          <a:prstGeom prst="bentConnector3">
            <a:avLst>
              <a:gd name="adj1" fmla="val 90741"/>
            </a:avLst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60" name="AutoShape 168"/>
          <p:cNvCxnSpPr>
            <a:cxnSpLocks noChangeShapeType="1"/>
          </p:cNvCxnSpPr>
          <p:nvPr/>
        </p:nvCxnSpPr>
        <p:spPr bwMode="auto">
          <a:xfrm rot="10800000" flipH="1">
            <a:off x="3276600" y="3352800"/>
            <a:ext cx="609600" cy="571500"/>
          </a:xfrm>
          <a:prstGeom prst="bentConnector4">
            <a:avLst>
              <a:gd name="adj1" fmla="val 99995"/>
              <a:gd name="adj2" fmla="val 60000"/>
            </a:avLst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961" name="Oval 169"/>
          <p:cNvSpPr>
            <a:spLocks noChangeArrowheads="1"/>
          </p:cNvSpPr>
          <p:nvPr/>
        </p:nvSpPr>
        <p:spPr bwMode="auto">
          <a:xfrm>
            <a:off x="2209800" y="5418138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962" name="Oval 170"/>
          <p:cNvSpPr>
            <a:spLocks noChangeArrowheads="1"/>
          </p:cNvSpPr>
          <p:nvPr/>
        </p:nvSpPr>
        <p:spPr bwMode="auto">
          <a:xfrm>
            <a:off x="1828800" y="5037138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963" name="Oval 171"/>
          <p:cNvSpPr>
            <a:spLocks noChangeArrowheads="1"/>
          </p:cNvSpPr>
          <p:nvPr/>
        </p:nvSpPr>
        <p:spPr bwMode="auto">
          <a:xfrm>
            <a:off x="2133600" y="4656138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964" name="Oval 172"/>
          <p:cNvSpPr>
            <a:spLocks noChangeArrowheads="1"/>
          </p:cNvSpPr>
          <p:nvPr/>
        </p:nvSpPr>
        <p:spPr bwMode="auto">
          <a:xfrm>
            <a:off x="1828800" y="4267200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965" name="Oval 173"/>
          <p:cNvSpPr>
            <a:spLocks noChangeArrowheads="1"/>
          </p:cNvSpPr>
          <p:nvPr/>
        </p:nvSpPr>
        <p:spPr bwMode="auto">
          <a:xfrm>
            <a:off x="1295400" y="5722938"/>
            <a:ext cx="381000" cy="3810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966" name="Text Box 174"/>
          <p:cNvSpPr txBox="1">
            <a:spLocks noChangeArrowheads="1"/>
          </p:cNvSpPr>
          <p:nvPr/>
        </p:nvSpPr>
        <p:spPr bwMode="auto">
          <a:xfrm>
            <a:off x="1295400" y="57150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3967" name="AutoShape 175"/>
          <p:cNvSpPr>
            <a:spLocks noChangeArrowheads="1"/>
          </p:cNvSpPr>
          <p:nvPr/>
        </p:nvSpPr>
        <p:spPr bwMode="auto">
          <a:xfrm>
            <a:off x="2286000" y="5799138"/>
            <a:ext cx="201613" cy="201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968" name="Line 176"/>
          <p:cNvSpPr>
            <a:spLocks noChangeShapeType="1"/>
          </p:cNvSpPr>
          <p:nvPr/>
        </p:nvSpPr>
        <p:spPr bwMode="auto">
          <a:xfrm>
            <a:off x="1676400" y="5910263"/>
            <a:ext cx="152400" cy="0"/>
          </a:xfrm>
          <a:prstGeom prst="line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33969" name="Line 177"/>
          <p:cNvSpPr>
            <a:spLocks noChangeShapeType="1"/>
          </p:cNvSpPr>
          <p:nvPr/>
        </p:nvSpPr>
        <p:spPr bwMode="auto">
          <a:xfrm>
            <a:off x="1676400" y="5910263"/>
            <a:ext cx="609600" cy="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cxnSp>
        <p:nvCxnSpPr>
          <p:cNvPr id="33970" name="AutoShape 178"/>
          <p:cNvCxnSpPr>
            <a:cxnSpLocks noChangeShapeType="1"/>
            <a:stCxn id="33861" idx="6"/>
          </p:cNvCxnSpPr>
          <p:nvPr/>
        </p:nvCxnSpPr>
        <p:spPr bwMode="auto">
          <a:xfrm flipV="1">
            <a:off x="2868613" y="4648200"/>
            <a:ext cx="446087" cy="871538"/>
          </a:xfrm>
          <a:prstGeom prst="bentConnector2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71" name="AutoShape 179"/>
          <p:cNvCxnSpPr>
            <a:cxnSpLocks noChangeShapeType="1"/>
          </p:cNvCxnSpPr>
          <p:nvPr/>
        </p:nvCxnSpPr>
        <p:spPr bwMode="auto">
          <a:xfrm rot="5400000" flipH="1" flipV="1">
            <a:off x="3181350" y="4324350"/>
            <a:ext cx="457200" cy="190500"/>
          </a:xfrm>
          <a:prstGeom prst="bentConnector3">
            <a:avLst>
              <a:gd name="adj1" fmla="val 55556"/>
            </a:avLst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72" name="AutoShape 180"/>
          <p:cNvCxnSpPr>
            <a:cxnSpLocks noChangeShapeType="1"/>
            <a:stCxn id="33967" idx="6"/>
          </p:cNvCxnSpPr>
          <p:nvPr/>
        </p:nvCxnSpPr>
        <p:spPr bwMode="auto">
          <a:xfrm flipV="1">
            <a:off x="2487613" y="5715000"/>
            <a:ext cx="560387" cy="185738"/>
          </a:xfrm>
          <a:prstGeom prst="bentConnector3">
            <a:avLst>
              <a:gd name="adj1" fmla="val 49856"/>
            </a:avLst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73" name="AutoShape 181"/>
          <p:cNvCxnSpPr>
            <a:cxnSpLocks noChangeShapeType="1"/>
          </p:cNvCxnSpPr>
          <p:nvPr/>
        </p:nvCxnSpPr>
        <p:spPr bwMode="auto">
          <a:xfrm rot="10800000" flipH="1">
            <a:off x="3048000" y="5029200"/>
            <a:ext cx="457200" cy="685800"/>
          </a:xfrm>
          <a:prstGeom prst="bentConnector4">
            <a:avLst>
              <a:gd name="adj1" fmla="val 100343"/>
              <a:gd name="adj2" fmla="val 61111"/>
            </a:avLst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974" name="Line 182"/>
          <p:cNvSpPr>
            <a:spLocks noChangeShapeType="1"/>
          </p:cNvSpPr>
          <p:nvPr/>
        </p:nvSpPr>
        <p:spPr bwMode="auto">
          <a:xfrm>
            <a:off x="3352800" y="502920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cxnSp>
        <p:nvCxnSpPr>
          <p:cNvPr id="33975" name="AutoShape 183"/>
          <p:cNvCxnSpPr>
            <a:cxnSpLocks noChangeShapeType="1"/>
            <a:stCxn id="33922" idx="2"/>
          </p:cNvCxnSpPr>
          <p:nvPr/>
        </p:nvCxnSpPr>
        <p:spPr bwMode="auto">
          <a:xfrm rot="10800000" flipV="1">
            <a:off x="5943600" y="1778000"/>
            <a:ext cx="914400" cy="279400"/>
          </a:xfrm>
          <a:prstGeom prst="bentConnector3">
            <a:avLst>
              <a:gd name="adj1" fmla="val 100000"/>
            </a:avLst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976" name="Line 184"/>
          <p:cNvSpPr>
            <a:spLocks noChangeShapeType="1"/>
          </p:cNvSpPr>
          <p:nvPr/>
        </p:nvSpPr>
        <p:spPr bwMode="auto">
          <a:xfrm>
            <a:off x="3352800" y="25908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cxnSp>
        <p:nvCxnSpPr>
          <p:cNvPr id="33977" name="AutoShape 185"/>
          <p:cNvCxnSpPr>
            <a:cxnSpLocks noChangeShapeType="1"/>
          </p:cNvCxnSpPr>
          <p:nvPr/>
        </p:nvCxnSpPr>
        <p:spPr bwMode="auto">
          <a:xfrm rot="-5400000" flipH="1" flipV="1">
            <a:off x="5715000" y="2971800"/>
            <a:ext cx="381000" cy="381000"/>
          </a:xfrm>
          <a:prstGeom prst="bentConnector5">
            <a:avLst>
              <a:gd name="adj1" fmla="val 122495"/>
              <a:gd name="adj2" fmla="val 50000"/>
              <a:gd name="adj3" fmla="val 122912"/>
            </a:avLst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78" name="AutoShape 186"/>
          <p:cNvCxnSpPr>
            <a:cxnSpLocks noChangeShapeType="1"/>
          </p:cNvCxnSpPr>
          <p:nvPr/>
        </p:nvCxnSpPr>
        <p:spPr bwMode="auto">
          <a:xfrm rot="5400000" flipH="1" flipV="1">
            <a:off x="5753100" y="2857500"/>
            <a:ext cx="304800" cy="685800"/>
          </a:xfrm>
          <a:prstGeom prst="bentConnector5">
            <a:avLst>
              <a:gd name="adj1" fmla="val -57815"/>
              <a:gd name="adj2" fmla="val 50000"/>
              <a:gd name="adj3" fmla="val -58333"/>
            </a:avLst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79" name="AutoShape 187"/>
          <p:cNvCxnSpPr>
            <a:cxnSpLocks noChangeShapeType="1"/>
            <a:stCxn id="33892" idx="2"/>
          </p:cNvCxnSpPr>
          <p:nvPr/>
        </p:nvCxnSpPr>
        <p:spPr bwMode="auto">
          <a:xfrm rot="10800000" flipV="1">
            <a:off x="6096000" y="2159000"/>
            <a:ext cx="1066800" cy="812800"/>
          </a:xfrm>
          <a:prstGeom prst="bentConnector2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80" name="AutoShape 188"/>
          <p:cNvCxnSpPr>
            <a:cxnSpLocks noChangeShapeType="1"/>
            <a:stCxn id="33895" idx="2"/>
          </p:cNvCxnSpPr>
          <p:nvPr/>
        </p:nvCxnSpPr>
        <p:spPr bwMode="auto">
          <a:xfrm rot="10800000" flipV="1">
            <a:off x="6248400" y="2540000"/>
            <a:ext cx="609600" cy="508000"/>
          </a:xfrm>
          <a:prstGeom prst="bentConnector2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81" name="AutoShape 189"/>
          <p:cNvCxnSpPr>
            <a:cxnSpLocks noChangeShapeType="1"/>
            <a:stCxn id="33898" idx="2"/>
          </p:cNvCxnSpPr>
          <p:nvPr/>
        </p:nvCxnSpPr>
        <p:spPr bwMode="auto">
          <a:xfrm rot="10800000" flipV="1">
            <a:off x="6400800" y="2921000"/>
            <a:ext cx="762000" cy="203200"/>
          </a:xfrm>
          <a:prstGeom prst="bentConnector2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82" name="AutoShape 190"/>
          <p:cNvCxnSpPr>
            <a:cxnSpLocks noChangeShapeType="1"/>
          </p:cNvCxnSpPr>
          <p:nvPr/>
        </p:nvCxnSpPr>
        <p:spPr bwMode="auto">
          <a:xfrm rot="5400000" flipH="1" flipV="1">
            <a:off x="5791200" y="2743200"/>
            <a:ext cx="228600" cy="990600"/>
          </a:xfrm>
          <a:prstGeom prst="bentConnector5">
            <a:avLst>
              <a:gd name="adj1" fmla="val -120139"/>
              <a:gd name="adj2" fmla="val 50000"/>
              <a:gd name="adj3" fmla="val -119444"/>
            </a:avLst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983" name="Line 191"/>
          <p:cNvSpPr>
            <a:spLocks noChangeShapeType="1"/>
          </p:cNvSpPr>
          <p:nvPr/>
        </p:nvSpPr>
        <p:spPr bwMode="auto">
          <a:xfrm>
            <a:off x="3352800" y="33528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cxnSp>
        <p:nvCxnSpPr>
          <p:cNvPr id="33984" name="AutoShape 192"/>
          <p:cNvCxnSpPr>
            <a:cxnSpLocks noChangeShapeType="1"/>
            <a:stCxn id="33901" idx="2"/>
          </p:cNvCxnSpPr>
          <p:nvPr/>
        </p:nvCxnSpPr>
        <p:spPr bwMode="auto">
          <a:xfrm rot="10800000" flipV="1">
            <a:off x="6477000" y="3302000"/>
            <a:ext cx="381000" cy="355600"/>
          </a:xfrm>
          <a:prstGeom prst="bentConnector3">
            <a:avLst>
              <a:gd name="adj1" fmla="val 100000"/>
            </a:avLst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85" name="AutoShape 193"/>
          <p:cNvCxnSpPr>
            <a:cxnSpLocks noChangeShapeType="1"/>
            <a:stCxn id="33904" idx="2"/>
          </p:cNvCxnSpPr>
          <p:nvPr/>
        </p:nvCxnSpPr>
        <p:spPr bwMode="auto">
          <a:xfrm rot="10800000" flipV="1">
            <a:off x="6629400" y="3759200"/>
            <a:ext cx="533400" cy="127000"/>
          </a:xfrm>
          <a:prstGeom prst="bentConnector2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86" name="AutoShape 194"/>
          <p:cNvCxnSpPr>
            <a:cxnSpLocks noChangeShapeType="1"/>
            <a:stCxn id="33907" idx="2"/>
          </p:cNvCxnSpPr>
          <p:nvPr/>
        </p:nvCxnSpPr>
        <p:spPr bwMode="auto">
          <a:xfrm rot="10800000" flipV="1">
            <a:off x="6781800" y="4140200"/>
            <a:ext cx="76200" cy="127000"/>
          </a:xfrm>
          <a:prstGeom prst="bentConnector2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87" name="AutoShape 195"/>
          <p:cNvCxnSpPr>
            <a:cxnSpLocks noChangeShapeType="1"/>
          </p:cNvCxnSpPr>
          <p:nvPr/>
        </p:nvCxnSpPr>
        <p:spPr bwMode="auto">
          <a:xfrm rot="-5400000" flipH="1" flipV="1">
            <a:off x="5829300" y="3543300"/>
            <a:ext cx="533400" cy="762000"/>
          </a:xfrm>
          <a:prstGeom prst="bentConnector5">
            <a:avLst>
              <a:gd name="adj1" fmla="val 113093"/>
              <a:gd name="adj2" fmla="val 50000"/>
              <a:gd name="adj3" fmla="val 113389"/>
            </a:avLst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88" name="AutoShape 196"/>
          <p:cNvCxnSpPr>
            <a:cxnSpLocks noChangeShapeType="1"/>
          </p:cNvCxnSpPr>
          <p:nvPr/>
        </p:nvCxnSpPr>
        <p:spPr bwMode="auto">
          <a:xfrm rot="5400000" flipH="1" flipV="1">
            <a:off x="5943600" y="3505200"/>
            <a:ext cx="304800" cy="1066800"/>
          </a:xfrm>
          <a:prstGeom prst="bentConnector5">
            <a:avLst>
              <a:gd name="adj1" fmla="val -51046"/>
              <a:gd name="adj2" fmla="val 50000"/>
              <a:gd name="adj3" fmla="val -51042"/>
            </a:avLst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89" name="AutoShape 197"/>
          <p:cNvCxnSpPr>
            <a:cxnSpLocks noChangeShapeType="1"/>
          </p:cNvCxnSpPr>
          <p:nvPr/>
        </p:nvCxnSpPr>
        <p:spPr bwMode="auto">
          <a:xfrm rot="16200000" flipH="1">
            <a:off x="6057900" y="3543300"/>
            <a:ext cx="76200" cy="1371600"/>
          </a:xfrm>
          <a:prstGeom prst="bentConnector3">
            <a:avLst>
              <a:gd name="adj1" fmla="val 329162"/>
            </a:avLst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990" name="Line 198"/>
          <p:cNvSpPr>
            <a:spLocks noChangeShapeType="1"/>
          </p:cNvSpPr>
          <p:nvPr/>
        </p:nvSpPr>
        <p:spPr bwMode="auto">
          <a:xfrm>
            <a:off x="3352800" y="41910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cxnSp>
        <p:nvCxnSpPr>
          <p:cNvPr id="33991" name="AutoShape 199"/>
          <p:cNvCxnSpPr>
            <a:cxnSpLocks noChangeShapeType="1"/>
            <a:stCxn id="33910" idx="2"/>
          </p:cNvCxnSpPr>
          <p:nvPr/>
        </p:nvCxnSpPr>
        <p:spPr bwMode="auto">
          <a:xfrm rot="10800000" flipV="1">
            <a:off x="5600700" y="4521200"/>
            <a:ext cx="1562100" cy="508000"/>
          </a:xfrm>
          <a:prstGeom prst="bentConnector4">
            <a:avLst>
              <a:gd name="adj1" fmla="val 72662"/>
              <a:gd name="adj2" fmla="val 145000"/>
            </a:avLst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92" name="AutoShape 200"/>
          <p:cNvCxnSpPr>
            <a:cxnSpLocks noChangeShapeType="1"/>
            <a:stCxn id="33925" idx="2"/>
          </p:cNvCxnSpPr>
          <p:nvPr/>
        </p:nvCxnSpPr>
        <p:spPr bwMode="auto">
          <a:xfrm rot="10800000">
            <a:off x="5257800" y="5791200"/>
            <a:ext cx="1905000" cy="330200"/>
          </a:xfrm>
          <a:prstGeom prst="bentConnector2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93" name="AutoShape 201"/>
          <p:cNvCxnSpPr>
            <a:cxnSpLocks noChangeShapeType="1"/>
            <a:stCxn id="33913" idx="2"/>
          </p:cNvCxnSpPr>
          <p:nvPr/>
        </p:nvCxnSpPr>
        <p:spPr bwMode="auto">
          <a:xfrm rot="10800000" flipV="1">
            <a:off x="6172200" y="4902200"/>
            <a:ext cx="685800" cy="431800"/>
          </a:xfrm>
          <a:prstGeom prst="bentConnector2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94" name="AutoShape 202"/>
          <p:cNvCxnSpPr>
            <a:cxnSpLocks noChangeShapeType="1"/>
            <a:stCxn id="33916" idx="2"/>
          </p:cNvCxnSpPr>
          <p:nvPr/>
        </p:nvCxnSpPr>
        <p:spPr bwMode="auto">
          <a:xfrm rot="10800000" flipV="1">
            <a:off x="6324600" y="5359400"/>
            <a:ext cx="838200" cy="203200"/>
          </a:xfrm>
          <a:prstGeom prst="bentConnector2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95" name="AutoShape 203"/>
          <p:cNvCxnSpPr>
            <a:cxnSpLocks noChangeShapeType="1"/>
            <a:stCxn id="33919" idx="2"/>
          </p:cNvCxnSpPr>
          <p:nvPr/>
        </p:nvCxnSpPr>
        <p:spPr bwMode="auto">
          <a:xfrm rot="10800000" flipV="1">
            <a:off x="6477000" y="5740400"/>
            <a:ext cx="381000" cy="127000"/>
          </a:xfrm>
          <a:prstGeom prst="bentConnector2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96" name="AutoShape 204"/>
          <p:cNvCxnSpPr>
            <a:cxnSpLocks noChangeShapeType="1"/>
          </p:cNvCxnSpPr>
          <p:nvPr/>
        </p:nvCxnSpPr>
        <p:spPr bwMode="auto">
          <a:xfrm rot="-5400000" flipH="1" flipV="1">
            <a:off x="5715000" y="5334000"/>
            <a:ext cx="457200" cy="457200"/>
          </a:xfrm>
          <a:prstGeom prst="bentConnector5">
            <a:avLst>
              <a:gd name="adj1" fmla="val 116662"/>
              <a:gd name="adj2" fmla="val 50000"/>
              <a:gd name="adj3" fmla="val 116662"/>
            </a:avLst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97" name="AutoShape 205"/>
          <p:cNvCxnSpPr>
            <a:cxnSpLocks noChangeShapeType="1"/>
          </p:cNvCxnSpPr>
          <p:nvPr/>
        </p:nvCxnSpPr>
        <p:spPr bwMode="auto">
          <a:xfrm rot="5400000" flipH="1" flipV="1">
            <a:off x="5829300" y="5295900"/>
            <a:ext cx="228600" cy="762000"/>
          </a:xfrm>
          <a:prstGeom prst="bentConnector5">
            <a:avLst>
              <a:gd name="adj1" fmla="val -69444"/>
              <a:gd name="adj2" fmla="val 50829"/>
              <a:gd name="adj3" fmla="val -69444"/>
            </a:avLst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98" name="AutoShape 206"/>
          <p:cNvCxnSpPr>
            <a:cxnSpLocks noChangeShapeType="1"/>
          </p:cNvCxnSpPr>
          <p:nvPr/>
        </p:nvCxnSpPr>
        <p:spPr bwMode="auto">
          <a:xfrm rot="16200000" flipH="1">
            <a:off x="5905500" y="5295900"/>
            <a:ext cx="76200" cy="1066800"/>
          </a:xfrm>
          <a:prstGeom prst="bentConnector3">
            <a:avLst>
              <a:gd name="adj1" fmla="val 322912"/>
            </a:avLst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999" name="Line 207"/>
          <p:cNvSpPr>
            <a:spLocks noChangeShapeType="1"/>
          </p:cNvSpPr>
          <p:nvPr/>
        </p:nvSpPr>
        <p:spPr bwMode="auto">
          <a:xfrm>
            <a:off x="3352800" y="57912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cxnSp>
        <p:nvCxnSpPr>
          <p:cNvPr id="34000" name="AutoShape 208"/>
          <p:cNvCxnSpPr>
            <a:cxnSpLocks noChangeShapeType="1"/>
          </p:cNvCxnSpPr>
          <p:nvPr/>
        </p:nvCxnSpPr>
        <p:spPr bwMode="auto">
          <a:xfrm rot="5400000" flipH="1" flipV="1">
            <a:off x="5429250" y="2076450"/>
            <a:ext cx="533400" cy="495300"/>
          </a:xfrm>
          <a:prstGeom prst="bentConnector3">
            <a:avLst>
              <a:gd name="adj1" fmla="val -42856"/>
            </a:avLst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5777" name="Text Box 209"/>
          <p:cNvSpPr txBox="1">
            <a:spLocks noChangeArrowheads="1"/>
          </p:cNvSpPr>
          <p:nvPr/>
        </p:nvSpPr>
        <p:spPr bwMode="auto">
          <a:xfrm>
            <a:off x="1371600" y="1066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400" b="1"/>
              <a:t>termelők</a:t>
            </a:r>
          </a:p>
        </p:txBody>
      </p:sp>
      <p:sp>
        <p:nvSpPr>
          <p:cNvPr id="365778" name="Text Box 210"/>
          <p:cNvSpPr txBox="1">
            <a:spLocks noChangeArrowheads="1"/>
          </p:cNvSpPr>
          <p:nvPr/>
        </p:nvSpPr>
        <p:spPr bwMode="auto">
          <a:xfrm>
            <a:off x="6477000" y="1066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400" b="1"/>
              <a:t>fogyasztók</a:t>
            </a:r>
          </a:p>
        </p:txBody>
      </p:sp>
      <p:sp>
        <p:nvSpPr>
          <p:cNvPr id="365779" name="Text Box 211"/>
          <p:cNvSpPr txBox="1">
            <a:spLocks noChangeArrowheads="1"/>
          </p:cNvSpPr>
          <p:nvPr/>
        </p:nvSpPr>
        <p:spPr bwMode="auto">
          <a:xfrm>
            <a:off x="3962400" y="586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400" b="1"/>
              <a:t>hálózat</a:t>
            </a:r>
          </a:p>
        </p:txBody>
      </p:sp>
      <p:sp>
        <p:nvSpPr>
          <p:cNvPr id="365780" name="AutoShape 212"/>
          <p:cNvSpPr>
            <a:spLocks noChangeArrowheads="1"/>
          </p:cNvSpPr>
          <p:nvPr/>
        </p:nvSpPr>
        <p:spPr bwMode="auto">
          <a:xfrm>
            <a:off x="387350" y="6499225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5781" name="Text Box 213"/>
          <p:cNvSpPr txBox="1">
            <a:spLocks noChangeArrowheads="1"/>
          </p:cNvSpPr>
          <p:nvPr/>
        </p:nvSpPr>
        <p:spPr bwMode="auto">
          <a:xfrm>
            <a:off x="587375" y="6405563"/>
            <a:ext cx="3470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 i="1"/>
              <a:t>mérési (csatlakozási) pont</a:t>
            </a:r>
          </a:p>
        </p:txBody>
      </p:sp>
      <p:sp>
        <p:nvSpPr>
          <p:cNvPr id="365782" name="Oval 214"/>
          <p:cNvSpPr>
            <a:spLocks noChangeArrowheads="1"/>
          </p:cNvSpPr>
          <p:nvPr/>
        </p:nvSpPr>
        <p:spPr bwMode="auto">
          <a:xfrm>
            <a:off x="76200" y="1447800"/>
            <a:ext cx="838200" cy="838200"/>
          </a:xfrm>
          <a:prstGeom prst="ellipse">
            <a:avLst/>
          </a:prstGeom>
          <a:solidFill>
            <a:srgbClr val="2D82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5783" name="Oval 215"/>
          <p:cNvSpPr>
            <a:spLocks noChangeArrowheads="1"/>
          </p:cNvSpPr>
          <p:nvPr/>
        </p:nvSpPr>
        <p:spPr bwMode="auto">
          <a:xfrm>
            <a:off x="74613" y="2743200"/>
            <a:ext cx="838200" cy="838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5784" name="Oval 216"/>
          <p:cNvSpPr>
            <a:spLocks noChangeArrowheads="1"/>
          </p:cNvSpPr>
          <p:nvPr/>
        </p:nvSpPr>
        <p:spPr bwMode="auto">
          <a:xfrm>
            <a:off x="74613" y="4038600"/>
            <a:ext cx="838200" cy="838200"/>
          </a:xfrm>
          <a:prstGeom prst="ellipse">
            <a:avLst/>
          </a:prstGeom>
          <a:solidFill>
            <a:srgbClr val="FF6D6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5785" name="Oval 217"/>
          <p:cNvSpPr>
            <a:spLocks noChangeArrowheads="1"/>
          </p:cNvSpPr>
          <p:nvPr/>
        </p:nvSpPr>
        <p:spPr bwMode="auto">
          <a:xfrm>
            <a:off x="74613" y="5334000"/>
            <a:ext cx="838200" cy="8382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5786" name="AutoShape 218"/>
          <p:cNvSpPr>
            <a:spLocks noChangeArrowheads="1"/>
          </p:cNvSpPr>
          <p:nvPr/>
        </p:nvSpPr>
        <p:spPr bwMode="auto">
          <a:xfrm>
            <a:off x="304800" y="16002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787" name="AutoShape 219"/>
          <p:cNvSpPr>
            <a:spLocks noChangeArrowheads="1"/>
          </p:cNvSpPr>
          <p:nvPr/>
        </p:nvSpPr>
        <p:spPr bwMode="auto">
          <a:xfrm>
            <a:off x="533400" y="19050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788" name="AutoShape 220"/>
          <p:cNvSpPr>
            <a:spLocks noChangeArrowheads="1"/>
          </p:cNvSpPr>
          <p:nvPr/>
        </p:nvSpPr>
        <p:spPr bwMode="auto">
          <a:xfrm>
            <a:off x="304800" y="29718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789" name="AutoShape 221"/>
          <p:cNvSpPr>
            <a:spLocks noChangeArrowheads="1"/>
          </p:cNvSpPr>
          <p:nvPr/>
        </p:nvSpPr>
        <p:spPr bwMode="auto">
          <a:xfrm>
            <a:off x="533400" y="32004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790" name="AutoShape 222"/>
          <p:cNvSpPr>
            <a:spLocks noChangeArrowheads="1"/>
          </p:cNvSpPr>
          <p:nvPr/>
        </p:nvSpPr>
        <p:spPr bwMode="auto">
          <a:xfrm>
            <a:off x="304800" y="42672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791" name="AutoShape 223"/>
          <p:cNvSpPr>
            <a:spLocks noChangeArrowheads="1"/>
          </p:cNvSpPr>
          <p:nvPr/>
        </p:nvSpPr>
        <p:spPr bwMode="auto">
          <a:xfrm>
            <a:off x="533400" y="44958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792" name="AutoShape 224"/>
          <p:cNvSpPr>
            <a:spLocks noChangeArrowheads="1"/>
          </p:cNvSpPr>
          <p:nvPr/>
        </p:nvSpPr>
        <p:spPr bwMode="auto">
          <a:xfrm>
            <a:off x="304800" y="54864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00B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793" name="AutoShape 225"/>
          <p:cNvSpPr>
            <a:spLocks noChangeArrowheads="1"/>
          </p:cNvSpPr>
          <p:nvPr/>
        </p:nvSpPr>
        <p:spPr bwMode="auto">
          <a:xfrm>
            <a:off x="457200" y="57912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rgbClr val="00B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794" name="WordArt 226"/>
          <p:cNvSpPr>
            <a:spLocks noChangeArrowheads="1" noChangeShapeType="1" noTextEdit="1"/>
          </p:cNvSpPr>
          <p:nvPr/>
        </p:nvSpPr>
        <p:spPr bwMode="auto">
          <a:xfrm rot="5400000">
            <a:off x="5849144" y="3409156"/>
            <a:ext cx="5943600" cy="4968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hu-HU" sz="3600" b="1" kern="10" spc="-180">
                <a:ln w="3175">
                  <a:solidFill>
                    <a:srgbClr val="00008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Szabályozási zóna</a:t>
            </a:r>
          </a:p>
        </p:txBody>
      </p:sp>
      <p:sp>
        <p:nvSpPr>
          <p:cNvPr id="365795" name="Text Box 227"/>
          <p:cNvSpPr txBox="1">
            <a:spLocks noChangeArrowheads="1"/>
          </p:cNvSpPr>
          <p:nvPr/>
        </p:nvSpPr>
        <p:spPr bwMode="auto">
          <a:xfrm>
            <a:off x="0" y="10668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/>
              <a:t>1. MK</a:t>
            </a:r>
          </a:p>
        </p:txBody>
      </p:sp>
      <p:sp>
        <p:nvSpPr>
          <p:cNvPr id="365796" name="Text Box 228"/>
          <p:cNvSpPr txBox="1">
            <a:spLocks noChangeArrowheads="1"/>
          </p:cNvSpPr>
          <p:nvPr/>
        </p:nvSpPr>
        <p:spPr bwMode="auto">
          <a:xfrm>
            <a:off x="0" y="24384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/>
              <a:t>2. MK</a:t>
            </a:r>
          </a:p>
        </p:txBody>
      </p:sp>
      <p:sp>
        <p:nvSpPr>
          <p:cNvPr id="365797" name="Text Box 229"/>
          <p:cNvSpPr txBox="1">
            <a:spLocks noChangeArrowheads="1"/>
          </p:cNvSpPr>
          <p:nvPr/>
        </p:nvSpPr>
        <p:spPr bwMode="auto">
          <a:xfrm>
            <a:off x="0" y="37338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/>
              <a:t>3. MK</a:t>
            </a:r>
          </a:p>
        </p:txBody>
      </p:sp>
      <p:sp>
        <p:nvSpPr>
          <p:cNvPr id="365798" name="Text Box 230"/>
          <p:cNvSpPr txBox="1">
            <a:spLocks noChangeArrowheads="1"/>
          </p:cNvSpPr>
          <p:nvPr/>
        </p:nvSpPr>
        <p:spPr bwMode="auto">
          <a:xfrm>
            <a:off x="0" y="5029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/>
              <a:t>4. MK</a:t>
            </a:r>
          </a:p>
        </p:txBody>
      </p:sp>
      <p:sp>
        <p:nvSpPr>
          <p:cNvPr id="365800" name="AutoShape 232"/>
          <p:cNvSpPr>
            <a:spLocks noChangeArrowheads="1"/>
          </p:cNvSpPr>
          <p:nvPr/>
        </p:nvSpPr>
        <p:spPr bwMode="auto">
          <a:xfrm>
            <a:off x="4114800" y="1071563"/>
            <a:ext cx="201613" cy="201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01" name="AutoShape 233"/>
          <p:cNvSpPr>
            <a:spLocks noChangeArrowheads="1"/>
          </p:cNvSpPr>
          <p:nvPr/>
        </p:nvSpPr>
        <p:spPr bwMode="auto">
          <a:xfrm>
            <a:off x="4467225" y="1062038"/>
            <a:ext cx="201613" cy="201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02" name="AutoShape 234"/>
          <p:cNvSpPr>
            <a:spLocks noChangeArrowheads="1"/>
          </p:cNvSpPr>
          <p:nvPr/>
        </p:nvSpPr>
        <p:spPr bwMode="auto">
          <a:xfrm>
            <a:off x="4692650" y="1068388"/>
            <a:ext cx="201613" cy="201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03" name="AutoShape 235"/>
          <p:cNvSpPr>
            <a:spLocks noChangeArrowheads="1"/>
          </p:cNvSpPr>
          <p:nvPr/>
        </p:nvSpPr>
        <p:spPr bwMode="auto">
          <a:xfrm>
            <a:off x="2589213" y="2286000"/>
            <a:ext cx="201612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04" name="AutoShape 236"/>
          <p:cNvSpPr>
            <a:spLocks noChangeArrowheads="1"/>
          </p:cNvSpPr>
          <p:nvPr/>
        </p:nvSpPr>
        <p:spPr bwMode="auto">
          <a:xfrm>
            <a:off x="2282825" y="2670175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05" name="AutoShape 237"/>
          <p:cNvSpPr>
            <a:spLocks noChangeArrowheads="1"/>
          </p:cNvSpPr>
          <p:nvPr/>
        </p:nvSpPr>
        <p:spPr bwMode="auto">
          <a:xfrm>
            <a:off x="2665413" y="5419725"/>
            <a:ext cx="201612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06" name="AutoShape 238"/>
          <p:cNvSpPr>
            <a:spLocks noChangeArrowheads="1"/>
          </p:cNvSpPr>
          <p:nvPr/>
        </p:nvSpPr>
        <p:spPr bwMode="auto">
          <a:xfrm>
            <a:off x="2287588" y="5799138"/>
            <a:ext cx="201612" cy="201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07" name="AutoShape 239"/>
          <p:cNvSpPr>
            <a:spLocks noChangeArrowheads="1"/>
          </p:cNvSpPr>
          <p:nvPr/>
        </p:nvSpPr>
        <p:spPr bwMode="auto">
          <a:xfrm>
            <a:off x="7164388" y="2060575"/>
            <a:ext cx="201612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08" name="AutoShape 240"/>
          <p:cNvSpPr>
            <a:spLocks noChangeArrowheads="1"/>
          </p:cNvSpPr>
          <p:nvPr/>
        </p:nvSpPr>
        <p:spPr bwMode="auto">
          <a:xfrm>
            <a:off x="6861175" y="3203575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09" name="AutoShape 241"/>
          <p:cNvSpPr>
            <a:spLocks noChangeArrowheads="1"/>
          </p:cNvSpPr>
          <p:nvPr/>
        </p:nvSpPr>
        <p:spPr bwMode="auto">
          <a:xfrm>
            <a:off x="7159625" y="4418013"/>
            <a:ext cx="201613" cy="201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10" name="AutoShape 242"/>
          <p:cNvSpPr>
            <a:spLocks noChangeArrowheads="1"/>
          </p:cNvSpPr>
          <p:nvPr/>
        </p:nvSpPr>
        <p:spPr bwMode="auto">
          <a:xfrm>
            <a:off x="7169150" y="5262563"/>
            <a:ext cx="201613" cy="201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11" name="AutoShape 243"/>
          <p:cNvSpPr>
            <a:spLocks noChangeArrowheads="1"/>
          </p:cNvSpPr>
          <p:nvPr/>
        </p:nvSpPr>
        <p:spPr bwMode="auto">
          <a:xfrm>
            <a:off x="2287588" y="1903413"/>
            <a:ext cx="201612" cy="201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12" name="AutoShape 244"/>
          <p:cNvSpPr>
            <a:spLocks noChangeArrowheads="1"/>
          </p:cNvSpPr>
          <p:nvPr/>
        </p:nvSpPr>
        <p:spPr bwMode="auto">
          <a:xfrm>
            <a:off x="2282825" y="350520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13" name="AutoShape 245"/>
          <p:cNvSpPr>
            <a:spLocks noChangeArrowheads="1"/>
          </p:cNvSpPr>
          <p:nvPr/>
        </p:nvSpPr>
        <p:spPr bwMode="auto">
          <a:xfrm>
            <a:off x="7158038" y="3659188"/>
            <a:ext cx="201612" cy="201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14" name="AutoShape 246"/>
          <p:cNvSpPr>
            <a:spLocks noChangeArrowheads="1"/>
          </p:cNvSpPr>
          <p:nvPr/>
        </p:nvSpPr>
        <p:spPr bwMode="auto">
          <a:xfrm>
            <a:off x="7169150" y="6026150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15" name="AutoShape 247"/>
          <p:cNvSpPr>
            <a:spLocks noChangeArrowheads="1"/>
          </p:cNvSpPr>
          <p:nvPr/>
        </p:nvSpPr>
        <p:spPr bwMode="auto">
          <a:xfrm>
            <a:off x="5224463" y="1062038"/>
            <a:ext cx="201612" cy="201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16" name="AutoShape 248"/>
          <p:cNvSpPr>
            <a:spLocks noChangeArrowheads="1"/>
          </p:cNvSpPr>
          <p:nvPr/>
        </p:nvSpPr>
        <p:spPr bwMode="auto">
          <a:xfrm>
            <a:off x="2584450" y="3049588"/>
            <a:ext cx="201613" cy="201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17" name="AutoShape 249"/>
          <p:cNvSpPr>
            <a:spLocks noChangeArrowheads="1"/>
          </p:cNvSpPr>
          <p:nvPr/>
        </p:nvSpPr>
        <p:spPr bwMode="auto">
          <a:xfrm>
            <a:off x="2593975" y="3884613"/>
            <a:ext cx="201613" cy="201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18" name="AutoShape 250"/>
          <p:cNvSpPr>
            <a:spLocks noChangeArrowheads="1"/>
          </p:cNvSpPr>
          <p:nvPr/>
        </p:nvSpPr>
        <p:spPr bwMode="auto">
          <a:xfrm>
            <a:off x="2287588" y="5037138"/>
            <a:ext cx="201612" cy="201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19" name="AutoShape 251"/>
          <p:cNvSpPr>
            <a:spLocks noChangeArrowheads="1"/>
          </p:cNvSpPr>
          <p:nvPr/>
        </p:nvSpPr>
        <p:spPr bwMode="auto">
          <a:xfrm>
            <a:off x="6862763" y="1681163"/>
            <a:ext cx="201612" cy="201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20" name="AutoShape 252"/>
          <p:cNvSpPr>
            <a:spLocks noChangeArrowheads="1"/>
          </p:cNvSpPr>
          <p:nvPr/>
        </p:nvSpPr>
        <p:spPr bwMode="auto">
          <a:xfrm>
            <a:off x="6856413" y="4043363"/>
            <a:ext cx="201612" cy="201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21" name="AutoShape 253"/>
          <p:cNvSpPr>
            <a:spLocks noChangeArrowheads="1"/>
          </p:cNvSpPr>
          <p:nvPr/>
        </p:nvSpPr>
        <p:spPr bwMode="auto">
          <a:xfrm>
            <a:off x="6862763" y="4806950"/>
            <a:ext cx="201612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22" name="AutoShape 254"/>
          <p:cNvSpPr>
            <a:spLocks noChangeArrowheads="1"/>
          </p:cNvSpPr>
          <p:nvPr/>
        </p:nvSpPr>
        <p:spPr bwMode="auto">
          <a:xfrm>
            <a:off x="5459413" y="1062038"/>
            <a:ext cx="201612" cy="201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23" name="AutoShape 255"/>
          <p:cNvSpPr>
            <a:spLocks noChangeArrowheads="1"/>
          </p:cNvSpPr>
          <p:nvPr/>
        </p:nvSpPr>
        <p:spPr bwMode="auto">
          <a:xfrm>
            <a:off x="2282825" y="4264025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24" name="AutoShape 256"/>
          <p:cNvSpPr>
            <a:spLocks noChangeArrowheads="1"/>
          </p:cNvSpPr>
          <p:nvPr/>
        </p:nvSpPr>
        <p:spPr bwMode="auto">
          <a:xfrm>
            <a:off x="2593975" y="4657725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25" name="AutoShape 257"/>
          <p:cNvSpPr>
            <a:spLocks noChangeArrowheads="1"/>
          </p:cNvSpPr>
          <p:nvPr/>
        </p:nvSpPr>
        <p:spPr bwMode="auto">
          <a:xfrm>
            <a:off x="6861175" y="2439988"/>
            <a:ext cx="201613" cy="201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26" name="AutoShape 258"/>
          <p:cNvSpPr>
            <a:spLocks noChangeArrowheads="1"/>
          </p:cNvSpPr>
          <p:nvPr/>
        </p:nvSpPr>
        <p:spPr bwMode="auto">
          <a:xfrm>
            <a:off x="7162800" y="2824163"/>
            <a:ext cx="201613" cy="201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5827" name="AutoShape 259"/>
          <p:cNvSpPr>
            <a:spLocks noChangeArrowheads="1"/>
          </p:cNvSpPr>
          <p:nvPr/>
        </p:nvSpPr>
        <p:spPr bwMode="auto">
          <a:xfrm>
            <a:off x="6858000" y="5641975"/>
            <a:ext cx="201613" cy="2016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298" y="12798"/>
                </a:moveTo>
                <a:cubicBezTo>
                  <a:pt x="16530" y="12157"/>
                  <a:pt x="16650" y="11481"/>
                  <a:pt x="16650" y="10800"/>
                </a:cubicBezTo>
                <a:cubicBezTo>
                  <a:pt x="16650" y="7569"/>
                  <a:pt x="14030" y="4950"/>
                  <a:pt x="10800" y="4950"/>
                </a:cubicBezTo>
                <a:cubicBezTo>
                  <a:pt x="10118" y="4949"/>
                  <a:pt x="9442" y="5069"/>
                  <a:pt x="8801" y="5301"/>
                </a:cubicBezTo>
                <a:lnTo>
                  <a:pt x="16298" y="12798"/>
                </a:lnTo>
                <a:close/>
                <a:moveTo>
                  <a:pt x="5301" y="8801"/>
                </a:moveTo>
                <a:cubicBezTo>
                  <a:pt x="5069" y="9442"/>
                  <a:pt x="4950" y="10118"/>
                  <a:pt x="4950" y="10799"/>
                </a:cubicBezTo>
                <a:cubicBezTo>
                  <a:pt x="4950" y="14030"/>
                  <a:pt x="7569" y="16650"/>
                  <a:pt x="10800" y="16650"/>
                </a:cubicBezTo>
                <a:cubicBezTo>
                  <a:pt x="11481" y="16650"/>
                  <a:pt x="12157" y="16530"/>
                  <a:pt x="12798" y="16298"/>
                </a:cubicBezTo>
                <a:lnTo>
                  <a:pt x="5301" y="880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0" name="Cím 1"/>
          <p:cNvSpPr txBox="1">
            <a:spLocks/>
          </p:cNvSpPr>
          <p:nvPr/>
        </p:nvSpPr>
        <p:spPr>
          <a:xfrm>
            <a:off x="0" y="12846"/>
            <a:ext cx="9144000" cy="648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hu-HU" sz="4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mérlegkör-modell alapja a mérés   </a:t>
            </a:r>
            <a:endParaRPr lang="hu-HU" sz="40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7CD78-A1E9-4083-B527-9C43725F2F9F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20000">
        <p:circle/>
      </p:transition>
    </mc:Choice>
    <mc:Fallback xmlns="">
      <p:transition spd="slow" advClick="0" advTm="1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6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6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0"/>
                                        <p:tgtEl>
                                          <p:spTgt spid="3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6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6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41" presetID="12" presetClass="exit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1000"/>
                                        <p:tgtEl>
                                          <p:spTgt spid="365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4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1000"/>
                                        <p:tgtEl>
                                          <p:spTgt spid="365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4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1000"/>
                                        <p:tgtEl>
                                          <p:spTgt spid="365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5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1000"/>
                                        <p:tgtEl>
                                          <p:spTgt spid="365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5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8" dur="1000"/>
                                        <p:tgtEl>
                                          <p:spTgt spid="365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6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2" dur="1000"/>
                                        <p:tgtEl>
                                          <p:spTgt spid="365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6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1000"/>
                                        <p:tgtEl>
                                          <p:spTgt spid="365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6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1000"/>
                                        <p:tgtEl>
                                          <p:spTgt spid="365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7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4" dur="1000"/>
                                        <p:tgtEl>
                                          <p:spTgt spid="365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6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6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6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6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91" presetID="12" presetClass="exit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2" dur="500"/>
                                        <p:tgtEl>
                                          <p:spTgt spid="365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9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6" dur="500"/>
                                        <p:tgtEl>
                                          <p:spTgt spid="365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9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0" dur="500"/>
                                        <p:tgtEl>
                                          <p:spTgt spid="365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0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4" dur="500"/>
                                        <p:tgtEl>
                                          <p:spTgt spid="365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0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8" dur="500"/>
                                        <p:tgtEl>
                                          <p:spTgt spid="365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6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6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36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6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25" presetID="12" presetClass="exit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6" dur="1000"/>
                                        <p:tgtEl>
                                          <p:spTgt spid="365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2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0" dur="1000"/>
                                        <p:tgtEl>
                                          <p:spTgt spid="365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3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4" dur="1000"/>
                                        <p:tgtEl>
                                          <p:spTgt spid="365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13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8" dur="1000"/>
                                        <p:tgtEl>
                                          <p:spTgt spid="365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14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2" dur="1000"/>
                                        <p:tgtEl>
                                          <p:spTgt spid="365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14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6" dur="1000"/>
                                        <p:tgtEl>
                                          <p:spTgt spid="365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14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0" dur="1000"/>
                                        <p:tgtEl>
                                          <p:spTgt spid="365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15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4" dur="1000"/>
                                        <p:tgtEl>
                                          <p:spTgt spid="365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36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36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6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36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171" presetID="12" presetClass="exit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2" dur="500"/>
                                        <p:tgtEl>
                                          <p:spTgt spid="365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17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6" dur="500"/>
                                        <p:tgtEl>
                                          <p:spTgt spid="365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17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0" dur="500"/>
                                        <p:tgtEl>
                                          <p:spTgt spid="365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74500"/>
                            </p:stCondLst>
                            <p:childTnLst>
                              <p:par>
                                <p:cTn id="183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4" dur="500"/>
                                        <p:tgtEl>
                                          <p:spTgt spid="365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187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8" dur="500"/>
                                        <p:tgtEl>
                                          <p:spTgt spid="365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75500"/>
                            </p:stCondLst>
                            <p:childTnLst>
                              <p:par>
                                <p:cTn id="191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2" dur="500"/>
                                        <p:tgtEl>
                                          <p:spTgt spid="365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36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36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36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36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0" grpId="0" animBg="1"/>
      <p:bldP spid="365571" grpId="0" animBg="1"/>
      <p:bldP spid="365572" grpId="0" animBg="1"/>
      <p:bldP spid="365777" grpId="0"/>
      <p:bldP spid="365778" grpId="0"/>
      <p:bldP spid="365779" grpId="0"/>
      <p:bldP spid="365780" grpId="0" animBg="1"/>
      <p:bldP spid="365781" grpId="0"/>
      <p:bldP spid="365782" grpId="0" animBg="1"/>
      <p:bldP spid="365783" grpId="0" animBg="1"/>
      <p:bldP spid="365784" grpId="0" animBg="1"/>
      <p:bldP spid="365785" grpId="0" animBg="1"/>
      <p:bldP spid="365786" grpId="0" animBg="1"/>
      <p:bldP spid="365787" grpId="0" animBg="1"/>
      <p:bldP spid="365788" grpId="0" animBg="1"/>
      <p:bldP spid="365789" grpId="0" animBg="1"/>
      <p:bldP spid="365790" grpId="0" animBg="1"/>
      <p:bldP spid="365791" grpId="0" animBg="1"/>
      <p:bldP spid="365792" grpId="0" animBg="1"/>
      <p:bldP spid="365793" grpId="0" animBg="1"/>
      <p:bldP spid="365794" grpId="0" animBg="1"/>
      <p:bldP spid="365795" grpId="0"/>
      <p:bldP spid="365796" grpId="0"/>
      <p:bldP spid="365797" grpId="0"/>
      <p:bldP spid="365798" grpId="0"/>
      <p:bldP spid="365800" grpId="0" animBg="1"/>
      <p:bldP spid="365801" grpId="0" animBg="1"/>
      <p:bldP spid="365802" grpId="0" animBg="1"/>
      <p:bldP spid="365803" grpId="0" animBg="1"/>
      <p:bldP spid="365804" grpId="0" animBg="1"/>
      <p:bldP spid="365805" grpId="0" animBg="1"/>
      <p:bldP spid="365806" grpId="0" animBg="1"/>
      <p:bldP spid="365807" grpId="0" animBg="1"/>
      <p:bldP spid="365808" grpId="0" animBg="1"/>
      <p:bldP spid="365809" grpId="0" animBg="1"/>
      <p:bldP spid="365810" grpId="0" animBg="1"/>
      <p:bldP spid="365811" grpId="0" animBg="1"/>
      <p:bldP spid="365812" grpId="0" animBg="1"/>
      <p:bldP spid="365813" grpId="0" animBg="1"/>
      <p:bldP spid="365814" grpId="0" animBg="1"/>
      <p:bldP spid="365815" grpId="0" animBg="1"/>
      <p:bldP spid="365816" grpId="0" animBg="1"/>
      <p:bldP spid="365817" grpId="0" animBg="1"/>
      <p:bldP spid="365818" grpId="0" animBg="1"/>
      <p:bldP spid="365819" grpId="0" animBg="1"/>
      <p:bldP spid="365820" grpId="0" animBg="1"/>
      <p:bldP spid="365821" grpId="0" animBg="1"/>
      <p:bldP spid="365822" grpId="0" animBg="1"/>
      <p:bldP spid="365823" grpId="0" animBg="1"/>
      <p:bldP spid="365824" grpId="0" animBg="1"/>
      <p:bldP spid="365825" grpId="0" animBg="1"/>
      <p:bldP spid="365826" grpId="0" animBg="1"/>
      <p:bldP spid="3658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Oval 3"/>
          <p:cNvSpPr>
            <a:spLocks noChangeArrowheads="1"/>
          </p:cNvSpPr>
          <p:nvPr/>
        </p:nvSpPr>
        <p:spPr bwMode="auto">
          <a:xfrm>
            <a:off x="900113" y="765175"/>
            <a:ext cx="7416800" cy="2592388"/>
          </a:xfrm>
          <a:prstGeom prst="ellipse">
            <a:avLst/>
          </a:prstGeom>
          <a:solidFill>
            <a:srgbClr val="FFD9FF"/>
          </a:solidFill>
          <a:ln w="57150" cmpd="thickThin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884" name="Freeform 4"/>
          <p:cNvSpPr>
            <a:spLocks/>
          </p:cNvSpPr>
          <p:nvPr/>
        </p:nvSpPr>
        <p:spPr bwMode="auto">
          <a:xfrm>
            <a:off x="4216400" y="3587750"/>
            <a:ext cx="635000" cy="247650"/>
          </a:xfrm>
          <a:custGeom>
            <a:avLst/>
            <a:gdLst>
              <a:gd name="T0" fmla="*/ 0 w 400"/>
              <a:gd name="T1" fmla="*/ 2147483647 h 156"/>
              <a:gd name="T2" fmla="*/ 2147483647 w 400"/>
              <a:gd name="T3" fmla="*/ 2147483647 h 156"/>
              <a:gd name="T4" fmla="*/ 2147483647 w 400"/>
              <a:gd name="T5" fmla="*/ 2147483647 h 156"/>
              <a:gd name="T6" fmla="*/ 2147483647 w 400"/>
              <a:gd name="T7" fmla="*/ 2147483647 h 156"/>
              <a:gd name="T8" fmla="*/ 2147483647 w 400"/>
              <a:gd name="T9" fmla="*/ 2147483647 h 156"/>
              <a:gd name="T10" fmla="*/ 2147483647 w 400"/>
              <a:gd name="T11" fmla="*/ 2147483647 h 156"/>
              <a:gd name="T12" fmla="*/ 2147483647 w 400"/>
              <a:gd name="T13" fmla="*/ 0 h 156"/>
              <a:gd name="T14" fmla="*/ 2147483647 w 400"/>
              <a:gd name="T15" fmla="*/ 2147483647 h 156"/>
              <a:gd name="T16" fmla="*/ 2147483647 w 400"/>
              <a:gd name="T17" fmla="*/ 2147483647 h 156"/>
              <a:gd name="T18" fmla="*/ 2147483647 w 400"/>
              <a:gd name="T19" fmla="*/ 2147483647 h 156"/>
              <a:gd name="T20" fmla="*/ 2147483647 w 400"/>
              <a:gd name="T21" fmla="*/ 2147483647 h 156"/>
              <a:gd name="T22" fmla="*/ 2147483647 w 400"/>
              <a:gd name="T23" fmla="*/ 2147483647 h 156"/>
              <a:gd name="T24" fmla="*/ 2147483647 w 400"/>
              <a:gd name="T25" fmla="*/ 2147483647 h 156"/>
              <a:gd name="T26" fmla="*/ 2147483647 w 400"/>
              <a:gd name="T27" fmla="*/ 2147483647 h 156"/>
              <a:gd name="T28" fmla="*/ 2147483647 w 400"/>
              <a:gd name="T29" fmla="*/ 2147483647 h 156"/>
              <a:gd name="T30" fmla="*/ 2147483647 w 400"/>
              <a:gd name="T31" fmla="*/ 2147483647 h 156"/>
              <a:gd name="T32" fmla="*/ 2147483647 w 400"/>
              <a:gd name="T33" fmla="*/ 2147483647 h 156"/>
              <a:gd name="T34" fmla="*/ 0 w 400"/>
              <a:gd name="T35" fmla="*/ 2147483647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0"/>
              <a:gd name="T55" fmla="*/ 0 h 156"/>
              <a:gd name="T56" fmla="*/ 400 w 400"/>
              <a:gd name="T57" fmla="*/ 156 h 15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0" h="156">
                <a:moveTo>
                  <a:pt x="0" y="156"/>
                </a:moveTo>
                <a:cubicBezTo>
                  <a:pt x="3" y="152"/>
                  <a:pt x="5" y="147"/>
                  <a:pt x="8" y="144"/>
                </a:cubicBezTo>
                <a:cubicBezTo>
                  <a:pt x="11" y="141"/>
                  <a:pt x="17" y="140"/>
                  <a:pt x="20" y="136"/>
                </a:cubicBezTo>
                <a:cubicBezTo>
                  <a:pt x="35" y="117"/>
                  <a:pt x="29" y="106"/>
                  <a:pt x="56" y="88"/>
                </a:cubicBezTo>
                <a:cubicBezTo>
                  <a:pt x="64" y="83"/>
                  <a:pt x="80" y="72"/>
                  <a:pt x="80" y="72"/>
                </a:cubicBezTo>
                <a:cubicBezTo>
                  <a:pt x="103" y="38"/>
                  <a:pt x="107" y="51"/>
                  <a:pt x="136" y="32"/>
                </a:cubicBezTo>
                <a:cubicBezTo>
                  <a:pt x="166" y="12"/>
                  <a:pt x="189" y="9"/>
                  <a:pt x="224" y="0"/>
                </a:cubicBezTo>
                <a:cubicBezTo>
                  <a:pt x="254" y="3"/>
                  <a:pt x="283" y="7"/>
                  <a:pt x="312" y="16"/>
                </a:cubicBezTo>
                <a:cubicBezTo>
                  <a:pt x="324" y="20"/>
                  <a:pt x="348" y="28"/>
                  <a:pt x="348" y="28"/>
                </a:cubicBezTo>
                <a:cubicBezTo>
                  <a:pt x="363" y="51"/>
                  <a:pt x="377" y="80"/>
                  <a:pt x="400" y="96"/>
                </a:cubicBezTo>
                <a:cubicBezTo>
                  <a:pt x="397" y="100"/>
                  <a:pt x="397" y="107"/>
                  <a:pt x="392" y="108"/>
                </a:cubicBezTo>
                <a:cubicBezTo>
                  <a:pt x="384" y="109"/>
                  <a:pt x="376" y="101"/>
                  <a:pt x="368" y="100"/>
                </a:cubicBezTo>
                <a:cubicBezTo>
                  <a:pt x="352" y="99"/>
                  <a:pt x="336" y="97"/>
                  <a:pt x="320" y="96"/>
                </a:cubicBezTo>
                <a:cubicBezTo>
                  <a:pt x="301" y="92"/>
                  <a:pt x="283" y="87"/>
                  <a:pt x="264" y="84"/>
                </a:cubicBezTo>
                <a:cubicBezTo>
                  <a:pt x="224" y="86"/>
                  <a:pt x="202" y="84"/>
                  <a:pt x="168" y="92"/>
                </a:cubicBezTo>
                <a:cubicBezTo>
                  <a:pt x="157" y="95"/>
                  <a:pt x="147" y="97"/>
                  <a:pt x="136" y="100"/>
                </a:cubicBezTo>
                <a:cubicBezTo>
                  <a:pt x="128" y="102"/>
                  <a:pt x="112" y="108"/>
                  <a:pt x="112" y="108"/>
                </a:cubicBezTo>
                <a:cubicBezTo>
                  <a:pt x="93" y="127"/>
                  <a:pt x="29" y="156"/>
                  <a:pt x="0" y="156"/>
                </a:cubicBezTo>
                <a:close/>
              </a:path>
            </a:pathLst>
          </a:custGeom>
          <a:solidFill>
            <a:srgbClr val="99FF66"/>
          </a:solidFill>
          <a:ln w="9525">
            <a:solidFill>
              <a:srgbClr val="99FF66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78885" name="Freeform 5"/>
          <p:cNvSpPr>
            <a:spLocks/>
          </p:cNvSpPr>
          <p:nvPr/>
        </p:nvSpPr>
        <p:spPr bwMode="auto">
          <a:xfrm>
            <a:off x="3730625" y="3924300"/>
            <a:ext cx="336550" cy="246063"/>
          </a:xfrm>
          <a:custGeom>
            <a:avLst/>
            <a:gdLst>
              <a:gd name="T0" fmla="*/ 2147483647 w 212"/>
              <a:gd name="T1" fmla="*/ 2147483647 h 155"/>
              <a:gd name="T2" fmla="*/ 2147483647 w 212"/>
              <a:gd name="T3" fmla="*/ 2147483647 h 155"/>
              <a:gd name="T4" fmla="*/ 2147483647 w 212"/>
              <a:gd name="T5" fmla="*/ 2147483647 h 155"/>
              <a:gd name="T6" fmla="*/ 2147483647 w 212"/>
              <a:gd name="T7" fmla="*/ 2147483647 h 155"/>
              <a:gd name="T8" fmla="*/ 2147483647 w 212"/>
              <a:gd name="T9" fmla="*/ 2147483647 h 155"/>
              <a:gd name="T10" fmla="*/ 2147483647 w 212"/>
              <a:gd name="T11" fmla="*/ 2147483647 h 155"/>
              <a:gd name="T12" fmla="*/ 2147483647 w 212"/>
              <a:gd name="T13" fmla="*/ 2147483647 h 155"/>
              <a:gd name="T14" fmla="*/ 2147483647 w 212"/>
              <a:gd name="T15" fmla="*/ 2147483647 h 155"/>
              <a:gd name="T16" fmla="*/ 2147483647 w 212"/>
              <a:gd name="T17" fmla="*/ 2147483647 h 155"/>
              <a:gd name="T18" fmla="*/ 2147483647 w 212"/>
              <a:gd name="T19" fmla="*/ 2147483647 h 1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2"/>
              <a:gd name="T31" fmla="*/ 0 h 155"/>
              <a:gd name="T32" fmla="*/ 212 w 212"/>
              <a:gd name="T33" fmla="*/ 155 h 1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2" h="155">
                <a:moveTo>
                  <a:pt x="2" y="54"/>
                </a:moveTo>
                <a:cubicBezTo>
                  <a:pt x="4" y="84"/>
                  <a:pt x="0" y="115"/>
                  <a:pt x="8" y="144"/>
                </a:cubicBezTo>
                <a:cubicBezTo>
                  <a:pt x="11" y="155"/>
                  <a:pt x="27" y="133"/>
                  <a:pt x="44" y="126"/>
                </a:cubicBezTo>
                <a:cubicBezTo>
                  <a:pt x="78" y="111"/>
                  <a:pt x="102" y="99"/>
                  <a:pt x="134" y="78"/>
                </a:cubicBezTo>
                <a:cubicBezTo>
                  <a:pt x="146" y="70"/>
                  <a:pt x="158" y="62"/>
                  <a:pt x="170" y="54"/>
                </a:cubicBezTo>
                <a:cubicBezTo>
                  <a:pt x="176" y="50"/>
                  <a:pt x="188" y="42"/>
                  <a:pt x="188" y="42"/>
                </a:cubicBezTo>
                <a:cubicBezTo>
                  <a:pt x="192" y="36"/>
                  <a:pt x="197" y="30"/>
                  <a:pt x="200" y="24"/>
                </a:cubicBezTo>
                <a:cubicBezTo>
                  <a:pt x="203" y="18"/>
                  <a:pt x="212" y="7"/>
                  <a:pt x="206" y="6"/>
                </a:cubicBezTo>
                <a:cubicBezTo>
                  <a:pt x="174" y="0"/>
                  <a:pt x="141" y="40"/>
                  <a:pt x="116" y="48"/>
                </a:cubicBezTo>
                <a:cubicBezTo>
                  <a:pt x="62" y="66"/>
                  <a:pt x="66" y="68"/>
                  <a:pt x="2" y="54"/>
                </a:cubicBezTo>
                <a:close/>
              </a:path>
            </a:pathLst>
          </a:custGeom>
          <a:solidFill>
            <a:srgbClr val="FFABFF"/>
          </a:solidFill>
          <a:ln w="12700" cap="flat" cmpd="sng">
            <a:solidFill>
              <a:srgbClr val="FF99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78886" name="Freeform 6"/>
          <p:cNvSpPr>
            <a:spLocks/>
          </p:cNvSpPr>
          <p:nvPr/>
        </p:nvSpPr>
        <p:spPr bwMode="auto">
          <a:xfrm>
            <a:off x="4914900" y="3771900"/>
            <a:ext cx="666750" cy="403225"/>
          </a:xfrm>
          <a:custGeom>
            <a:avLst/>
            <a:gdLst>
              <a:gd name="T0" fmla="*/ 0 w 420"/>
              <a:gd name="T1" fmla="*/ 0 h 254"/>
              <a:gd name="T2" fmla="*/ 2147483647 w 420"/>
              <a:gd name="T3" fmla="*/ 2147483647 h 254"/>
              <a:gd name="T4" fmla="*/ 2147483647 w 420"/>
              <a:gd name="T5" fmla="*/ 2147483647 h 254"/>
              <a:gd name="T6" fmla="*/ 2147483647 w 420"/>
              <a:gd name="T7" fmla="*/ 2147483647 h 254"/>
              <a:gd name="T8" fmla="*/ 2147483647 w 420"/>
              <a:gd name="T9" fmla="*/ 2147483647 h 254"/>
              <a:gd name="T10" fmla="*/ 2147483647 w 420"/>
              <a:gd name="T11" fmla="*/ 2147483647 h 254"/>
              <a:gd name="T12" fmla="*/ 2147483647 w 420"/>
              <a:gd name="T13" fmla="*/ 2147483647 h 254"/>
              <a:gd name="T14" fmla="*/ 2147483647 w 420"/>
              <a:gd name="T15" fmla="*/ 2147483647 h 254"/>
              <a:gd name="T16" fmla="*/ 2147483647 w 420"/>
              <a:gd name="T17" fmla="*/ 2147483647 h 254"/>
              <a:gd name="T18" fmla="*/ 2147483647 w 420"/>
              <a:gd name="T19" fmla="*/ 2147483647 h 254"/>
              <a:gd name="T20" fmla="*/ 0 w 420"/>
              <a:gd name="T21" fmla="*/ 0 h 2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0"/>
              <a:gd name="T34" fmla="*/ 0 h 254"/>
              <a:gd name="T35" fmla="*/ 420 w 420"/>
              <a:gd name="T36" fmla="*/ 254 h 2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0" h="254">
                <a:moveTo>
                  <a:pt x="0" y="0"/>
                </a:moveTo>
                <a:cubicBezTo>
                  <a:pt x="41" y="27"/>
                  <a:pt x="41" y="92"/>
                  <a:pt x="90" y="108"/>
                </a:cubicBezTo>
                <a:cubicBezTo>
                  <a:pt x="107" y="133"/>
                  <a:pt x="128" y="147"/>
                  <a:pt x="156" y="156"/>
                </a:cubicBezTo>
                <a:cubicBezTo>
                  <a:pt x="193" y="212"/>
                  <a:pt x="306" y="237"/>
                  <a:pt x="372" y="246"/>
                </a:cubicBezTo>
                <a:cubicBezTo>
                  <a:pt x="397" y="254"/>
                  <a:pt x="405" y="254"/>
                  <a:pt x="414" y="228"/>
                </a:cubicBezTo>
                <a:cubicBezTo>
                  <a:pt x="402" y="181"/>
                  <a:pt x="420" y="222"/>
                  <a:pt x="378" y="198"/>
                </a:cubicBezTo>
                <a:cubicBezTo>
                  <a:pt x="372" y="194"/>
                  <a:pt x="372" y="185"/>
                  <a:pt x="366" y="180"/>
                </a:cubicBezTo>
                <a:cubicBezTo>
                  <a:pt x="360" y="175"/>
                  <a:pt x="319" y="168"/>
                  <a:pt x="318" y="168"/>
                </a:cubicBezTo>
                <a:cubicBezTo>
                  <a:pt x="306" y="160"/>
                  <a:pt x="300" y="145"/>
                  <a:pt x="288" y="138"/>
                </a:cubicBezTo>
                <a:cubicBezTo>
                  <a:pt x="272" y="128"/>
                  <a:pt x="250" y="131"/>
                  <a:pt x="234" y="120"/>
                </a:cubicBezTo>
                <a:cubicBezTo>
                  <a:pt x="160" y="71"/>
                  <a:pt x="74" y="49"/>
                  <a:pt x="0" y="0"/>
                </a:cubicBezTo>
                <a:close/>
              </a:path>
            </a:pathLst>
          </a:custGeom>
          <a:solidFill>
            <a:srgbClr val="FFABFF"/>
          </a:solidFill>
          <a:ln w="12700" cap="flat" cmpd="sng">
            <a:solidFill>
              <a:srgbClr val="FFD9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914400" y="3859213"/>
            <a:ext cx="0" cy="13795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914400" y="5238750"/>
            <a:ext cx="1828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2743200" y="3859213"/>
            <a:ext cx="0" cy="13795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26" name="Freeform 10"/>
          <p:cNvSpPr>
            <a:spLocks/>
          </p:cNvSpPr>
          <p:nvPr/>
        </p:nvSpPr>
        <p:spPr bwMode="auto">
          <a:xfrm>
            <a:off x="914400" y="3562350"/>
            <a:ext cx="1828800" cy="571500"/>
          </a:xfrm>
          <a:custGeom>
            <a:avLst/>
            <a:gdLst>
              <a:gd name="T0" fmla="*/ 0 w 1152"/>
              <a:gd name="T1" fmla="*/ 2147483647 h 360"/>
              <a:gd name="T2" fmla="*/ 2147483647 w 1152"/>
              <a:gd name="T3" fmla="*/ 2147483647 h 360"/>
              <a:gd name="T4" fmla="*/ 2147483647 w 1152"/>
              <a:gd name="T5" fmla="*/ 2147483647 h 360"/>
              <a:gd name="T6" fmla="*/ 2147483647 w 1152"/>
              <a:gd name="T7" fmla="*/ 2147483647 h 360"/>
              <a:gd name="T8" fmla="*/ 2147483647 w 1152"/>
              <a:gd name="T9" fmla="*/ 2147483647 h 360"/>
              <a:gd name="T10" fmla="*/ 2147483647 w 1152"/>
              <a:gd name="T11" fmla="*/ 2147483647 h 360"/>
              <a:gd name="T12" fmla="*/ 2147483647 w 1152"/>
              <a:gd name="T13" fmla="*/ 2147483647 h 360"/>
              <a:gd name="T14" fmla="*/ 2147483647 w 1152"/>
              <a:gd name="T15" fmla="*/ 2147483647 h 360"/>
              <a:gd name="T16" fmla="*/ 2147483647 w 1152"/>
              <a:gd name="T17" fmla="*/ 2147483647 h 360"/>
              <a:gd name="T18" fmla="*/ 2147483647 w 1152"/>
              <a:gd name="T19" fmla="*/ 2147483647 h 3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2"/>
              <a:gd name="T31" fmla="*/ 0 h 360"/>
              <a:gd name="T32" fmla="*/ 1152 w 1152"/>
              <a:gd name="T33" fmla="*/ 360 h 3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2" h="360">
                <a:moveTo>
                  <a:pt x="0" y="360"/>
                </a:moveTo>
                <a:cubicBezTo>
                  <a:pt x="28" y="348"/>
                  <a:pt x="56" y="336"/>
                  <a:pt x="96" y="312"/>
                </a:cubicBezTo>
                <a:cubicBezTo>
                  <a:pt x="136" y="288"/>
                  <a:pt x="192" y="256"/>
                  <a:pt x="240" y="216"/>
                </a:cubicBezTo>
                <a:cubicBezTo>
                  <a:pt x="288" y="176"/>
                  <a:pt x="344" y="104"/>
                  <a:pt x="384" y="72"/>
                </a:cubicBezTo>
                <a:cubicBezTo>
                  <a:pt x="424" y="40"/>
                  <a:pt x="440" y="32"/>
                  <a:pt x="480" y="24"/>
                </a:cubicBezTo>
                <a:cubicBezTo>
                  <a:pt x="520" y="16"/>
                  <a:pt x="576" y="0"/>
                  <a:pt x="624" y="24"/>
                </a:cubicBezTo>
                <a:cubicBezTo>
                  <a:pt x="672" y="48"/>
                  <a:pt x="736" y="136"/>
                  <a:pt x="768" y="168"/>
                </a:cubicBezTo>
                <a:cubicBezTo>
                  <a:pt x="800" y="200"/>
                  <a:pt x="784" y="192"/>
                  <a:pt x="816" y="216"/>
                </a:cubicBezTo>
                <a:cubicBezTo>
                  <a:pt x="848" y="240"/>
                  <a:pt x="904" y="288"/>
                  <a:pt x="960" y="312"/>
                </a:cubicBezTo>
                <a:cubicBezTo>
                  <a:pt x="1016" y="336"/>
                  <a:pt x="1084" y="348"/>
                  <a:pt x="1152" y="360"/>
                </a:cubicBezTo>
              </a:path>
            </a:pathLst>
          </a:custGeom>
          <a:noFill/>
          <a:ln w="38100" cap="flat" cmpd="sng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6543675" y="3859213"/>
            <a:ext cx="0" cy="1379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6543675" y="5238750"/>
            <a:ext cx="1828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8372475" y="3859213"/>
            <a:ext cx="0" cy="13795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30" name="Freeform 14"/>
          <p:cNvSpPr>
            <a:spLocks/>
          </p:cNvSpPr>
          <p:nvPr/>
        </p:nvSpPr>
        <p:spPr bwMode="auto">
          <a:xfrm>
            <a:off x="6543675" y="3714750"/>
            <a:ext cx="1828800" cy="381000"/>
          </a:xfrm>
          <a:custGeom>
            <a:avLst/>
            <a:gdLst>
              <a:gd name="T0" fmla="*/ 0 w 1152"/>
              <a:gd name="T1" fmla="*/ 2147483647 h 240"/>
              <a:gd name="T2" fmla="*/ 2147483647 w 1152"/>
              <a:gd name="T3" fmla="*/ 2147483647 h 240"/>
              <a:gd name="T4" fmla="*/ 2147483647 w 1152"/>
              <a:gd name="T5" fmla="*/ 2147483647 h 240"/>
              <a:gd name="T6" fmla="*/ 2147483647 w 1152"/>
              <a:gd name="T7" fmla="*/ 0 h 240"/>
              <a:gd name="T8" fmla="*/ 2147483647 w 1152"/>
              <a:gd name="T9" fmla="*/ 2147483647 h 240"/>
              <a:gd name="T10" fmla="*/ 2147483647 w 1152"/>
              <a:gd name="T11" fmla="*/ 2147483647 h 240"/>
              <a:gd name="T12" fmla="*/ 2147483647 w 1152"/>
              <a:gd name="T13" fmla="*/ 2147483647 h 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2"/>
              <a:gd name="T22" fmla="*/ 0 h 240"/>
              <a:gd name="T23" fmla="*/ 1152 w 1152"/>
              <a:gd name="T24" fmla="*/ 240 h 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2" h="240">
                <a:moveTo>
                  <a:pt x="0" y="192"/>
                </a:moveTo>
                <a:cubicBezTo>
                  <a:pt x="16" y="204"/>
                  <a:pt x="32" y="216"/>
                  <a:pt x="96" y="192"/>
                </a:cubicBezTo>
                <a:cubicBezTo>
                  <a:pt x="160" y="168"/>
                  <a:pt x="312" y="80"/>
                  <a:pt x="384" y="48"/>
                </a:cubicBezTo>
                <a:cubicBezTo>
                  <a:pt x="456" y="16"/>
                  <a:pt x="464" y="0"/>
                  <a:pt x="528" y="0"/>
                </a:cubicBezTo>
                <a:cubicBezTo>
                  <a:pt x="592" y="0"/>
                  <a:pt x="696" y="24"/>
                  <a:pt x="768" y="48"/>
                </a:cubicBezTo>
                <a:cubicBezTo>
                  <a:pt x="840" y="72"/>
                  <a:pt x="896" y="112"/>
                  <a:pt x="960" y="144"/>
                </a:cubicBezTo>
                <a:cubicBezTo>
                  <a:pt x="1024" y="176"/>
                  <a:pt x="1120" y="216"/>
                  <a:pt x="1152" y="24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3733800" y="3786188"/>
            <a:ext cx="0" cy="145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3733800" y="5238750"/>
            <a:ext cx="1828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5562600" y="3786188"/>
            <a:ext cx="0" cy="14525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78898" name="Rectangle 18"/>
          <p:cNvSpPr>
            <a:spLocks noChangeArrowheads="1"/>
          </p:cNvSpPr>
          <p:nvPr/>
        </p:nvSpPr>
        <p:spPr bwMode="auto">
          <a:xfrm>
            <a:off x="3779838" y="1844675"/>
            <a:ext cx="1828800" cy="533400"/>
          </a:xfrm>
          <a:prstGeom prst="rect">
            <a:avLst/>
          </a:prstGeom>
          <a:solidFill>
            <a:schemeClr val="accent2"/>
          </a:solidFill>
          <a:ln w="12700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r>
              <a:rPr lang="hu-HU" sz="24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kereskedő</a:t>
            </a:r>
          </a:p>
        </p:txBody>
      </p:sp>
      <p:sp>
        <p:nvSpPr>
          <p:cNvPr id="378899" name="Line 19"/>
          <p:cNvSpPr>
            <a:spLocks noChangeShapeType="1"/>
          </p:cNvSpPr>
          <p:nvPr/>
        </p:nvSpPr>
        <p:spPr bwMode="auto">
          <a:xfrm>
            <a:off x="2339975" y="2122488"/>
            <a:ext cx="1524000" cy="0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971550" y="4735513"/>
            <a:ext cx="1690688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en-US" sz="2400" b="1">
                <a:solidFill>
                  <a:srgbClr val="339933"/>
                </a:solidFill>
              </a:rPr>
              <a:t>termelők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6510338" y="4745038"/>
            <a:ext cx="1944687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en-US" sz="2400" b="1">
                <a:solidFill>
                  <a:srgbClr val="FF0000"/>
                </a:solidFill>
              </a:rPr>
              <a:t>fogyasztók</a:t>
            </a:r>
          </a:p>
        </p:txBody>
      </p:sp>
      <p:sp>
        <p:nvSpPr>
          <p:cNvPr id="378902" name="AutoShape 22"/>
          <p:cNvSpPr>
            <a:spLocks noChangeArrowheads="1"/>
          </p:cNvSpPr>
          <p:nvPr/>
        </p:nvSpPr>
        <p:spPr bwMode="auto">
          <a:xfrm flipV="1">
            <a:off x="3657600" y="4171950"/>
            <a:ext cx="381000" cy="1524000"/>
          </a:xfrm>
          <a:prstGeom prst="downArrow">
            <a:avLst>
              <a:gd name="adj1" fmla="val 25000"/>
              <a:gd name="adj2" fmla="val 65426"/>
            </a:avLst>
          </a:prstGeom>
          <a:solidFill>
            <a:srgbClr val="FF0066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03" name="AutoShape 23"/>
          <p:cNvSpPr>
            <a:spLocks noChangeArrowheads="1"/>
          </p:cNvSpPr>
          <p:nvPr/>
        </p:nvSpPr>
        <p:spPr bwMode="auto">
          <a:xfrm flipV="1">
            <a:off x="5181600" y="4171950"/>
            <a:ext cx="381000" cy="1524000"/>
          </a:xfrm>
          <a:prstGeom prst="downArrow">
            <a:avLst>
              <a:gd name="adj1" fmla="val 25000"/>
              <a:gd name="adj2" fmla="val 65426"/>
            </a:avLst>
          </a:prstGeom>
          <a:solidFill>
            <a:srgbClr val="FF0066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04" name="Text Box 24"/>
          <p:cNvSpPr txBox="1">
            <a:spLocks noChangeArrowheads="1"/>
          </p:cNvSpPr>
          <p:nvPr/>
        </p:nvSpPr>
        <p:spPr bwMode="auto">
          <a:xfrm rot="-5400000">
            <a:off x="3848100" y="428625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en-US" sz="2400" b="1" i="1">
                <a:latin typeface="Times New Roman" pitchFamily="18" charset="0"/>
              </a:rPr>
              <a:t>eladás</a:t>
            </a:r>
          </a:p>
        </p:txBody>
      </p:sp>
      <p:sp>
        <p:nvSpPr>
          <p:cNvPr id="378905" name="Text Box 25"/>
          <p:cNvSpPr txBox="1">
            <a:spLocks noChangeArrowheads="1"/>
          </p:cNvSpPr>
          <p:nvPr/>
        </p:nvSpPr>
        <p:spPr bwMode="auto">
          <a:xfrm rot="-5400000">
            <a:off x="3086100" y="481965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en-US" sz="2400" b="1" i="1">
                <a:latin typeface="Times New Roman" pitchFamily="18" charset="0"/>
              </a:rPr>
              <a:t>vétel</a:t>
            </a:r>
          </a:p>
        </p:txBody>
      </p:sp>
      <p:sp>
        <p:nvSpPr>
          <p:cNvPr id="378906" name="Text Box 26"/>
          <p:cNvSpPr txBox="1">
            <a:spLocks noChangeArrowheads="1"/>
          </p:cNvSpPr>
          <p:nvPr/>
        </p:nvSpPr>
        <p:spPr bwMode="auto">
          <a:xfrm rot="-5400000">
            <a:off x="4610100" y="481965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en-US" sz="2400" b="1" i="1">
                <a:latin typeface="Times New Roman" pitchFamily="18" charset="0"/>
              </a:rPr>
              <a:t>vétel</a:t>
            </a:r>
          </a:p>
        </p:txBody>
      </p:sp>
      <p:sp>
        <p:nvSpPr>
          <p:cNvPr id="378907" name="Text Box 27"/>
          <p:cNvSpPr txBox="1">
            <a:spLocks noChangeArrowheads="1"/>
          </p:cNvSpPr>
          <p:nvPr/>
        </p:nvSpPr>
        <p:spPr bwMode="auto">
          <a:xfrm>
            <a:off x="3492500" y="1349375"/>
            <a:ext cx="2449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en-US" sz="2000" b="1" i="1">
                <a:solidFill>
                  <a:srgbClr val="000099"/>
                </a:solidFill>
              </a:rPr>
              <a:t>mérlegkör-felelős</a:t>
            </a:r>
          </a:p>
        </p:txBody>
      </p:sp>
      <p:sp>
        <p:nvSpPr>
          <p:cNvPr id="378908" name="Oval 28"/>
          <p:cNvSpPr>
            <a:spLocks noChangeArrowheads="1"/>
          </p:cNvSpPr>
          <p:nvPr/>
        </p:nvSpPr>
        <p:spPr bwMode="auto">
          <a:xfrm>
            <a:off x="1258888" y="1412875"/>
            <a:ext cx="806450" cy="806450"/>
          </a:xfrm>
          <a:prstGeom prst="ellipse">
            <a:avLst/>
          </a:prstGeom>
          <a:solidFill>
            <a:srgbClr val="339933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</p:txBody>
      </p:sp>
      <p:sp>
        <p:nvSpPr>
          <p:cNvPr id="378909" name="Oval 29"/>
          <p:cNvSpPr>
            <a:spLocks noChangeArrowheads="1"/>
          </p:cNvSpPr>
          <p:nvPr/>
        </p:nvSpPr>
        <p:spPr bwMode="auto">
          <a:xfrm>
            <a:off x="2862263" y="5621338"/>
            <a:ext cx="3457575" cy="1008062"/>
          </a:xfrm>
          <a:prstGeom prst="ellipse">
            <a:avLst/>
          </a:prstGeom>
          <a:solidFill>
            <a:srgbClr val="B4003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rendszerirányító</a:t>
            </a:r>
          </a:p>
        </p:txBody>
      </p:sp>
      <p:sp>
        <p:nvSpPr>
          <p:cNvPr id="378910" name="Text Box 30"/>
          <p:cNvSpPr txBox="1">
            <a:spLocks noChangeArrowheads="1"/>
          </p:cNvSpPr>
          <p:nvPr/>
        </p:nvSpPr>
        <p:spPr bwMode="auto">
          <a:xfrm>
            <a:off x="0" y="3067050"/>
            <a:ext cx="2268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 i="1" u="sng">
                <a:solidFill>
                  <a:srgbClr val="CC0066"/>
                </a:solidFill>
              </a:rPr>
              <a:t>Napi menetrendek:</a:t>
            </a:r>
          </a:p>
        </p:txBody>
      </p:sp>
      <p:sp>
        <p:nvSpPr>
          <p:cNvPr id="378911" name="AutoShape 31"/>
          <p:cNvSpPr>
            <a:spLocks noChangeArrowheads="1"/>
          </p:cNvSpPr>
          <p:nvPr/>
        </p:nvSpPr>
        <p:spPr bwMode="auto">
          <a:xfrm>
            <a:off x="4419600" y="3752850"/>
            <a:ext cx="381000" cy="1905000"/>
          </a:xfrm>
          <a:prstGeom prst="downArrow">
            <a:avLst>
              <a:gd name="adj1" fmla="val 25000"/>
              <a:gd name="adj2" fmla="val 81782"/>
            </a:avLst>
          </a:prstGeom>
          <a:gradFill rotWithShape="0">
            <a:gsLst>
              <a:gs pos="0">
                <a:srgbClr val="2F7618"/>
              </a:gs>
              <a:gs pos="50000">
                <a:srgbClr val="66FF33"/>
              </a:gs>
              <a:gs pos="100000">
                <a:srgbClr val="2F7618"/>
              </a:gs>
            </a:gsLst>
            <a:lin ang="0" scaled="1"/>
          </a:gradFill>
          <a:ln w="12700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12" name="WordArt 32"/>
          <p:cNvSpPr>
            <a:spLocks noChangeArrowheads="1" noChangeShapeType="1" noTextEdit="1"/>
          </p:cNvSpPr>
          <p:nvPr/>
        </p:nvSpPr>
        <p:spPr bwMode="auto">
          <a:xfrm>
            <a:off x="2843213" y="1196975"/>
            <a:ext cx="3457575" cy="3603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7988"/>
              </a:avLst>
            </a:prstTxWarp>
          </a:bodyPr>
          <a:lstStyle/>
          <a:p>
            <a:pPr algn="ctr"/>
            <a:r>
              <a:rPr lang="hu-HU" sz="2800" b="1" kern="10" spc="-14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MÉRLEGKÖR</a:t>
            </a:r>
          </a:p>
        </p:txBody>
      </p:sp>
      <p:sp>
        <p:nvSpPr>
          <p:cNvPr id="378913" name="Text Box 33"/>
          <p:cNvSpPr txBox="1">
            <a:spLocks noChangeArrowheads="1"/>
          </p:cNvSpPr>
          <p:nvPr/>
        </p:nvSpPr>
        <p:spPr bwMode="auto">
          <a:xfrm>
            <a:off x="2508250" y="2339975"/>
            <a:ext cx="1152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rgbClr val="339933"/>
                </a:solidFill>
              </a:rPr>
              <a:t>több erőmű</a:t>
            </a:r>
          </a:p>
        </p:txBody>
      </p:sp>
      <p:sp>
        <p:nvSpPr>
          <p:cNvPr id="378914" name="Text Box 34"/>
          <p:cNvSpPr txBox="1">
            <a:spLocks noChangeArrowheads="1"/>
          </p:cNvSpPr>
          <p:nvPr/>
        </p:nvSpPr>
        <p:spPr bwMode="auto">
          <a:xfrm>
            <a:off x="5724525" y="2276475"/>
            <a:ext cx="1441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rgbClr val="FF0000"/>
                </a:solidFill>
              </a:rPr>
              <a:t>több fogyasztó</a:t>
            </a:r>
          </a:p>
        </p:txBody>
      </p:sp>
      <p:sp>
        <p:nvSpPr>
          <p:cNvPr id="378915" name="Text Box 35"/>
          <p:cNvSpPr txBox="1">
            <a:spLocks noChangeArrowheads="1"/>
          </p:cNvSpPr>
          <p:nvPr/>
        </p:nvSpPr>
        <p:spPr bwMode="auto">
          <a:xfrm>
            <a:off x="2411413" y="1731963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/>
              <a:t>vétel</a:t>
            </a:r>
          </a:p>
        </p:txBody>
      </p:sp>
      <p:sp>
        <p:nvSpPr>
          <p:cNvPr id="378916" name="Text Box 36"/>
          <p:cNvSpPr txBox="1">
            <a:spLocks noChangeArrowheads="1"/>
          </p:cNvSpPr>
          <p:nvPr/>
        </p:nvSpPr>
        <p:spPr bwMode="auto">
          <a:xfrm>
            <a:off x="5622925" y="1738313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/>
              <a:t>eladás</a:t>
            </a:r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 flipV="1">
            <a:off x="684213" y="38608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54" name="Text Box 38"/>
          <p:cNvSpPr txBox="1">
            <a:spLocks noChangeArrowheads="1"/>
          </p:cNvSpPr>
          <p:nvPr/>
        </p:nvSpPr>
        <p:spPr bwMode="auto">
          <a:xfrm>
            <a:off x="327025" y="3573463"/>
            <a:ext cx="649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/>
              <a:t>MW</a:t>
            </a:r>
          </a:p>
        </p:txBody>
      </p:sp>
      <p:sp>
        <p:nvSpPr>
          <p:cNvPr id="34855" name="Text Box 39"/>
          <p:cNvSpPr txBox="1">
            <a:spLocks noChangeArrowheads="1"/>
          </p:cNvSpPr>
          <p:nvPr/>
        </p:nvSpPr>
        <p:spPr bwMode="auto">
          <a:xfrm>
            <a:off x="3059113" y="3573463"/>
            <a:ext cx="649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/>
              <a:t>MW</a:t>
            </a:r>
          </a:p>
        </p:txBody>
      </p:sp>
      <p:sp>
        <p:nvSpPr>
          <p:cNvPr id="34856" name="Text Box 40"/>
          <p:cNvSpPr txBox="1">
            <a:spLocks noChangeArrowheads="1"/>
          </p:cNvSpPr>
          <p:nvPr/>
        </p:nvSpPr>
        <p:spPr bwMode="auto">
          <a:xfrm>
            <a:off x="5862638" y="3573463"/>
            <a:ext cx="649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/>
              <a:t>MW</a:t>
            </a:r>
          </a:p>
        </p:txBody>
      </p:sp>
      <p:sp>
        <p:nvSpPr>
          <p:cNvPr id="34857" name="Line 41"/>
          <p:cNvSpPr>
            <a:spLocks noChangeShapeType="1"/>
          </p:cNvSpPr>
          <p:nvPr/>
        </p:nvSpPr>
        <p:spPr bwMode="auto">
          <a:xfrm flipV="1">
            <a:off x="3419475" y="38608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58" name="Line 42"/>
          <p:cNvSpPr>
            <a:spLocks noChangeShapeType="1"/>
          </p:cNvSpPr>
          <p:nvPr/>
        </p:nvSpPr>
        <p:spPr bwMode="auto">
          <a:xfrm flipV="1">
            <a:off x="6223000" y="38608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59" name="Line 43"/>
          <p:cNvSpPr>
            <a:spLocks noChangeShapeType="1"/>
          </p:cNvSpPr>
          <p:nvPr/>
        </p:nvSpPr>
        <p:spPr bwMode="auto">
          <a:xfrm rot="5400000" flipV="1">
            <a:off x="1511301" y="52260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60" name="Text Box 44"/>
          <p:cNvSpPr txBox="1">
            <a:spLocks noChangeArrowheads="1"/>
          </p:cNvSpPr>
          <p:nvPr/>
        </p:nvSpPr>
        <p:spPr bwMode="auto">
          <a:xfrm>
            <a:off x="1663700" y="5287963"/>
            <a:ext cx="649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/>
              <a:t>idő</a:t>
            </a:r>
          </a:p>
        </p:txBody>
      </p:sp>
      <p:sp>
        <p:nvSpPr>
          <p:cNvPr id="34861" name="Line 45"/>
          <p:cNvSpPr>
            <a:spLocks noChangeShapeType="1"/>
          </p:cNvSpPr>
          <p:nvPr/>
        </p:nvSpPr>
        <p:spPr bwMode="auto">
          <a:xfrm rot="5400000" flipV="1">
            <a:off x="5040313" y="5230812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62" name="Line 46"/>
          <p:cNvSpPr>
            <a:spLocks noChangeShapeType="1"/>
          </p:cNvSpPr>
          <p:nvPr/>
        </p:nvSpPr>
        <p:spPr bwMode="auto">
          <a:xfrm rot="5400000" flipV="1">
            <a:off x="7265988" y="52260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63" name="Text Box 47"/>
          <p:cNvSpPr txBox="1">
            <a:spLocks noChangeArrowheads="1"/>
          </p:cNvSpPr>
          <p:nvPr/>
        </p:nvSpPr>
        <p:spPr bwMode="auto">
          <a:xfrm>
            <a:off x="7373938" y="5300663"/>
            <a:ext cx="649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/>
              <a:t>idő</a:t>
            </a:r>
          </a:p>
        </p:txBody>
      </p:sp>
      <p:sp>
        <p:nvSpPr>
          <p:cNvPr id="378928" name="Oval 48"/>
          <p:cNvSpPr>
            <a:spLocks noChangeArrowheads="1"/>
          </p:cNvSpPr>
          <p:nvPr/>
        </p:nvSpPr>
        <p:spPr bwMode="auto">
          <a:xfrm>
            <a:off x="1474788" y="1628775"/>
            <a:ext cx="806450" cy="806450"/>
          </a:xfrm>
          <a:prstGeom prst="ellipse">
            <a:avLst/>
          </a:prstGeom>
          <a:solidFill>
            <a:srgbClr val="339933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</p:txBody>
      </p:sp>
      <p:sp>
        <p:nvSpPr>
          <p:cNvPr id="378929" name="Oval 49"/>
          <p:cNvSpPr>
            <a:spLocks noChangeArrowheads="1"/>
          </p:cNvSpPr>
          <p:nvPr/>
        </p:nvSpPr>
        <p:spPr bwMode="auto">
          <a:xfrm>
            <a:off x="1690688" y="1844675"/>
            <a:ext cx="806450" cy="806450"/>
          </a:xfrm>
          <a:prstGeom prst="ellipse">
            <a:avLst/>
          </a:prstGeom>
          <a:solidFill>
            <a:srgbClr val="339933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</p:txBody>
      </p:sp>
      <p:sp>
        <p:nvSpPr>
          <p:cNvPr id="378930" name="Oval 50"/>
          <p:cNvSpPr>
            <a:spLocks noChangeArrowheads="1"/>
          </p:cNvSpPr>
          <p:nvPr/>
        </p:nvSpPr>
        <p:spPr bwMode="auto">
          <a:xfrm>
            <a:off x="1906588" y="2060575"/>
            <a:ext cx="806450" cy="806450"/>
          </a:xfrm>
          <a:prstGeom prst="ellipse">
            <a:avLst/>
          </a:prstGeom>
          <a:solidFill>
            <a:srgbClr val="339933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</p:txBody>
      </p:sp>
      <p:sp>
        <p:nvSpPr>
          <p:cNvPr id="378931" name="AutoShape 51"/>
          <p:cNvSpPr>
            <a:spLocks noChangeArrowheads="1"/>
          </p:cNvSpPr>
          <p:nvPr/>
        </p:nvSpPr>
        <p:spPr bwMode="auto">
          <a:xfrm>
            <a:off x="6605588" y="1168400"/>
            <a:ext cx="792162" cy="792163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</p:txBody>
      </p:sp>
      <p:sp>
        <p:nvSpPr>
          <p:cNvPr id="378932" name="AutoShape 52"/>
          <p:cNvSpPr>
            <a:spLocks noChangeArrowheads="1"/>
          </p:cNvSpPr>
          <p:nvPr/>
        </p:nvSpPr>
        <p:spPr bwMode="auto">
          <a:xfrm>
            <a:off x="6721475" y="1412875"/>
            <a:ext cx="792163" cy="792163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</p:txBody>
      </p:sp>
      <p:sp>
        <p:nvSpPr>
          <p:cNvPr id="378933" name="AutoShape 53"/>
          <p:cNvSpPr>
            <a:spLocks noChangeArrowheads="1"/>
          </p:cNvSpPr>
          <p:nvPr/>
        </p:nvSpPr>
        <p:spPr bwMode="auto">
          <a:xfrm>
            <a:off x="6837363" y="1695450"/>
            <a:ext cx="792162" cy="792163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</p:txBody>
      </p:sp>
      <p:sp>
        <p:nvSpPr>
          <p:cNvPr id="378934" name="AutoShape 54"/>
          <p:cNvSpPr>
            <a:spLocks noChangeArrowheads="1"/>
          </p:cNvSpPr>
          <p:nvPr/>
        </p:nvSpPr>
        <p:spPr bwMode="auto">
          <a:xfrm>
            <a:off x="6950075" y="1987550"/>
            <a:ext cx="792163" cy="792163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</a:p>
        </p:txBody>
      </p:sp>
      <p:sp>
        <p:nvSpPr>
          <p:cNvPr id="378935" name="Line 55"/>
          <p:cNvSpPr>
            <a:spLocks noChangeShapeType="1"/>
          </p:cNvSpPr>
          <p:nvPr/>
        </p:nvSpPr>
        <p:spPr bwMode="auto">
          <a:xfrm>
            <a:off x="5499100" y="2124075"/>
            <a:ext cx="1450975" cy="0"/>
          </a:xfrm>
          <a:prstGeom prst="line">
            <a:avLst/>
          </a:prstGeom>
          <a:noFill/>
          <a:ln w="76200">
            <a:solidFill>
              <a:srgbClr val="9900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78936" name="Rectangle 56"/>
          <p:cNvSpPr>
            <a:spLocks noChangeArrowheads="1"/>
          </p:cNvSpPr>
          <p:nvPr/>
        </p:nvSpPr>
        <p:spPr bwMode="auto">
          <a:xfrm>
            <a:off x="3132138" y="3500438"/>
            <a:ext cx="2592387" cy="2232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37" name="Freeform 57"/>
          <p:cNvSpPr>
            <a:spLocks/>
          </p:cNvSpPr>
          <p:nvPr/>
        </p:nvSpPr>
        <p:spPr bwMode="auto">
          <a:xfrm>
            <a:off x="914400" y="3567113"/>
            <a:ext cx="1828800" cy="571500"/>
          </a:xfrm>
          <a:custGeom>
            <a:avLst/>
            <a:gdLst>
              <a:gd name="T0" fmla="*/ 0 w 1152"/>
              <a:gd name="T1" fmla="*/ 2147483647 h 360"/>
              <a:gd name="T2" fmla="*/ 2147483647 w 1152"/>
              <a:gd name="T3" fmla="*/ 2147483647 h 360"/>
              <a:gd name="T4" fmla="*/ 2147483647 w 1152"/>
              <a:gd name="T5" fmla="*/ 2147483647 h 360"/>
              <a:gd name="T6" fmla="*/ 2147483647 w 1152"/>
              <a:gd name="T7" fmla="*/ 2147483647 h 360"/>
              <a:gd name="T8" fmla="*/ 2147483647 w 1152"/>
              <a:gd name="T9" fmla="*/ 2147483647 h 360"/>
              <a:gd name="T10" fmla="*/ 2147483647 w 1152"/>
              <a:gd name="T11" fmla="*/ 2147483647 h 360"/>
              <a:gd name="T12" fmla="*/ 2147483647 w 1152"/>
              <a:gd name="T13" fmla="*/ 2147483647 h 360"/>
              <a:gd name="T14" fmla="*/ 2147483647 w 1152"/>
              <a:gd name="T15" fmla="*/ 2147483647 h 360"/>
              <a:gd name="T16" fmla="*/ 2147483647 w 1152"/>
              <a:gd name="T17" fmla="*/ 2147483647 h 360"/>
              <a:gd name="T18" fmla="*/ 2147483647 w 1152"/>
              <a:gd name="T19" fmla="*/ 2147483647 h 3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2"/>
              <a:gd name="T31" fmla="*/ 0 h 360"/>
              <a:gd name="T32" fmla="*/ 1152 w 1152"/>
              <a:gd name="T33" fmla="*/ 360 h 3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2" h="360">
                <a:moveTo>
                  <a:pt x="0" y="360"/>
                </a:moveTo>
                <a:cubicBezTo>
                  <a:pt x="28" y="348"/>
                  <a:pt x="56" y="336"/>
                  <a:pt x="96" y="312"/>
                </a:cubicBezTo>
                <a:cubicBezTo>
                  <a:pt x="136" y="288"/>
                  <a:pt x="192" y="256"/>
                  <a:pt x="240" y="216"/>
                </a:cubicBezTo>
                <a:cubicBezTo>
                  <a:pt x="288" y="176"/>
                  <a:pt x="344" y="104"/>
                  <a:pt x="384" y="72"/>
                </a:cubicBezTo>
                <a:cubicBezTo>
                  <a:pt x="424" y="40"/>
                  <a:pt x="440" y="32"/>
                  <a:pt x="480" y="24"/>
                </a:cubicBezTo>
                <a:cubicBezTo>
                  <a:pt x="520" y="16"/>
                  <a:pt x="576" y="0"/>
                  <a:pt x="624" y="24"/>
                </a:cubicBezTo>
                <a:cubicBezTo>
                  <a:pt x="672" y="48"/>
                  <a:pt x="736" y="136"/>
                  <a:pt x="768" y="168"/>
                </a:cubicBezTo>
                <a:cubicBezTo>
                  <a:pt x="800" y="200"/>
                  <a:pt x="784" y="192"/>
                  <a:pt x="816" y="216"/>
                </a:cubicBezTo>
                <a:cubicBezTo>
                  <a:pt x="848" y="240"/>
                  <a:pt x="904" y="288"/>
                  <a:pt x="960" y="312"/>
                </a:cubicBezTo>
                <a:cubicBezTo>
                  <a:pt x="1016" y="336"/>
                  <a:pt x="1084" y="348"/>
                  <a:pt x="1152" y="360"/>
                </a:cubicBezTo>
              </a:path>
            </a:pathLst>
          </a:custGeom>
          <a:noFill/>
          <a:ln w="38100" cap="flat" cmpd="sng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78938" name="Freeform 58"/>
          <p:cNvSpPr>
            <a:spLocks/>
          </p:cNvSpPr>
          <p:nvPr/>
        </p:nvSpPr>
        <p:spPr bwMode="auto">
          <a:xfrm>
            <a:off x="6545263" y="3716338"/>
            <a:ext cx="1828800" cy="381000"/>
          </a:xfrm>
          <a:custGeom>
            <a:avLst/>
            <a:gdLst>
              <a:gd name="T0" fmla="*/ 0 w 1152"/>
              <a:gd name="T1" fmla="*/ 2147483647 h 240"/>
              <a:gd name="T2" fmla="*/ 2147483647 w 1152"/>
              <a:gd name="T3" fmla="*/ 2147483647 h 240"/>
              <a:gd name="T4" fmla="*/ 2147483647 w 1152"/>
              <a:gd name="T5" fmla="*/ 2147483647 h 240"/>
              <a:gd name="T6" fmla="*/ 2147483647 w 1152"/>
              <a:gd name="T7" fmla="*/ 0 h 240"/>
              <a:gd name="T8" fmla="*/ 2147483647 w 1152"/>
              <a:gd name="T9" fmla="*/ 2147483647 h 240"/>
              <a:gd name="T10" fmla="*/ 2147483647 w 1152"/>
              <a:gd name="T11" fmla="*/ 2147483647 h 240"/>
              <a:gd name="T12" fmla="*/ 2147483647 w 1152"/>
              <a:gd name="T13" fmla="*/ 2147483647 h 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2"/>
              <a:gd name="T22" fmla="*/ 0 h 240"/>
              <a:gd name="T23" fmla="*/ 1152 w 1152"/>
              <a:gd name="T24" fmla="*/ 240 h 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2" h="240">
                <a:moveTo>
                  <a:pt x="0" y="192"/>
                </a:moveTo>
                <a:cubicBezTo>
                  <a:pt x="16" y="204"/>
                  <a:pt x="32" y="216"/>
                  <a:pt x="96" y="192"/>
                </a:cubicBezTo>
                <a:cubicBezTo>
                  <a:pt x="160" y="168"/>
                  <a:pt x="312" y="80"/>
                  <a:pt x="384" y="48"/>
                </a:cubicBezTo>
                <a:cubicBezTo>
                  <a:pt x="456" y="16"/>
                  <a:pt x="464" y="0"/>
                  <a:pt x="528" y="0"/>
                </a:cubicBezTo>
                <a:cubicBezTo>
                  <a:pt x="592" y="0"/>
                  <a:pt x="696" y="24"/>
                  <a:pt x="768" y="48"/>
                </a:cubicBezTo>
                <a:cubicBezTo>
                  <a:pt x="840" y="72"/>
                  <a:pt x="896" y="112"/>
                  <a:pt x="960" y="144"/>
                </a:cubicBezTo>
                <a:cubicBezTo>
                  <a:pt x="1024" y="176"/>
                  <a:pt x="1120" y="216"/>
                  <a:pt x="1152" y="24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" name="Cím 1"/>
          <p:cNvSpPr txBox="1">
            <a:spLocks/>
          </p:cNvSpPr>
          <p:nvPr/>
        </p:nvSpPr>
        <p:spPr>
          <a:xfrm>
            <a:off x="0" y="12846"/>
            <a:ext cx="9144000" cy="648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hu-HU" sz="4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mérlegköri kiegyenlítés folyamata   </a:t>
            </a:r>
            <a:endParaRPr lang="hu-HU" sz="40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837363" y="4175125"/>
            <a:ext cx="133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terv</a:t>
            </a:r>
            <a:endParaRPr lang="hu-H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Szövegdoboz 61"/>
          <p:cNvSpPr txBox="1"/>
          <p:nvPr/>
        </p:nvSpPr>
        <p:spPr>
          <a:xfrm>
            <a:off x="1115616" y="4149080"/>
            <a:ext cx="133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00C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tény</a:t>
            </a:r>
            <a:endParaRPr lang="hu-HU" sz="3200" b="1" dirty="0">
              <a:solidFill>
                <a:srgbClr val="00C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39" name="Rectangle 59"/>
          <p:cNvSpPr>
            <a:spLocks noChangeArrowheads="1"/>
          </p:cNvSpPr>
          <p:nvPr/>
        </p:nvSpPr>
        <p:spPr bwMode="auto">
          <a:xfrm>
            <a:off x="436564" y="3501008"/>
            <a:ext cx="2592387" cy="2232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40" name="Rectangle 60"/>
          <p:cNvSpPr>
            <a:spLocks noChangeArrowheads="1"/>
          </p:cNvSpPr>
          <p:nvPr/>
        </p:nvSpPr>
        <p:spPr bwMode="auto">
          <a:xfrm>
            <a:off x="5868144" y="3417888"/>
            <a:ext cx="2592388" cy="2232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902896" y="6481142"/>
            <a:ext cx="2133600" cy="324000"/>
          </a:xfrm>
        </p:spPr>
        <p:txBody>
          <a:bodyPr/>
          <a:lstStyle/>
          <a:p>
            <a:pPr>
              <a:defRPr/>
            </a:pPr>
            <a:fld id="{4B57CD78-A1E9-4083-B527-9C43725F2F9F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374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0">
        <p:circle/>
      </p:transition>
    </mc:Choice>
    <mc:Fallback xmlns="">
      <p:transition spd="slow" advClick="0" advTm="6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7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78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7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750"/>
                                        <p:tgtEl>
                                          <p:spTgt spid="37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7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7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7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7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7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7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7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37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37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37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250"/>
                                        <p:tgtEl>
                                          <p:spTgt spid="37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7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5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7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37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7250"/>
                            </p:stCondLst>
                            <p:childTnLst>
                              <p:par>
                                <p:cTn id="8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0" dur="1500"/>
                                        <p:tgtEl>
                                          <p:spTgt spid="378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8750"/>
                            </p:stCondLst>
                            <p:childTnLst>
                              <p:par>
                                <p:cTn id="93" presetID="12" presetClass="exit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4" dur="1500"/>
                                        <p:tgtEl>
                                          <p:spTgt spid="378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1750"/>
                            </p:stCondLst>
                            <p:childTnLst>
                              <p:par>
                                <p:cTn id="97" presetID="12" presetClass="exit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8" dur="1250"/>
                                        <p:tgtEl>
                                          <p:spTgt spid="378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7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42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30712 -2.22222E-6 " pathEditMode="relative" ptsTypes="AA">
                                      <p:cBhvr>
                                        <p:cTn id="105" dur="1000" fill="hold"/>
                                        <p:tgtEl>
                                          <p:spTgt spid="378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2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7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675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25926E-6 L 0.30712 -9.25926E-6 " pathEditMode="relative" ptsTypes="AA">
                                      <p:cBhvr>
                                        <p:cTn id="112" dur="1000" fill="hold"/>
                                        <p:tgtEl>
                                          <p:spTgt spid="378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77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9250"/>
                            </p:stCondLst>
                            <p:childTnLst>
                              <p:par>
                                <p:cTn id="118" presetID="16" presetClass="entr" presetSubtype="2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0" dur="100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0750"/>
                            </p:stCondLst>
                            <p:childTnLst>
                              <p:par>
                                <p:cTn id="122" presetID="17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250" fill="hold"/>
                                        <p:tgtEl>
                                          <p:spTgt spid="378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378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378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250" fill="hold"/>
                                        <p:tgtEl>
                                          <p:spTgt spid="378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29" presetID="1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8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8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8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8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36" presetID="16" presetClass="entr" presetSubtype="2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8" dur="750"/>
                                        <p:tgtEl>
                                          <p:spTgt spid="3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40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47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54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6" dur="10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58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7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8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78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6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animBg="1"/>
      <p:bldP spid="378884" grpId="0" animBg="1"/>
      <p:bldP spid="378885" grpId="0" animBg="1"/>
      <p:bldP spid="378886" grpId="0" animBg="1"/>
      <p:bldP spid="378898" grpId="0" animBg="1"/>
      <p:bldP spid="378899" grpId="0" animBg="1"/>
      <p:bldP spid="378902" grpId="0" animBg="1"/>
      <p:bldP spid="378903" grpId="0" animBg="1"/>
      <p:bldP spid="378904" grpId="0" autoUpdateAnimBg="0"/>
      <p:bldP spid="378905" grpId="0" autoUpdateAnimBg="0"/>
      <p:bldP spid="378906" grpId="0" autoUpdateAnimBg="0"/>
      <p:bldP spid="378907" grpId="0"/>
      <p:bldP spid="378908" grpId="0" animBg="1"/>
      <p:bldP spid="378909" grpId="0" animBg="1"/>
      <p:bldP spid="378910" grpId="0"/>
      <p:bldP spid="378911" grpId="0" animBg="1"/>
      <p:bldP spid="378912" grpId="0" animBg="1"/>
      <p:bldP spid="378913" grpId="0"/>
      <p:bldP spid="378914" grpId="0"/>
      <p:bldP spid="378915" grpId="0"/>
      <p:bldP spid="378916" grpId="0"/>
      <p:bldP spid="378928" grpId="0" animBg="1"/>
      <p:bldP spid="378929" grpId="0" animBg="1"/>
      <p:bldP spid="378930" grpId="0" animBg="1"/>
      <p:bldP spid="378931" grpId="0" animBg="1"/>
      <p:bldP spid="378932" grpId="0" animBg="1"/>
      <p:bldP spid="378933" grpId="0" animBg="1"/>
      <p:bldP spid="378934" grpId="0" animBg="1"/>
      <p:bldP spid="378935" grpId="0" animBg="1"/>
      <p:bldP spid="378936" grpId="0" animBg="1"/>
      <p:bldP spid="378937" grpId="0" animBg="1"/>
      <p:bldP spid="378937" grpId="1" animBg="1"/>
      <p:bldP spid="378938" grpId="0" animBg="1"/>
      <p:bldP spid="378938" grpId="1" animBg="1"/>
      <p:bldP spid="378939" grpId="0" animBg="1"/>
      <p:bldP spid="3789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Oval 2"/>
          <p:cNvSpPr>
            <a:spLocks noChangeArrowheads="1"/>
          </p:cNvSpPr>
          <p:nvPr/>
        </p:nvSpPr>
        <p:spPr bwMode="auto">
          <a:xfrm>
            <a:off x="328613" y="3994150"/>
            <a:ext cx="2232025" cy="147478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0451" name="Oval 3"/>
          <p:cNvSpPr>
            <a:spLocks noChangeArrowheads="1"/>
          </p:cNvSpPr>
          <p:nvPr/>
        </p:nvSpPr>
        <p:spPr bwMode="auto">
          <a:xfrm>
            <a:off x="6661150" y="3970338"/>
            <a:ext cx="2232025" cy="147478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0452" name="Oval 4"/>
          <p:cNvSpPr>
            <a:spLocks noChangeArrowheads="1"/>
          </p:cNvSpPr>
          <p:nvPr/>
        </p:nvSpPr>
        <p:spPr bwMode="auto">
          <a:xfrm>
            <a:off x="1258888" y="4654550"/>
            <a:ext cx="287337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0454" name="AutoShape 6"/>
          <p:cNvSpPr>
            <a:spLocks noChangeArrowheads="1"/>
          </p:cNvSpPr>
          <p:nvPr/>
        </p:nvSpPr>
        <p:spPr bwMode="auto">
          <a:xfrm>
            <a:off x="2627313" y="1125538"/>
            <a:ext cx="3600450" cy="503237"/>
          </a:xfrm>
          <a:prstGeom prst="roundRect">
            <a:avLst>
              <a:gd name="adj" fmla="val 42648"/>
            </a:avLst>
          </a:prstGeom>
          <a:solidFill>
            <a:srgbClr val="FF0000"/>
          </a:solidFill>
          <a:ln w="285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rendszerirányító</a:t>
            </a:r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2555875" y="2276475"/>
            <a:ext cx="3887788" cy="280828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3419475" y="2565400"/>
            <a:ext cx="2016125" cy="431800"/>
          </a:xfrm>
          <a:prstGeom prst="roundRect">
            <a:avLst>
              <a:gd name="adj" fmla="val 34190"/>
            </a:avLst>
          </a:prstGeom>
          <a:solidFill>
            <a:srgbClr val="0000D0"/>
          </a:solidFill>
          <a:ln w="9525">
            <a:solidFill>
              <a:srgbClr val="0000D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b="1">
                <a:solidFill>
                  <a:schemeClr val="bg1"/>
                </a:solidFill>
              </a:rPr>
              <a:t>mérlegkör-felelős</a:t>
            </a:r>
          </a:p>
        </p:txBody>
      </p:sp>
      <p:cxnSp>
        <p:nvCxnSpPr>
          <p:cNvPr id="360457" name="AutoShape 9"/>
          <p:cNvCxnSpPr>
            <a:cxnSpLocks noChangeShapeType="1"/>
            <a:stCxn id="360454" idx="2"/>
            <a:endCxn id="35848" idx="0"/>
          </p:cNvCxnSpPr>
          <p:nvPr/>
        </p:nvCxnSpPr>
        <p:spPr bwMode="auto">
          <a:xfrm>
            <a:off x="4427538" y="1643063"/>
            <a:ext cx="0" cy="922337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0458" name="Text Box 10"/>
          <p:cNvSpPr txBox="1">
            <a:spLocks noChangeArrowheads="1"/>
          </p:cNvSpPr>
          <p:nvPr/>
        </p:nvSpPr>
        <p:spPr bwMode="auto">
          <a:xfrm>
            <a:off x="3508375" y="5278438"/>
            <a:ext cx="3889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hu-HU" altLang="en-US" sz="1600" b="1"/>
              <a:t>ellátásalapú szerződés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hu-HU" altLang="en-US" sz="1600" b="1"/>
              <a:t>menetrendalapú szerződés</a:t>
            </a:r>
          </a:p>
        </p:txBody>
      </p:sp>
      <p:sp>
        <p:nvSpPr>
          <p:cNvPr id="360459" name="Text Box 11"/>
          <p:cNvSpPr txBox="1">
            <a:spLocks noChangeArrowheads="1"/>
          </p:cNvSpPr>
          <p:nvPr/>
        </p:nvSpPr>
        <p:spPr bwMode="auto">
          <a:xfrm>
            <a:off x="4445000" y="1828800"/>
            <a:ext cx="2160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 b="1">
                <a:solidFill>
                  <a:srgbClr val="CC0000"/>
                </a:solidFill>
              </a:rPr>
              <a:t>mérlegkör-szerződés</a:t>
            </a: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2914650" y="3497263"/>
            <a:ext cx="504825" cy="436562"/>
          </a:xfrm>
          <a:prstGeom prst="hexagon">
            <a:avLst>
              <a:gd name="adj" fmla="val 28909"/>
              <a:gd name="vf" fmla="val 11547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3490913" y="4227513"/>
            <a:ext cx="504825" cy="436562"/>
          </a:xfrm>
          <a:prstGeom prst="hexagon">
            <a:avLst>
              <a:gd name="adj" fmla="val 28909"/>
              <a:gd name="vf" fmla="val 11547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60462" name="AutoShape 14"/>
          <p:cNvSpPr>
            <a:spLocks noChangeArrowheads="1"/>
          </p:cNvSpPr>
          <p:nvPr/>
        </p:nvSpPr>
        <p:spPr bwMode="auto">
          <a:xfrm>
            <a:off x="7618413" y="4603750"/>
            <a:ext cx="504825" cy="436563"/>
          </a:xfrm>
          <a:prstGeom prst="hexagon">
            <a:avLst>
              <a:gd name="adj" fmla="val 28909"/>
              <a:gd name="vf" fmla="val 11547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360463" name="AutoShape 15"/>
          <p:cNvSpPr>
            <a:spLocks noChangeArrowheads="1"/>
          </p:cNvSpPr>
          <p:nvPr/>
        </p:nvSpPr>
        <p:spPr bwMode="auto">
          <a:xfrm>
            <a:off x="1187450" y="4581525"/>
            <a:ext cx="431800" cy="431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844" y="10800"/>
                </a:moveTo>
                <a:cubicBezTo>
                  <a:pt x="4844" y="14089"/>
                  <a:pt x="7511" y="16756"/>
                  <a:pt x="10800" y="16756"/>
                </a:cubicBezTo>
                <a:cubicBezTo>
                  <a:pt x="14089" y="16756"/>
                  <a:pt x="16756" y="14089"/>
                  <a:pt x="16756" y="10800"/>
                </a:cubicBezTo>
                <a:cubicBezTo>
                  <a:pt x="16756" y="7511"/>
                  <a:pt x="14089" y="4844"/>
                  <a:pt x="10800" y="4844"/>
                </a:cubicBezTo>
                <a:cubicBezTo>
                  <a:pt x="7511" y="4844"/>
                  <a:pt x="4844" y="7511"/>
                  <a:pt x="4844" y="10800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b="1"/>
              <a:t>F</a:t>
            </a:r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5075238" y="4294188"/>
            <a:ext cx="287337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>
            <a:off x="5003800" y="4221163"/>
            <a:ext cx="431800" cy="431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844" y="10800"/>
                </a:moveTo>
                <a:cubicBezTo>
                  <a:pt x="4844" y="14089"/>
                  <a:pt x="7511" y="16756"/>
                  <a:pt x="10800" y="16756"/>
                </a:cubicBezTo>
                <a:cubicBezTo>
                  <a:pt x="14089" y="16756"/>
                  <a:pt x="16756" y="14089"/>
                  <a:pt x="16756" y="10800"/>
                </a:cubicBezTo>
                <a:cubicBezTo>
                  <a:pt x="16756" y="7511"/>
                  <a:pt x="14089" y="4844"/>
                  <a:pt x="10800" y="4844"/>
                </a:cubicBezTo>
                <a:cubicBezTo>
                  <a:pt x="7511" y="4844"/>
                  <a:pt x="4844" y="7511"/>
                  <a:pt x="4844" y="10800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b="1"/>
              <a:t>F</a:t>
            </a:r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5651500" y="3575050"/>
            <a:ext cx="287338" cy="2873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5580063" y="3502025"/>
            <a:ext cx="431800" cy="431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844" y="10800"/>
                </a:moveTo>
                <a:cubicBezTo>
                  <a:pt x="4844" y="14089"/>
                  <a:pt x="7511" y="16756"/>
                  <a:pt x="10800" y="16756"/>
                </a:cubicBezTo>
                <a:cubicBezTo>
                  <a:pt x="14089" y="16756"/>
                  <a:pt x="16756" y="14089"/>
                  <a:pt x="16756" y="10800"/>
                </a:cubicBezTo>
                <a:cubicBezTo>
                  <a:pt x="16756" y="7511"/>
                  <a:pt x="14089" y="4844"/>
                  <a:pt x="10800" y="4844"/>
                </a:cubicBezTo>
                <a:cubicBezTo>
                  <a:pt x="7511" y="4844"/>
                  <a:pt x="4844" y="7511"/>
                  <a:pt x="4844" y="10800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b="1"/>
              <a:t>F</a:t>
            </a:r>
          </a:p>
        </p:txBody>
      </p:sp>
      <p:cxnSp>
        <p:nvCxnSpPr>
          <p:cNvPr id="360468" name="AutoShape 20"/>
          <p:cNvCxnSpPr>
            <a:cxnSpLocks noChangeShapeType="1"/>
            <a:stCxn id="35853" idx="2"/>
            <a:endCxn id="35857" idx="2"/>
          </p:cNvCxnSpPr>
          <p:nvPr/>
        </p:nvCxnSpPr>
        <p:spPr bwMode="auto">
          <a:xfrm flipV="1">
            <a:off x="3995738" y="4437063"/>
            <a:ext cx="1008062" cy="9525"/>
          </a:xfrm>
          <a:prstGeom prst="straightConnector1">
            <a:avLst/>
          </a:prstGeom>
          <a:noFill/>
          <a:ln w="38100">
            <a:solidFill>
              <a:srgbClr val="0000D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0469" name="Line 21"/>
          <p:cNvSpPr>
            <a:spLocks noChangeShapeType="1"/>
          </p:cNvSpPr>
          <p:nvPr/>
        </p:nvSpPr>
        <p:spPr bwMode="auto">
          <a:xfrm>
            <a:off x="3016250" y="5748338"/>
            <a:ext cx="503238" cy="0"/>
          </a:xfrm>
          <a:prstGeom prst="line">
            <a:avLst/>
          </a:prstGeom>
          <a:noFill/>
          <a:ln w="38100">
            <a:solidFill>
              <a:srgbClr val="0000D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0470" name="Line 22"/>
          <p:cNvSpPr>
            <a:spLocks noChangeShapeType="1"/>
          </p:cNvSpPr>
          <p:nvPr/>
        </p:nvSpPr>
        <p:spPr bwMode="auto">
          <a:xfrm flipV="1">
            <a:off x="3790950" y="2997200"/>
            <a:ext cx="0" cy="1223963"/>
          </a:xfrm>
          <a:prstGeom prst="line">
            <a:avLst/>
          </a:prstGeom>
          <a:noFill/>
          <a:ln w="28575">
            <a:solidFill>
              <a:srgbClr val="CC00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0471" name="Line 23"/>
          <p:cNvSpPr>
            <a:spLocks noChangeShapeType="1"/>
          </p:cNvSpPr>
          <p:nvPr/>
        </p:nvSpPr>
        <p:spPr bwMode="auto">
          <a:xfrm>
            <a:off x="3016250" y="5443538"/>
            <a:ext cx="503238" cy="0"/>
          </a:xfrm>
          <a:prstGeom prst="line">
            <a:avLst/>
          </a:prstGeom>
          <a:noFill/>
          <a:ln w="38100">
            <a:solidFill>
              <a:srgbClr val="CC00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0472" name="Line 24"/>
          <p:cNvSpPr>
            <a:spLocks noChangeShapeType="1"/>
          </p:cNvSpPr>
          <p:nvPr/>
        </p:nvSpPr>
        <p:spPr bwMode="auto">
          <a:xfrm flipV="1">
            <a:off x="5253038" y="2997200"/>
            <a:ext cx="0" cy="1223963"/>
          </a:xfrm>
          <a:prstGeom prst="line">
            <a:avLst/>
          </a:prstGeom>
          <a:noFill/>
          <a:ln w="28575">
            <a:solidFill>
              <a:srgbClr val="CC0099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0473" name="Line 25"/>
          <p:cNvSpPr>
            <a:spLocks noChangeShapeType="1"/>
          </p:cNvSpPr>
          <p:nvPr/>
        </p:nvSpPr>
        <p:spPr bwMode="auto">
          <a:xfrm>
            <a:off x="3419475" y="3738563"/>
            <a:ext cx="1619250" cy="611187"/>
          </a:xfrm>
          <a:prstGeom prst="line">
            <a:avLst/>
          </a:prstGeom>
          <a:noFill/>
          <a:ln w="38100">
            <a:solidFill>
              <a:srgbClr val="0000D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0474" name="Line 26"/>
          <p:cNvSpPr>
            <a:spLocks noChangeShapeType="1"/>
          </p:cNvSpPr>
          <p:nvPr/>
        </p:nvSpPr>
        <p:spPr bwMode="auto">
          <a:xfrm flipV="1">
            <a:off x="3679825" y="2997200"/>
            <a:ext cx="0" cy="1223963"/>
          </a:xfrm>
          <a:prstGeom prst="line">
            <a:avLst/>
          </a:prstGeom>
          <a:noFill/>
          <a:ln w="38100">
            <a:solidFill>
              <a:srgbClr val="0000D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0475" name="Line 27"/>
          <p:cNvSpPr>
            <a:spLocks noChangeShapeType="1"/>
          </p:cNvSpPr>
          <p:nvPr/>
        </p:nvSpPr>
        <p:spPr bwMode="auto">
          <a:xfrm flipV="1">
            <a:off x="3298825" y="2986088"/>
            <a:ext cx="287338" cy="503237"/>
          </a:xfrm>
          <a:prstGeom prst="line">
            <a:avLst/>
          </a:prstGeom>
          <a:noFill/>
          <a:ln w="28575">
            <a:solidFill>
              <a:srgbClr val="CC0099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0476" name="Line 28"/>
          <p:cNvSpPr>
            <a:spLocks noChangeShapeType="1"/>
          </p:cNvSpPr>
          <p:nvPr/>
        </p:nvSpPr>
        <p:spPr bwMode="auto">
          <a:xfrm>
            <a:off x="5364163" y="2997200"/>
            <a:ext cx="323850" cy="539750"/>
          </a:xfrm>
          <a:prstGeom prst="line">
            <a:avLst/>
          </a:prstGeom>
          <a:noFill/>
          <a:ln w="38100">
            <a:solidFill>
              <a:srgbClr val="0000D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5869" name="Oval 29"/>
          <p:cNvSpPr>
            <a:spLocks noChangeArrowheads="1"/>
          </p:cNvSpPr>
          <p:nvPr/>
        </p:nvSpPr>
        <p:spPr bwMode="auto">
          <a:xfrm>
            <a:off x="5557838" y="4122738"/>
            <a:ext cx="287337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5486400" y="4049713"/>
            <a:ext cx="431800" cy="431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844" y="10800"/>
                </a:moveTo>
                <a:cubicBezTo>
                  <a:pt x="4844" y="14089"/>
                  <a:pt x="7511" y="16756"/>
                  <a:pt x="10800" y="16756"/>
                </a:cubicBezTo>
                <a:cubicBezTo>
                  <a:pt x="14089" y="16756"/>
                  <a:pt x="16756" y="14089"/>
                  <a:pt x="16756" y="10800"/>
                </a:cubicBezTo>
                <a:cubicBezTo>
                  <a:pt x="16756" y="7511"/>
                  <a:pt x="14089" y="4844"/>
                  <a:pt x="10800" y="4844"/>
                </a:cubicBezTo>
                <a:cubicBezTo>
                  <a:pt x="7511" y="4844"/>
                  <a:pt x="4844" y="7511"/>
                  <a:pt x="4844" y="10800"/>
                </a:cubicBezTo>
                <a:close/>
              </a:path>
            </a:pathLst>
          </a:custGeom>
          <a:solidFill>
            <a:srgbClr val="990033"/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b="1"/>
              <a:t>F</a:t>
            </a:r>
          </a:p>
        </p:txBody>
      </p:sp>
      <p:sp>
        <p:nvSpPr>
          <p:cNvPr id="360479" name="Line 31"/>
          <p:cNvSpPr>
            <a:spLocks noChangeShapeType="1"/>
          </p:cNvSpPr>
          <p:nvPr/>
        </p:nvSpPr>
        <p:spPr bwMode="auto">
          <a:xfrm flipH="1" flipV="1">
            <a:off x="5292725" y="2997200"/>
            <a:ext cx="287338" cy="1079500"/>
          </a:xfrm>
          <a:prstGeom prst="line">
            <a:avLst/>
          </a:prstGeom>
          <a:noFill/>
          <a:ln w="28575">
            <a:solidFill>
              <a:srgbClr val="CC0099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0480" name="Line 32"/>
          <p:cNvSpPr>
            <a:spLocks noChangeShapeType="1"/>
          </p:cNvSpPr>
          <p:nvPr/>
        </p:nvSpPr>
        <p:spPr bwMode="auto">
          <a:xfrm flipV="1">
            <a:off x="5170488" y="2997200"/>
            <a:ext cx="0" cy="1223963"/>
          </a:xfrm>
          <a:prstGeom prst="line">
            <a:avLst/>
          </a:prstGeom>
          <a:noFill/>
          <a:ln w="38100">
            <a:solidFill>
              <a:srgbClr val="0000D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0481" name="Oval 33"/>
          <p:cNvSpPr>
            <a:spLocks noChangeArrowheads="1"/>
          </p:cNvSpPr>
          <p:nvPr/>
        </p:nvSpPr>
        <p:spPr bwMode="auto">
          <a:xfrm>
            <a:off x="250825" y="1773238"/>
            <a:ext cx="2232025" cy="147478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0482" name="Rectangle 34"/>
          <p:cNvSpPr>
            <a:spLocks noChangeArrowheads="1"/>
          </p:cNvSpPr>
          <p:nvPr/>
        </p:nvSpPr>
        <p:spPr bwMode="auto">
          <a:xfrm>
            <a:off x="777875" y="2349500"/>
            <a:ext cx="1141413" cy="36036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b="1">
                <a:solidFill>
                  <a:schemeClr val="bg1"/>
                </a:solidFill>
              </a:rPr>
              <a:t>kereskedő</a:t>
            </a:r>
          </a:p>
        </p:txBody>
      </p:sp>
      <p:sp>
        <p:nvSpPr>
          <p:cNvPr id="360483" name="WordArt 35"/>
          <p:cNvSpPr>
            <a:spLocks noChangeArrowheads="1" noChangeShapeType="1" noTextEdit="1"/>
          </p:cNvSpPr>
          <p:nvPr/>
        </p:nvSpPr>
        <p:spPr bwMode="auto">
          <a:xfrm rot="-1084644">
            <a:off x="2938463" y="2265363"/>
            <a:ext cx="1477962" cy="288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71084"/>
              </a:avLst>
            </a:prstTxWarp>
          </a:bodyPr>
          <a:lstStyle/>
          <a:p>
            <a:pPr algn="ctr"/>
            <a:r>
              <a:rPr lang="hu-H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1. mérlegkör</a:t>
            </a:r>
          </a:p>
        </p:txBody>
      </p:sp>
      <p:sp>
        <p:nvSpPr>
          <p:cNvPr id="360484" name="WordArt 36"/>
          <p:cNvSpPr>
            <a:spLocks noChangeArrowheads="1" noChangeShapeType="1" noTextEdit="1"/>
          </p:cNvSpPr>
          <p:nvPr/>
        </p:nvSpPr>
        <p:spPr bwMode="auto">
          <a:xfrm rot="-864487">
            <a:off x="357188" y="1673225"/>
            <a:ext cx="1295400" cy="349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0852"/>
              </a:avLst>
            </a:prstTxWarp>
          </a:bodyPr>
          <a:lstStyle/>
          <a:p>
            <a:pPr algn="ctr"/>
            <a:r>
              <a:rPr lang="hu-H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2. mérlegkör</a:t>
            </a:r>
          </a:p>
        </p:txBody>
      </p:sp>
      <p:sp>
        <p:nvSpPr>
          <p:cNvPr id="360485" name="WordArt 37"/>
          <p:cNvSpPr>
            <a:spLocks noChangeArrowheads="1" noChangeShapeType="1" noTextEdit="1"/>
          </p:cNvSpPr>
          <p:nvPr/>
        </p:nvSpPr>
        <p:spPr bwMode="auto">
          <a:xfrm rot="-864487">
            <a:off x="428625" y="3883025"/>
            <a:ext cx="1295400" cy="349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0852"/>
              </a:avLst>
            </a:prstTxWarp>
          </a:bodyPr>
          <a:lstStyle/>
          <a:p>
            <a:pPr algn="ctr"/>
            <a:r>
              <a:rPr lang="hu-H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3. mérlegkör</a:t>
            </a:r>
          </a:p>
        </p:txBody>
      </p:sp>
      <p:sp>
        <p:nvSpPr>
          <p:cNvPr id="360486" name="WordArt 38"/>
          <p:cNvSpPr>
            <a:spLocks noChangeArrowheads="1" noChangeShapeType="1" noTextEdit="1"/>
          </p:cNvSpPr>
          <p:nvPr/>
        </p:nvSpPr>
        <p:spPr bwMode="auto">
          <a:xfrm rot="-864487">
            <a:off x="6748463" y="3883025"/>
            <a:ext cx="1295400" cy="349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0852"/>
              </a:avLst>
            </a:prstTxWarp>
          </a:bodyPr>
          <a:lstStyle/>
          <a:p>
            <a:pPr algn="ctr"/>
            <a:r>
              <a:rPr lang="hu-H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4. mérlegkör</a:t>
            </a:r>
          </a:p>
        </p:txBody>
      </p:sp>
      <p:sp>
        <p:nvSpPr>
          <p:cNvPr id="360487" name="Line 39"/>
          <p:cNvSpPr>
            <a:spLocks noChangeShapeType="1"/>
          </p:cNvSpPr>
          <p:nvPr/>
        </p:nvSpPr>
        <p:spPr bwMode="auto">
          <a:xfrm>
            <a:off x="1908175" y="2420938"/>
            <a:ext cx="1511300" cy="360362"/>
          </a:xfrm>
          <a:prstGeom prst="line">
            <a:avLst/>
          </a:prstGeom>
          <a:noFill/>
          <a:ln w="38100">
            <a:solidFill>
              <a:srgbClr val="0000D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0488" name="Line 40"/>
          <p:cNvSpPr>
            <a:spLocks noChangeShapeType="1"/>
          </p:cNvSpPr>
          <p:nvPr/>
        </p:nvSpPr>
        <p:spPr bwMode="auto">
          <a:xfrm>
            <a:off x="1908175" y="2543175"/>
            <a:ext cx="1511300" cy="360363"/>
          </a:xfrm>
          <a:prstGeom prst="line">
            <a:avLst/>
          </a:prstGeom>
          <a:noFill/>
          <a:ln w="38100">
            <a:solidFill>
              <a:srgbClr val="0000D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0489" name="Line 41"/>
          <p:cNvSpPr>
            <a:spLocks noChangeShapeType="1"/>
          </p:cNvSpPr>
          <p:nvPr/>
        </p:nvSpPr>
        <p:spPr bwMode="auto">
          <a:xfrm flipV="1">
            <a:off x="1608138" y="3833813"/>
            <a:ext cx="1346200" cy="841375"/>
          </a:xfrm>
          <a:prstGeom prst="line">
            <a:avLst/>
          </a:prstGeom>
          <a:noFill/>
          <a:ln w="38100">
            <a:solidFill>
              <a:srgbClr val="0000D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0490" name="Line 42"/>
          <p:cNvSpPr>
            <a:spLocks noChangeShapeType="1"/>
          </p:cNvSpPr>
          <p:nvPr/>
        </p:nvSpPr>
        <p:spPr bwMode="auto">
          <a:xfrm>
            <a:off x="5940425" y="4292600"/>
            <a:ext cx="1727200" cy="433388"/>
          </a:xfrm>
          <a:prstGeom prst="line">
            <a:avLst/>
          </a:prstGeom>
          <a:noFill/>
          <a:ln w="38100">
            <a:solidFill>
              <a:srgbClr val="0000D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0491" name="Arc 43"/>
          <p:cNvSpPr>
            <a:spLocks/>
          </p:cNvSpPr>
          <p:nvPr/>
        </p:nvSpPr>
        <p:spPr bwMode="auto">
          <a:xfrm rot="239498">
            <a:off x="6443663" y="1449388"/>
            <a:ext cx="1800225" cy="1692275"/>
          </a:xfrm>
          <a:custGeom>
            <a:avLst/>
            <a:gdLst>
              <a:gd name="T0" fmla="*/ 2147483647 w 21600"/>
              <a:gd name="T1" fmla="*/ 0 h 21152"/>
              <a:gd name="T2" fmla="*/ 2147483647 w 21600"/>
              <a:gd name="T3" fmla="*/ 2147483647 h 21152"/>
              <a:gd name="T4" fmla="*/ 0 w 21600"/>
              <a:gd name="T5" fmla="*/ 2147483647 h 21152"/>
              <a:gd name="T6" fmla="*/ 0 60000 65536"/>
              <a:gd name="T7" fmla="*/ 0 60000 65536"/>
              <a:gd name="T8" fmla="*/ 0 60000 65536"/>
              <a:gd name="T9" fmla="*/ 0 w 21600"/>
              <a:gd name="T10" fmla="*/ 0 h 21152"/>
              <a:gd name="T11" fmla="*/ 21600 w 21600"/>
              <a:gd name="T12" fmla="*/ 21152 h 2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52" fill="none" extrusionOk="0">
                <a:moveTo>
                  <a:pt x="4375" y="-1"/>
                </a:moveTo>
                <a:cubicBezTo>
                  <a:pt x="14405" y="2074"/>
                  <a:pt x="21600" y="10908"/>
                  <a:pt x="21600" y="21152"/>
                </a:cubicBezTo>
              </a:path>
              <a:path w="21600" h="21152" stroke="0" extrusionOk="0">
                <a:moveTo>
                  <a:pt x="4375" y="-1"/>
                </a:moveTo>
                <a:cubicBezTo>
                  <a:pt x="14405" y="2074"/>
                  <a:pt x="21600" y="10908"/>
                  <a:pt x="21600" y="21152"/>
                </a:cubicBezTo>
                <a:lnTo>
                  <a:pt x="0" y="21152"/>
                </a:lnTo>
                <a:lnTo>
                  <a:pt x="4375" y="-1"/>
                </a:lnTo>
                <a:close/>
              </a:path>
            </a:pathLst>
          </a:custGeom>
          <a:noFill/>
          <a:ln w="101600">
            <a:pattFill prst="trellis">
              <a:fgClr>
                <a:srgbClr val="FF0066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0492" name="Line 44"/>
          <p:cNvSpPr>
            <a:spLocks noChangeShapeType="1"/>
          </p:cNvSpPr>
          <p:nvPr/>
        </p:nvSpPr>
        <p:spPr bwMode="auto">
          <a:xfrm flipV="1">
            <a:off x="5435600" y="1916113"/>
            <a:ext cx="2881313" cy="936625"/>
          </a:xfrm>
          <a:prstGeom prst="line">
            <a:avLst/>
          </a:prstGeom>
          <a:noFill/>
          <a:ln w="38100">
            <a:solidFill>
              <a:srgbClr val="0000D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0493" name="Line 45"/>
          <p:cNvSpPr>
            <a:spLocks noChangeShapeType="1"/>
          </p:cNvSpPr>
          <p:nvPr/>
        </p:nvSpPr>
        <p:spPr bwMode="auto">
          <a:xfrm flipV="1">
            <a:off x="5435600" y="1773238"/>
            <a:ext cx="2881313" cy="936625"/>
          </a:xfrm>
          <a:prstGeom prst="line">
            <a:avLst/>
          </a:prstGeom>
          <a:noFill/>
          <a:ln w="38100">
            <a:solidFill>
              <a:srgbClr val="0000D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0494" name="Text Box 46"/>
          <p:cNvSpPr txBox="1">
            <a:spLocks noChangeArrowheads="1"/>
          </p:cNvSpPr>
          <p:nvPr/>
        </p:nvSpPr>
        <p:spPr bwMode="auto">
          <a:xfrm>
            <a:off x="0" y="6093296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 u="sng" dirty="0">
                <a:solidFill>
                  <a:srgbClr val="990033"/>
                </a:solidFill>
              </a:rPr>
              <a:t>Menetrend:</a:t>
            </a:r>
            <a:r>
              <a:rPr lang="hu-HU" altLang="en-US" sz="1600" b="1" dirty="0">
                <a:solidFill>
                  <a:srgbClr val="990033"/>
                </a:solidFill>
              </a:rPr>
              <a:t> Negyedórás MW-adatok megadása a következő napra, minden nap 12:30-ig.</a:t>
            </a:r>
          </a:p>
        </p:txBody>
      </p:sp>
      <p:sp>
        <p:nvSpPr>
          <p:cNvPr id="360495" name="Text Box 47"/>
          <p:cNvSpPr txBox="1">
            <a:spLocks noChangeArrowheads="1"/>
          </p:cNvSpPr>
          <p:nvPr/>
        </p:nvSpPr>
        <p:spPr bwMode="auto">
          <a:xfrm>
            <a:off x="7380288" y="2420938"/>
            <a:ext cx="863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 b="1"/>
              <a:t>zóna-határ</a:t>
            </a:r>
          </a:p>
        </p:txBody>
      </p:sp>
      <p:sp>
        <p:nvSpPr>
          <p:cNvPr id="48" name="Cím 1"/>
          <p:cNvSpPr txBox="1">
            <a:spLocks/>
          </p:cNvSpPr>
          <p:nvPr/>
        </p:nvSpPr>
        <p:spPr>
          <a:xfrm>
            <a:off x="0" y="12846"/>
            <a:ext cx="9144000" cy="648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hu-HU" sz="4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mérlegkör-modell alapszerződései   </a:t>
            </a:r>
            <a:endParaRPr lang="hu-HU" sz="40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902896" y="6481142"/>
            <a:ext cx="2133600" cy="324000"/>
          </a:xfrm>
        </p:spPr>
        <p:txBody>
          <a:bodyPr/>
          <a:lstStyle/>
          <a:p>
            <a:pPr>
              <a:defRPr/>
            </a:pPr>
            <a:fld id="{4B57CD78-A1E9-4083-B527-9C43725F2F9F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0">
        <p:circle/>
      </p:transition>
    </mc:Choice>
    <mc:Fallback xmlns="">
      <p:transition spd="slow" advClick="0" advTm="6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3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3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3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3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250"/>
                                        <p:tgtEl>
                                          <p:spTgt spid="3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7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3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925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36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36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3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1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27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250"/>
                                        <p:tgtEl>
                                          <p:spTgt spid="3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3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36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12" presetID="55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250" fill="hold"/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250" fill="hold"/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250"/>
                                        <p:tgtEl>
                                          <p:spTgt spid="36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475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3575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1500"/>
                                        <p:tgtEl>
                                          <p:spTgt spid="36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725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36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250"/>
                                        <p:tgtEl>
                                          <p:spTgt spid="36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125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36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2250"/>
                            </p:stCondLst>
                            <p:childTnLst>
                              <p:par>
                                <p:cTn id="1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1250"/>
                                        <p:tgtEl>
                                          <p:spTgt spid="36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3000"/>
                                        <p:tgtEl>
                                          <p:spTgt spid="36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0" grpId="0" animBg="1"/>
      <p:bldP spid="360451" grpId="0" animBg="1"/>
      <p:bldP spid="360452" grpId="0" animBg="1"/>
      <p:bldP spid="360454" grpId="0" animBg="1"/>
      <p:bldP spid="360458" grpId="0"/>
      <p:bldP spid="360459" grpId="0"/>
      <p:bldP spid="360462" grpId="0" animBg="1"/>
      <p:bldP spid="360463" grpId="0" animBg="1"/>
      <p:bldP spid="360469" grpId="0" animBg="1"/>
      <p:bldP spid="360470" grpId="0" animBg="1"/>
      <p:bldP spid="360471" grpId="0" animBg="1"/>
      <p:bldP spid="360472" grpId="0" animBg="1"/>
      <p:bldP spid="360473" grpId="0" animBg="1"/>
      <p:bldP spid="360474" grpId="0" animBg="1"/>
      <p:bldP spid="360475" grpId="0" animBg="1"/>
      <p:bldP spid="360476" grpId="0" animBg="1"/>
      <p:bldP spid="360479" grpId="0" animBg="1"/>
      <p:bldP spid="360480" grpId="0" animBg="1"/>
      <p:bldP spid="360481" grpId="0" animBg="1"/>
      <p:bldP spid="360482" grpId="0" animBg="1"/>
      <p:bldP spid="360483" grpId="0" animBg="1"/>
      <p:bldP spid="360484" grpId="0" animBg="1"/>
      <p:bldP spid="360485" grpId="0" animBg="1"/>
      <p:bldP spid="360486" grpId="0" animBg="1"/>
      <p:bldP spid="360487" grpId="0" animBg="1"/>
      <p:bldP spid="360488" grpId="0" animBg="1"/>
      <p:bldP spid="360489" grpId="0" animBg="1"/>
      <p:bldP spid="360490" grpId="0" animBg="1"/>
      <p:bldP spid="360491" grpId="0" animBg="1"/>
      <p:bldP spid="360492" grpId="0" animBg="1"/>
      <p:bldP spid="360493" grpId="0" animBg="1"/>
      <p:bldP spid="360494" grpId="0"/>
      <p:bldP spid="3604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AutoShape 2"/>
          <p:cNvSpPr>
            <a:spLocks noChangeArrowheads="1"/>
          </p:cNvSpPr>
          <p:nvPr/>
        </p:nvSpPr>
        <p:spPr bwMode="auto">
          <a:xfrm>
            <a:off x="152400" y="57912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FF00"/>
          </a:solidFill>
          <a:ln w="9525">
            <a:solidFill>
              <a:srgbClr val="CC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3171" name="Oval 3"/>
          <p:cNvSpPr>
            <a:spLocks noChangeArrowheads="1"/>
          </p:cNvSpPr>
          <p:nvPr/>
        </p:nvSpPr>
        <p:spPr bwMode="auto">
          <a:xfrm>
            <a:off x="1371600" y="5715000"/>
            <a:ext cx="463550" cy="450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 b="1">
                <a:solidFill>
                  <a:srgbClr val="FF3300"/>
                </a:solidFill>
              </a:rPr>
              <a:t>F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438400" y="2859088"/>
            <a:ext cx="16764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graphicFrame>
        <p:nvGraphicFramePr>
          <p:cNvPr id="922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86400" y="1524000"/>
          <a:ext cx="28194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8" name="Clip" r:id="rId4" imgW="2218648" imgH="1686173" progId="">
                  <p:embed/>
                </p:oleObj>
              </mc:Choice>
              <mc:Fallback>
                <p:oleObj name="Clip" r:id="rId4" imgW="2218648" imgH="1686173" progId="">
                  <p:embed/>
                  <p:pic>
                    <p:nvPicPr>
                      <p:cNvPr id="0" name="Picture 44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24000"/>
                        <a:ext cx="28194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38400" y="2819400"/>
          <a:ext cx="14605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9" name="Clip" r:id="rId6" imgW="2374900" imgH="2222500" progId="">
                  <p:embed/>
                </p:oleObj>
              </mc:Choice>
              <mc:Fallback>
                <p:oleObj name="Clip" r:id="rId6" imgW="2374900" imgH="2222500" progId="">
                  <p:embed/>
                  <p:pic>
                    <p:nvPicPr>
                      <p:cNvPr id="0" name="Picture 44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819400"/>
                        <a:ext cx="14605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3657600" y="2057400"/>
            <a:ext cx="2033588" cy="1905000"/>
            <a:chOff x="2887" y="3058"/>
            <a:chExt cx="407" cy="281"/>
          </a:xfrm>
        </p:grpSpPr>
        <p:sp>
          <p:nvSpPr>
            <p:cNvPr id="9266" name="Freeform 8"/>
            <p:cNvSpPr>
              <a:spLocks/>
            </p:cNvSpPr>
            <p:nvPr/>
          </p:nvSpPr>
          <p:spPr bwMode="auto">
            <a:xfrm>
              <a:off x="2965" y="3085"/>
              <a:ext cx="326" cy="100"/>
            </a:xfrm>
            <a:custGeom>
              <a:avLst/>
              <a:gdLst>
                <a:gd name="T0" fmla="*/ 0 w 326"/>
                <a:gd name="T1" fmla="*/ 99 h 100"/>
                <a:gd name="T2" fmla="*/ 196 w 326"/>
                <a:gd name="T3" fmla="*/ 1 h 100"/>
                <a:gd name="T4" fmla="*/ 325 w 326"/>
                <a:gd name="T5" fmla="*/ 0 h 100"/>
                <a:gd name="T6" fmla="*/ 0 60000 65536"/>
                <a:gd name="T7" fmla="*/ 0 60000 65536"/>
                <a:gd name="T8" fmla="*/ 0 60000 65536"/>
                <a:gd name="T9" fmla="*/ 0 w 326"/>
                <a:gd name="T10" fmla="*/ 0 h 100"/>
                <a:gd name="T11" fmla="*/ 326 w 326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6" h="100">
                  <a:moveTo>
                    <a:pt x="0" y="99"/>
                  </a:moveTo>
                  <a:lnTo>
                    <a:pt x="196" y="1"/>
                  </a:lnTo>
                  <a:lnTo>
                    <a:pt x="325" y="0"/>
                  </a:lnTo>
                </a:path>
              </a:pathLst>
            </a:custGeom>
            <a:noFill/>
            <a:ln w="12700" cap="rnd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9267" name="Group 9"/>
            <p:cNvGrpSpPr>
              <a:grpSpLocks/>
            </p:cNvGrpSpPr>
            <p:nvPr/>
          </p:nvGrpSpPr>
          <p:grpSpPr bwMode="auto">
            <a:xfrm>
              <a:off x="2887" y="3058"/>
              <a:ext cx="407" cy="146"/>
              <a:chOff x="2887" y="3058"/>
              <a:chExt cx="407" cy="146"/>
            </a:xfrm>
          </p:grpSpPr>
          <p:grpSp>
            <p:nvGrpSpPr>
              <p:cNvPr id="9356" name="Group 10"/>
              <p:cNvGrpSpPr>
                <a:grpSpLocks/>
              </p:cNvGrpSpPr>
              <p:nvPr/>
            </p:nvGrpSpPr>
            <p:grpSpPr bwMode="auto">
              <a:xfrm>
                <a:off x="2887" y="3160"/>
                <a:ext cx="407" cy="44"/>
                <a:chOff x="2887" y="3160"/>
                <a:chExt cx="407" cy="44"/>
              </a:xfrm>
            </p:grpSpPr>
            <p:sp>
              <p:nvSpPr>
                <p:cNvPr id="9358" name="Freeform 11"/>
                <p:cNvSpPr>
                  <a:spLocks/>
                </p:cNvSpPr>
                <p:nvPr/>
              </p:nvSpPr>
              <p:spPr bwMode="auto">
                <a:xfrm>
                  <a:off x="2887" y="3164"/>
                  <a:ext cx="407" cy="40"/>
                </a:xfrm>
                <a:custGeom>
                  <a:avLst/>
                  <a:gdLst>
                    <a:gd name="T0" fmla="*/ 0 w 407"/>
                    <a:gd name="T1" fmla="*/ 17 h 40"/>
                    <a:gd name="T2" fmla="*/ 94 w 407"/>
                    <a:gd name="T3" fmla="*/ 0 h 40"/>
                    <a:gd name="T4" fmla="*/ 406 w 407"/>
                    <a:gd name="T5" fmla="*/ 39 h 40"/>
                    <a:gd name="T6" fmla="*/ 0 60000 65536"/>
                    <a:gd name="T7" fmla="*/ 0 60000 65536"/>
                    <a:gd name="T8" fmla="*/ 0 60000 65536"/>
                    <a:gd name="T9" fmla="*/ 0 w 407"/>
                    <a:gd name="T10" fmla="*/ 0 h 40"/>
                    <a:gd name="T11" fmla="*/ 407 w 407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7" h="40">
                      <a:moveTo>
                        <a:pt x="0" y="17"/>
                      </a:moveTo>
                      <a:lnTo>
                        <a:pt x="94" y="0"/>
                      </a:lnTo>
                      <a:lnTo>
                        <a:pt x="406" y="39"/>
                      </a:lnTo>
                    </a:path>
                  </a:pathLst>
                </a:custGeom>
                <a:noFill/>
                <a:ln w="12700" cap="rnd" cmpd="sng">
                  <a:solidFill>
                    <a:srgbClr val="A0A0A0"/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9359" name="Freeform 12"/>
                <p:cNvSpPr>
                  <a:spLocks/>
                </p:cNvSpPr>
                <p:nvPr/>
              </p:nvSpPr>
              <p:spPr bwMode="auto">
                <a:xfrm>
                  <a:off x="2888" y="3169"/>
                  <a:ext cx="406" cy="30"/>
                </a:xfrm>
                <a:custGeom>
                  <a:avLst/>
                  <a:gdLst>
                    <a:gd name="T0" fmla="*/ 0 w 406"/>
                    <a:gd name="T1" fmla="*/ 19 h 30"/>
                    <a:gd name="T2" fmla="*/ 93 w 406"/>
                    <a:gd name="T3" fmla="*/ 0 h 30"/>
                    <a:gd name="T4" fmla="*/ 147 w 406"/>
                    <a:gd name="T5" fmla="*/ 9 h 30"/>
                    <a:gd name="T6" fmla="*/ 405 w 406"/>
                    <a:gd name="T7" fmla="*/ 29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06"/>
                    <a:gd name="T13" fmla="*/ 0 h 30"/>
                    <a:gd name="T14" fmla="*/ 406 w 406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06" h="30">
                      <a:moveTo>
                        <a:pt x="0" y="19"/>
                      </a:moveTo>
                      <a:lnTo>
                        <a:pt x="93" y="0"/>
                      </a:lnTo>
                      <a:lnTo>
                        <a:pt x="147" y="9"/>
                      </a:lnTo>
                      <a:lnTo>
                        <a:pt x="405" y="29"/>
                      </a:lnTo>
                    </a:path>
                  </a:pathLst>
                </a:custGeom>
                <a:noFill/>
                <a:ln w="12700" cap="rnd" cmpd="sng">
                  <a:solidFill>
                    <a:srgbClr val="A0A0A0"/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9360" name="Freeform 13"/>
                <p:cNvSpPr>
                  <a:spLocks/>
                </p:cNvSpPr>
                <p:nvPr/>
              </p:nvSpPr>
              <p:spPr bwMode="auto">
                <a:xfrm>
                  <a:off x="2888" y="3160"/>
                  <a:ext cx="406" cy="33"/>
                </a:xfrm>
                <a:custGeom>
                  <a:avLst/>
                  <a:gdLst>
                    <a:gd name="T0" fmla="*/ 405 w 406"/>
                    <a:gd name="T1" fmla="*/ 17 h 33"/>
                    <a:gd name="T2" fmla="*/ 295 w 406"/>
                    <a:gd name="T3" fmla="*/ 0 h 33"/>
                    <a:gd name="T4" fmla="*/ 0 w 406"/>
                    <a:gd name="T5" fmla="*/ 32 h 33"/>
                    <a:gd name="T6" fmla="*/ 0 60000 65536"/>
                    <a:gd name="T7" fmla="*/ 0 60000 65536"/>
                    <a:gd name="T8" fmla="*/ 0 60000 65536"/>
                    <a:gd name="T9" fmla="*/ 0 w 406"/>
                    <a:gd name="T10" fmla="*/ 0 h 33"/>
                    <a:gd name="T11" fmla="*/ 406 w 406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6" h="33">
                      <a:moveTo>
                        <a:pt x="405" y="17"/>
                      </a:moveTo>
                      <a:lnTo>
                        <a:pt x="295" y="0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12700" cap="rnd" cmpd="sng">
                  <a:solidFill>
                    <a:srgbClr val="A0A0A0"/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9361" name="Freeform 14"/>
                <p:cNvSpPr>
                  <a:spLocks/>
                </p:cNvSpPr>
                <p:nvPr/>
              </p:nvSpPr>
              <p:spPr bwMode="auto">
                <a:xfrm>
                  <a:off x="2887" y="3167"/>
                  <a:ext cx="407" cy="32"/>
                </a:xfrm>
                <a:custGeom>
                  <a:avLst/>
                  <a:gdLst>
                    <a:gd name="T0" fmla="*/ 406 w 407"/>
                    <a:gd name="T1" fmla="*/ 15 h 32"/>
                    <a:gd name="T2" fmla="*/ 297 w 407"/>
                    <a:gd name="T3" fmla="*/ 0 h 32"/>
                    <a:gd name="T4" fmla="*/ 140 w 407"/>
                    <a:gd name="T5" fmla="*/ 15 h 32"/>
                    <a:gd name="T6" fmla="*/ 0 w 407"/>
                    <a:gd name="T7" fmla="*/ 31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07"/>
                    <a:gd name="T13" fmla="*/ 0 h 32"/>
                    <a:gd name="T14" fmla="*/ 407 w 407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07" h="32">
                      <a:moveTo>
                        <a:pt x="406" y="15"/>
                      </a:moveTo>
                      <a:lnTo>
                        <a:pt x="297" y="0"/>
                      </a:lnTo>
                      <a:lnTo>
                        <a:pt x="140" y="15"/>
                      </a:lnTo>
                      <a:lnTo>
                        <a:pt x="0" y="31"/>
                      </a:lnTo>
                    </a:path>
                  </a:pathLst>
                </a:custGeom>
                <a:noFill/>
                <a:ln w="12700" cap="rnd" cmpd="sng">
                  <a:solidFill>
                    <a:srgbClr val="A0A0A0"/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9362" name="Freeform 15"/>
                <p:cNvSpPr>
                  <a:spLocks/>
                </p:cNvSpPr>
                <p:nvPr/>
              </p:nvSpPr>
              <p:spPr bwMode="auto">
                <a:xfrm>
                  <a:off x="2887" y="3171"/>
                  <a:ext cx="407" cy="32"/>
                </a:xfrm>
                <a:custGeom>
                  <a:avLst/>
                  <a:gdLst>
                    <a:gd name="T0" fmla="*/ 0 w 407"/>
                    <a:gd name="T1" fmla="*/ 31 h 32"/>
                    <a:gd name="T2" fmla="*/ 196 w 407"/>
                    <a:gd name="T3" fmla="*/ 0 h 32"/>
                    <a:gd name="T4" fmla="*/ 251 w 407"/>
                    <a:gd name="T5" fmla="*/ 10 h 32"/>
                    <a:gd name="T6" fmla="*/ 406 w 407"/>
                    <a:gd name="T7" fmla="*/ 20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07"/>
                    <a:gd name="T13" fmla="*/ 0 h 32"/>
                    <a:gd name="T14" fmla="*/ 407 w 407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07" h="32">
                      <a:moveTo>
                        <a:pt x="0" y="31"/>
                      </a:moveTo>
                      <a:lnTo>
                        <a:pt x="196" y="0"/>
                      </a:lnTo>
                      <a:lnTo>
                        <a:pt x="251" y="10"/>
                      </a:lnTo>
                      <a:lnTo>
                        <a:pt x="406" y="20"/>
                      </a:lnTo>
                    </a:path>
                  </a:pathLst>
                </a:custGeom>
                <a:noFill/>
                <a:ln w="12700" cap="rnd" cmpd="sng">
                  <a:solidFill>
                    <a:srgbClr val="A0A0A0"/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9363" name="Freeform 16"/>
                <p:cNvSpPr>
                  <a:spLocks/>
                </p:cNvSpPr>
                <p:nvPr/>
              </p:nvSpPr>
              <p:spPr bwMode="auto">
                <a:xfrm>
                  <a:off x="2888" y="3165"/>
                  <a:ext cx="406" cy="32"/>
                </a:xfrm>
                <a:custGeom>
                  <a:avLst/>
                  <a:gdLst>
                    <a:gd name="T0" fmla="*/ 0 w 406"/>
                    <a:gd name="T1" fmla="*/ 29 h 32"/>
                    <a:gd name="T2" fmla="*/ 140 w 406"/>
                    <a:gd name="T3" fmla="*/ 11 h 32"/>
                    <a:gd name="T4" fmla="*/ 193 w 406"/>
                    <a:gd name="T5" fmla="*/ 0 h 32"/>
                    <a:gd name="T6" fmla="*/ 251 w 406"/>
                    <a:gd name="T7" fmla="*/ 11 h 32"/>
                    <a:gd name="T8" fmla="*/ 405 w 406"/>
                    <a:gd name="T9" fmla="*/ 31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6"/>
                    <a:gd name="T16" fmla="*/ 0 h 32"/>
                    <a:gd name="T17" fmla="*/ 406 w 406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6" h="32">
                      <a:moveTo>
                        <a:pt x="0" y="29"/>
                      </a:moveTo>
                      <a:lnTo>
                        <a:pt x="140" y="11"/>
                      </a:lnTo>
                      <a:lnTo>
                        <a:pt x="193" y="0"/>
                      </a:lnTo>
                      <a:lnTo>
                        <a:pt x="251" y="11"/>
                      </a:lnTo>
                      <a:lnTo>
                        <a:pt x="405" y="31"/>
                      </a:lnTo>
                    </a:path>
                  </a:pathLst>
                </a:custGeom>
                <a:noFill/>
                <a:ln w="12700" cap="rnd" cmpd="sng">
                  <a:solidFill>
                    <a:srgbClr val="A0A0A0"/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9357" name="Freeform 17"/>
              <p:cNvSpPr>
                <a:spLocks/>
              </p:cNvSpPr>
              <p:nvPr/>
            </p:nvSpPr>
            <p:spPr bwMode="auto">
              <a:xfrm>
                <a:off x="2949" y="3058"/>
                <a:ext cx="342" cy="61"/>
              </a:xfrm>
              <a:custGeom>
                <a:avLst/>
                <a:gdLst>
                  <a:gd name="T0" fmla="*/ 0 w 342"/>
                  <a:gd name="T1" fmla="*/ 60 h 61"/>
                  <a:gd name="T2" fmla="*/ 47 w 342"/>
                  <a:gd name="T3" fmla="*/ 29 h 61"/>
                  <a:gd name="T4" fmla="*/ 341 w 342"/>
                  <a:gd name="T5" fmla="*/ 0 h 61"/>
                  <a:gd name="T6" fmla="*/ 0 60000 65536"/>
                  <a:gd name="T7" fmla="*/ 0 60000 65536"/>
                  <a:gd name="T8" fmla="*/ 0 60000 65536"/>
                  <a:gd name="T9" fmla="*/ 0 w 342"/>
                  <a:gd name="T10" fmla="*/ 0 h 61"/>
                  <a:gd name="T11" fmla="*/ 342 w 342"/>
                  <a:gd name="T12" fmla="*/ 61 h 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2" h="61">
                    <a:moveTo>
                      <a:pt x="0" y="60"/>
                    </a:moveTo>
                    <a:lnTo>
                      <a:pt x="47" y="29"/>
                    </a:lnTo>
                    <a:lnTo>
                      <a:pt x="341" y="0"/>
                    </a:lnTo>
                  </a:path>
                </a:pathLst>
              </a:custGeom>
              <a:noFill/>
              <a:ln w="12700" cap="rnd" cmpd="sng">
                <a:solidFill>
                  <a:srgbClr val="A0A0A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9268" name="Group 18"/>
            <p:cNvGrpSpPr>
              <a:grpSpLocks/>
            </p:cNvGrpSpPr>
            <p:nvPr/>
          </p:nvGrpSpPr>
          <p:grpSpPr bwMode="auto">
            <a:xfrm>
              <a:off x="2931" y="3085"/>
              <a:ext cx="297" cy="254"/>
              <a:chOff x="2931" y="3085"/>
              <a:chExt cx="297" cy="254"/>
            </a:xfrm>
          </p:grpSpPr>
          <p:grpSp>
            <p:nvGrpSpPr>
              <p:cNvPr id="9269" name="Group 19"/>
              <p:cNvGrpSpPr>
                <a:grpSpLocks/>
              </p:cNvGrpSpPr>
              <p:nvPr/>
            </p:nvGrpSpPr>
            <p:grpSpPr bwMode="auto">
              <a:xfrm>
                <a:off x="3043" y="3237"/>
                <a:ext cx="86" cy="65"/>
                <a:chOff x="3043" y="3237"/>
                <a:chExt cx="86" cy="65"/>
              </a:xfrm>
            </p:grpSpPr>
            <p:sp>
              <p:nvSpPr>
                <p:cNvPr id="9354" name="Freeform 20"/>
                <p:cNvSpPr>
                  <a:spLocks/>
                </p:cNvSpPr>
                <p:nvPr/>
              </p:nvSpPr>
              <p:spPr bwMode="auto">
                <a:xfrm>
                  <a:off x="3043" y="3283"/>
                  <a:ext cx="86" cy="19"/>
                </a:xfrm>
                <a:custGeom>
                  <a:avLst/>
                  <a:gdLst>
                    <a:gd name="T0" fmla="*/ 0 w 86"/>
                    <a:gd name="T1" fmla="*/ 0 h 19"/>
                    <a:gd name="T2" fmla="*/ 85 w 86"/>
                    <a:gd name="T3" fmla="*/ 0 h 19"/>
                    <a:gd name="T4" fmla="*/ 63 w 86"/>
                    <a:gd name="T5" fmla="*/ 18 h 19"/>
                    <a:gd name="T6" fmla="*/ 24 w 86"/>
                    <a:gd name="T7" fmla="*/ 18 h 19"/>
                    <a:gd name="T8" fmla="*/ 0 w 86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"/>
                    <a:gd name="T16" fmla="*/ 0 h 19"/>
                    <a:gd name="T17" fmla="*/ 86 w 86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" h="19">
                      <a:moveTo>
                        <a:pt x="0" y="0"/>
                      </a:moveTo>
                      <a:lnTo>
                        <a:pt x="85" y="0"/>
                      </a:lnTo>
                      <a:lnTo>
                        <a:pt x="63" y="18"/>
                      </a:lnTo>
                      <a:lnTo>
                        <a:pt x="24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606060"/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9355" name="Freeform 21"/>
                <p:cNvSpPr>
                  <a:spLocks/>
                </p:cNvSpPr>
                <p:nvPr/>
              </p:nvSpPr>
              <p:spPr bwMode="auto">
                <a:xfrm>
                  <a:off x="3051" y="3237"/>
                  <a:ext cx="69" cy="19"/>
                </a:xfrm>
                <a:custGeom>
                  <a:avLst/>
                  <a:gdLst>
                    <a:gd name="T0" fmla="*/ 0 w 69"/>
                    <a:gd name="T1" fmla="*/ 18 h 19"/>
                    <a:gd name="T2" fmla="*/ 17 w 69"/>
                    <a:gd name="T3" fmla="*/ 0 h 19"/>
                    <a:gd name="T4" fmla="*/ 68 w 69"/>
                    <a:gd name="T5" fmla="*/ 0 h 19"/>
                    <a:gd name="T6" fmla="*/ 51 w 69"/>
                    <a:gd name="T7" fmla="*/ 18 h 19"/>
                    <a:gd name="T8" fmla="*/ 0 w 69"/>
                    <a:gd name="T9" fmla="*/ 18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19"/>
                    <a:gd name="T17" fmla="*/ 69 w 69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19">
                      <a:moveTo>
                        <a:pt x="0" y="18"/>
                      </a:moveTo>
                      <a:lnTo>
                        <a:pt x="17" y="0"/>
                      </a:lnTo>
                      <a:lnTo>
                        <a:pt x="68" y="0"/>
                      </a:lnTo>
                      <a:lnTo>
                        <a:pt x="51" y="18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12700" cap="rnd" cmpd="sng">
                  <a:solidFill>
                    <a:srgbClr val="606060"/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9270" name="Group 22"/>
              <p:cNvGrpSpPr>
                <a:grpSpLocks/>
              </p:cNvGrpSpPr>
              <p:nvPr/>
            </p:nvGrpSpPr>
            <p:grpSpPr bwMode="auto">
              <a:xfrm>
                <a:off x="3037" y="3238"/>
                <a:ext cx="103" cy="99"/>
                <a:chOff x="3037" y="3238"/>
                <a:chExt cx="103" cy="99"/>
              </a:xfrm>
            </p:grpSpPr>
            <p:sp>
              <p:nvSpPr>
                <p:cNvPr id="9350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3037" y="3240"/>
                  <a:ext cx="14" cy="92"/>
                </a:xfrm>
                <a:prstGeom prst="line">
                  <a:avLst/>
                </a:prstGeom>
                <a:noFill/>
                <a:ln w="12700">
                  <a:solidFill>
                    <a:srgbClr val="60606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351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3060" y="3240"/>
                  <a:ext cx="8" cy="92"/>
                </a:xfrm>
                <a:prstGeom prst="line">
                  <a:avLst/>
                </a:prstGeom>
                <a:noFill/>
                <a:ln w="12700">
                  <a:solidFill>
                    <a:srgbClr val="60606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352" name="Line 25"/>
                <p:cNvSpPr>
                  <a:spLocks noChangeShapeType="1"/>
                </p:cNvSpPr>
                <p:nvPr/>
              </p:nvSpPr>
              <p:spPr bwMode="auto">
                <a:xfrm>
                  <a:off x="3102" y="3240"/>
                  <a:ext cx="11" cy="97"/>
                </a:xfrm>
                <a:prstGeom prst="line">
                  <a:avLst/>
                </a:prstGeom>
                <a:noFill/>
                <a:ln w="12700">
                  <a:solidFill>
                    <a:srgbClr val="60606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353" name="Line 26"/>
                <p:cNvSpPr>
                  <a:spLocks noChangeShapeType="1"/>
                </p:cNvSpPr>
                <p:nvPr/>
              </p:nvSpPr>
              <p:spPr bwMode="auto">
                <a:xfrm>
                  <a:off x="3120" y="3238"/>
                  <a:ext cx="20" cy="97"/>
                </a:xfrm>
                <a:prstGeom prst="line">
                  <a:avLst/>
                </a:prstGeom>
                <a:noFill/>
                <a:ln w="12700">
                  <a:solidFill>
                    <a:srgbClr val="60606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9271" name="Line 27"/>
              <p:cNvSpPr>
                <a:spLocks noChangeShapeType="1"/>
              </p:cNvSpPr>
              <p:nvPr/>
            </p:nvSpPr>
            <p:spPr bwMode="auto">
              <a:xfrm flipH="1">
                <a:off x="3068" y="3240"/>
                <a:ext cx="35" cy="43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272" name="Freeform 28"/>
              <p:cNvSpPr>
                <a:spLocks/>
              </p:cNvSpPr>
              <p:nvPr/>
            </p:nvSpPr>
            <p:spPr bwMode="auto">
              <a:xfrm>
                <a:off x="3067" y="3237"/>
                <a:ext cx="62" cy="96"/>
              </a:xfrm>
              <a:custGeom>
                <a:avLst/>
                <a:gdLst>
                  <a:gd name="T0" fmla="*/ 0 w 62"/>
                  <a:gd name="T1" fmla="*/ 15 h 96"/>
                  <a:gd name="T2" fmla="*/ 12 w 62"/>
                  <a:gd name="T3" fmla="*/ 0 h 96"/>
                  <a:gd name="T4" fmla="*/ 61 w 62"/>
                  <a:gd name="T5" fmla="*/ 44 h 96"/>
                  <a:gd name="T6" fmla="*/ 41 w 62"/>
                  <a:gd name="T7" fmla="*/ 64 h 96"/>
                  <a:gd name="T8" fmla="*/ 27 w 62"/>
                  <a:gd name="T9" fmla="*/ 95 h 96"/>
                  <a:gd name="T10" fmla="*/ 12 w 62"/>
                  <a:gd name="T11" fmla="*/ 6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96"/>
                  <a:gd name="T20" fmla="*/ 62 w 62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96">
                    <a:moveTo>
                      <a:pt x="0" y="15"/>
                    </a:moveTo>
                    <a:lnTo>
                      <a:pt x="12" y="0"/>
                    </a:lnTo>
                    <a:lnTo>
                      <a:pt x="61" y="44"/>
                    </a:lnTo>
                    <a:lnTo>
                      <a:pt x="41" y="64"/>
                    </a:lnTo>
                    <a:lnTo>
                      <a:pt x="27" y="95"/>
                    </a:lnTo>
                    <a:lnTo>
                      <a:pt x="12" y="66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273" name="Freeform 29"/>
              <p:cNvSpPr>
                <a:spLocks/>
              </p:cNvSpPr>
              <p:nvPr/>
            </p:nvSpPr>
            <p:spPr bwMode="auto">
              <a:xfrm>
                <a:off x="3068" y="3304"/>
                <a:ext cx="28" cy="29"/>
              </a:xfrm>
              <a:custGeom>
                <a:avLst/>
                <a:gdLst>
                  <a:gd name="T0" fmla="*/ 0 w 28"/>
                  <a:gd name="T1" fmla="*/ 0 h 29"/>
                  <a:gd name="T2" fmla="*/ 11 w 28"/>
                  <a:gd name="T3" fmla="*/ 28 h 29"/>
                  <a:gd name="T4" fmla="*/ 27 w 28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29"/>
                  <a:gd name="T11" fmla="*/ 28 w 28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29">
                    <a:moveTo>
                      <a:pt x="0" y="0"/>
                    </a:moveTo>
                    <a:lnTo>
                      <a:pt x="11" y="28"/>
                    </a:lnTo>
                    <a:lnTo>
                      <a:pt x="27" y="0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274" name="Freeform 30"/>
              <p:cNvSpPr>
                <a:spLocks/>
              </p:cNvSpPr>
              <p:nvPr/>
            </p:nvSpPr>
            <p:spPr bwMode="auto">
              <a:xfrm>
                <a:off x="3040" y="3239"/>
                <a:ext cx="64" cy="92"/>
              </a:xfrm>
              <a:custGeom>
                <a:avLst/>
                <a:gdLst>
                  <a:gd name="T0" fmla="*/ 8 w 64"/>
                  <a:gd name="T1" fmla="*/ 91 h 92"/>
                  <a:gd name="T2" fmla="*/ 0 w 64"/>
                  <a:gd name="T3" fmla="*/ 68 h 92"/>
                  <a:gd name="T4" fmla="*/ 15 w 64"/>
                  <a:gd name="T5" fmla="*/ 53 h 92"/>
                  <a:gd name="T6" fmla="*/ 3 w 64"/>
                  <a:gd name="T7" fmla="*/ 42 h 92"/>
                  <a:gd name="T8" fmla="*/ 49 w 64"/>
                  <a:gd name="T9" fmla="*/ 0 h 92"/>
                  <a:gd name="T10" fmla="*/ 63 w 64"/>
                  <a:gd name="T11" fmla="*/ 13 h 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92"/>
                  <a:gd name="T20" fmla="*/ 64 w 64"/>
                  <a:gd name="T21" fmla="*/ 92 h 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92">
                    <a:moveTo>
                      <a:pt x="8" y="91"/>
                    </a:moveTo>
                    <a:lnTo>
                      <a:pt x="0" y="68"/>
                    </a:lnTo>
                    <a:lnTo>
                      <a:pt x="15" y="53"/>
                    </a:lnTo>
                    <a:lnTo>
                      <a:pt x="3" y="42"/>
                    </a:lnTo>
                    <a:lnTo>
                      <a:pt x="49" y="0"/>
                    </a:lnTo>
                    <a:lnTo>
                      <a:pt x="63" y="13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275" name="Line 31"/>
              <p:cNvSpPr>
                <a:spLocks noChangeShapeType="1"/>
              </p:cNvSpPr>
              <p:nvPr/>
            </p:nvSpPr>
            <p:spPr bwMode="auto">
              <a:xfrm>
                <a:off x="3041" y="3304"/>
                <a:ext cx="92" cy="0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276" name="Line 32"/>
              <p:cNvSpPr>
                <a:spLocks noChangeShapeType="1"/>
              </p:cNvSpPr>
              <p:nvPr/>
            </p:nvSpPr>
            <p:spPr bwMode="auto">
              <a:xfrm>
                <a:off x="3060" y="3267"/>
                <a:ext cx="19" cy="0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277" name="Line 33"/>
              <p:cNvSpPr>
                <a:spLocks noChangeShapeType="1"/>
              </p:cNvSpPr>
              <p:nvPr/>
            </p:nvSpPr>
            <p:spPr bwMode="auto">
              <a:xfrm>
                <a:off x="3094" y="3267"/>
                <a:ext cx="10" cy="0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278" name="Freeform 34"/>
              <p:cNvSpPr>
                <a:spLocks/>
              </p:cNvSpPr>
              <p:nvPr/>
            </p:nvSpPr>
            <p:spPr bwMode="auto">
              <a:xfrm>
                <a:off x="3036" y="3316"/>
                <a:ext cx="20" cy="20"/>
              </a:xfrm>
              <a:custGeom>
                <a:avLst/>
                <a:gdLst>
                  <a:gd name="T0" fmla="*/ 1 w 20"/>
                  <a:gd name="T1" fmla="*/ 0 h 20"/>
                  <a:gd name="T2" fmla="*/ 19 w 20"/>
                  <a:gd name="T3" fmla="*/ 0 h 20"/>
                  <a:gd name="T4" fmla="*/ 0 w 20"/>
                  <a:gd name="T5" fmla="*/ 19 h 2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20"/>
                  <a:gd name="T11" fmla="*/ 20 w 20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20">
                    <a:moveTo>
                      <a:pt x="1" y="0"/>
                    </a:moveTo>
                    <a:lnTo>
                      <a:pt x="19" y="0"/>
                    </a:lnTo>
                    <a:lnTo>
                      <a:pt x="0" y="19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279" name="Freeform 35"/>
              <p:cNvSpPr>
                <a:spLocks/>
              </p:cNvSpPr>
              <p:nvPr/>
            </p:nvSpPr>
            <p:spPr bwMode="auto">
              <a:xfrm>
                <a:off x="3106" y="3306"/>
                <a:ext cx="28" cy="25"/>
              </a:xfrm>
              <a:custGeom>
                <a:avLst/>
                <a:gdLst>
                  <a:gd name="T0" fmla="*/ 0 w 28"/>
                  <a:gd name="T1" fmla="*/ 1 h 25"/>
                  <a:gd name="T2" fmla="*/ 17 w 28"/>
                  <a:gd name="T3" fmla="*/ 24 h 25"/>
                  <a:gd name="T4" fmla="*/ 27 w 28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25"/>
                  <a:gd name="T11" fmla="*/ 28 w 28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25">
                    <a:moveTo>
                      <a:pt x="0" y="1"/>
                    </a:moveTo>
                    <a:lnTo>
                      <a:pt x="17" y="24"/>
                    </a:lnTo>
                    <a:lnTo>
                      <a:pt x="27" y="0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280" name="Line 36"/>
              <p:cNvSpPr>
                <a:spLocks noChangeShapeType="1"/>
              </p:cNvSpPr>
              <p:nvPr/>
            </p:nvSpPr>
            <p:spPr bwMode="auto">
              <a:xfrm>
                <a:off x="3071" y="3285"/>
                <a:ext cx="15" cy="19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281" name="Line 37"/>
              <p:cNvSpPr>
                <a:spLocks noChangeShapeType="1"/>
              </p:cNvSpPr>
              <p:nvPr/>
            </p:nvSpPr>
            <p:spPr bwMode="auto">
              <a:xfrm flipH="1">
                <a:off x="3090" y="3285"/>
                <a:ext cx="16" cy="19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282" name="Line 38"/>
              <p:cNvSpPr>
                <a:spLocks noChangeShapeType="1"/>
              </p:cNvSpPr>
              <p:nvPr/>
            </p:nvSpPr>
            <p:spPr bwMode="auto">
              <a:xfrm flipH="1">
                <a:off x="3054" y="3285"/>
                <a:ext cx="8" cy="21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283" name="Line 39"/>
              <p:cNvSpPr>
                <a:spLocks noChangeShapeType="1"/>
              </p:cNvSpPr>
              <p:nvPr/>
            </p:nvSpPr>
            <p:spPr bwMode="auto">
              <a:xfrm>
                <a:off x="3107" y="3285"/>
                <a:ext cx="8" cy="19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284" name="Freeform 40"/>
              <p:cNvSpPr>
                <a:spLocks/>
              </p:cNvSpPr>
              <p:nvPr/>
            </p:nvSpPr>
            <p:spPr bwMode="auto">
              <a:xfrm>
                <a:off x="3113" y="3283"/>
                <a:ext cx="21" cy="54"/>
              </a:xfrm>
              <a:custGeom>
                <a:avLst/>
                <a:gdLst>
                  <a:gd name="T0" fmla="*/ 0 w 21"/>
                  <a:gd name="T1" fmla="*/ 53 h 54"/>
                  <a:gd name="T2" fmla="*/ 3 w 21"/>
                  <a:gd name="T3" fmla="*/ 0 h 54"/>
                  <a:gd name="T4" fmla="*/ 20 w 21"/>
                  <a:gd name="T5" fmla="*/ 49 h 54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54"/>
                  <a:gd name="T11" fmla="*/ 21 w 21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54">
                    <a:moveTo>
                      <a:pt x="0" y="53"/>
                    </a:moveTo>
                    <a:lnTo>
                      <a:pt x="3" y="0"/>
                    </a:lnTo>
                    <a:lnTo>
                      <a:pt x="20" y="49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285" name="Freeform 41"/>
              <p:cNvSpPr>
                <a:spLocks/>
              </p:cNvSpPr>
              <p:nvPr/>
            </p:nvSpPr>
            <p:spPr bwMode="auto">
              <a:xfrm>
                <a:off x="3040" y="3283"/>
                <a:ext cx="20" cy="48"/>
              </a:xfrm>
              <a:custGeom>
                <a:avLst/>
                <a:gdLst>
                  <a:gd name="T0" fmla="*/ 0 w 20"/>
                  <a:gd name="T1" fmla="*/ 47 h 48"/>
                  <a:gd name="T2" fmla="*/ 19 w 20"/>
                  <a:gd name="T3" fmla="*/ 0 h 48"/>
                  <a:gd name="T4" fmla="*/ 19 w 20"/>
                  <a:gd name="T5" fmla="*/ 47 h 48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48"/>
                  <a:gd name="T11" fmla="*/ 20 w 20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48">
                    <a:moveTo>
                      <a:pt x="0" y="47"/>
                    </a:moveTo>
                    <a:lnTo>
                      <a:pt x="19" y="0"/>
                    </a:lnTo>
                    <a:lnTo>
                      <a:pt x="19" y="47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286" name="Freeform 42"/>
              <p:cNvSpPr>
                <a:spLocks/>
              </p:cNvSpPr>
              <p:nvPr/>
            </p:nvSpPr>
            <p:spPr bwMode="auto">
              <a:xfrm>
                <a:off x="3046" y="3239"/>
                <a:ext cx="34" cy="41"/>
              </a:xfrm>
              <a:custGeom>
                <a:avLst/>
                <a:gdLst>
                  <a:gd name="T0" fmla="*/ 0 w 34"/>
                  <a:gd name="T1" fmla="*/ 40 h 41"/>
                  <a:gd name="T2" fmla="*/ 16 w 34"/>
                  <a:gd name="T3" fmla="*/ 0 h 41"/>
                  <a:gd name="T4" fmla="*/ 21 w 34"/>
                  <a:gd name="T5" fmla="*/ 13 h 41"/>
                  <a:gd name="T6" fmla="*/ 33 w 34"/>
                  <a:gd name="T7" fmla="*/ 29 h 41"/>
                  <a:gd name="T8" fmla="*/ 30 w 34"/>
                  <a:gd name="T9" fmla="*/ 2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41"/>
                  <a:gd name="T17" fmla="*/ 34 w 3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41">
                    <a:moveTo>
                      <a:pt x="0" y="40"/>
                    </a:moveTo>
                    <a:lnTo>
                      <a:pt x="16" y="0"/>
                    </a:lnTo>
                    <a:lnTo>
                      <a:pt x="21" y="13"/>
                    </a:lnTo>
                    <a:lnTo>
                      <a:pt x="33" y="29"/>
                    </a:lnTo>
                    <a:lnTo>
                      <a:pt x="30" y="29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287" name="Freeform 43"/>
              <p:cNvSpPr>
                <a:spLocks/>
              </p:cNvSpPr>
              <p:nvPr/>
            </p:nvSpPr>
            <p:spPr bwMode="auto">
              <a:xfrm>
                <a:off x="3047" y="3239"/>
                <a:ext cx="82" cy="68"/>
              </a:xfrm>
              <a:custGeom>
                <a:avLst/>
                <a:gdLst>
                  <a:gd name="T0" fmla="*/ 0 w 82"/>
                  <a:gd name="T1" fmla="*/ 29 h 68"/>
                  <a:gd name="T2" fmla="*/ 4 w 82"/>
                  <a:gd name="T3" fmla="*/ 29 h 68"/>
                  <a:gd name="T4" fmla="*/ 1 w 82"/>
                  <a:gd name="T5" fmla="*/ 14 h 68"/>
                  <a:gd name="T6" fmla="*/ 9 w 82"/>
                  <a:gd name="T7" fmla="*/ 0 h 68"/>
                  <a:gd name="T8" fmla="*/ 18 w 82"/>
                  <a:gd name="T9" fmla="*/ 42 h 68"/>
                  <a:gd name="T10" fmla="*/ 56 w 82"/>
                  <a:gd name="T11" fmla="*/ 0 h 68"/>
                  <a:gd name="T12" fmla="*/ 81 w 82"/>
                  <a:gd name="T13" fmla="*/ 42 h 68"/>
                  <a:gd name="T14" fmla="*/ 76 w 82"/>
                  <a:gd name="T15" fmla="*/ 67 h 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2"/>
                  <a:gd name="T25" fmla="*/ 0 h 68"/>
                  <a:gd name="T26" fmla="*/ 82 w 82"/>
                  <a:gd name="T27" fmla="*/ 68 h 6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2" h="68">
                    <a:moveTo>
                      <a:pt x="0" y="29"/>
                    </a:moveTo>
                    <a:lnTo>
                      <a:pt x="4" y="29"/>
                    </a:lnTo>
                    <a:lnTo>
                      <a:pt x="1" y="14"/>
                    </a:lnTo>
                    <a:lnTo>
                      <a:pt x="9" y="0"/>
                    </a:lnTo>
                    <a:lnTo>
                      <a:pt x="18" y="42"/>
                    </a:lnTo>
                    <a:lnTo>
                      <a:pt x="56" y="0"/>
                    </a:lnTo>
                    <a:lnTo>
                      <a:pt x="81" y="42"/>
                    </a:lnTo>
                    <a:lnTo>
                      <a:pt x="76" y="67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288" name="Freeform 44"/>
              <p:cNvSpPr>
                <a:spLocks/>
              </p:cNvSpPr>
              <p:nvPr/>
            </p:nvSpPr>
            <p:spPr bwMode="auto">
              <a:xfrm>
                <a:off x="3093" y="3252"/>
                <a:ext cx="20" cy="19"/>
              </a:xfrm>
              <a:custGeom>
                <a:avLst/>
                <a:gdLst>
                  <a:gd name="T0" fmla="*/ 15 w 20"/>
                  <a:gd name="T1" fmla="*/ 18 h 19"/>
                  <a:gd name="T2" fmla="*/ 19 w 20"/>
                  <a:gd name="T3" fmla="*/ 18 h 19"/>
                  <a:gd name="T4" fmla="*/ 12 w 20"/>
                  <a:gd name="T5" fmla="*/ 0 h 19"/>
                  <a:gd name="T6" fmla="*/ 0 w 20"/>
                  <a:gd name="T7" fmla="*/ 15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9"/>
                  <a:gd name="T14" fmla="*/ 20 w 20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9">
                    <a:moveTo>
                      <a:pt x="15" y="18"/>
                    </a:moveTo>
                    <a:lnTo>
                      <a:pt x="19" y="18"/>
                    </a:lnTo>
                    <a:lnTo>
                      <a:pt x="12" y="0"/>
                    </a:lnTo>
                    <a:lnTo>
                      <a:pt x="0" y="15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289" name="Freeform 45"/>
              <p:cNvSpPr>
                <a:spLocks/>
              </p:cNvSpPr>
              <p:nvPr/>
            </p:nvSpPr>
            <p:spPr bwMode="auto">
              <a:xfrm>
                <a:off x="3061" y="3320"/>
                <a:ext cx="20" cy="19"/>
              </a:xfrm>
              <a:custGeom>
                <a:avLst/>
                <a:gdLst>
                  <a:gd name="T0" fmla="*/ 0 w 20"/>
                  <a:gd name="T1" fmla="*/ 0 h 19"/>
                  <a:gd name="T2" fmla="*/ 19 w 20"/>
                  <a:gd name="T3" fmla="*/ 0 h 19"/>
                  <a:gd name="T4" fmla="*/ 3 w 20"/>
                  <a:gd name="T5" fmla="*/ 18 h 19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19"/>
                  <a:gd name="T11" fmla="*/ 20 w 20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19">
                    <a:moveTo>
                      <a:pt x="0" y="0"/>
                    </a:moveTo>
                    <a:lnTo>
                      <a:pt x="19" y="0"/>
                    </a:lnTo>
                    <a:lnTo>
                      <a:pt x="3" y="18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290" name="Freeform 46"/>
              <p:cNvSpPr>
                <a:spLocks/>
              </p:cNvSpPr>
              <p:nvPr/>
            </p:nvSpPr>
            <p:spPr bwMode="auto">
              <a:xfrm>
                <a:off x="3100" y="3320"/>
                <a:ext cx="21" cy="19"/>
              </a:xfrm>
              <a:custGeom>
                <a:avLst/>
                <a:gdLst>
                  <a:gd name="T0" fmla="*/ 17 w 21"/>
                  <a:gd name="T1" fmla="*/ 0 h 19"/>
                  <a:gd name="T2" fmla="*/ 0 w 21"/>
                  <a:gd name="T3" fmla="*/ 0 h 19"/>
                  <a:gd name="T4" fmla="*/ 20 w 21"/>
                  <a:gd name="T5" fmla="*/ 18 h 19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9"/>
                  <a:gd name="T11" fmla="*/ 21 w 21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9">
                    <a:moveTo>
                      <a:pt x="17" y="0"/>
                    </a:moveTo>
                    <a:lnTo>
                      <a:pt x="0" y="0"/>
                    </a:lnTo>
                    <a:lnTo>
                      <a:pt x="20" y="18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291" name="Freeform 47"/>
              <p:cNvSpPr>
                <a:spLocks/>
              </p:cNvSpPr>
              <p:nvPr/>
            </p:nvSpPr>
            <p:spPr bwMode="auto">
              <a:xfrm>
                <a:off x="3070" y="3284"/>
                <a:ext cx="32" cy="21"/>
              </a:xfrm>
              <a:custGeom>
                <a:avLst/>
                <a:gdLst>
                  <a:gd name="T0" fmla="*/ 0 w 32"/>
                  <a:gd name="T1" fmla="*/ 20 h 21"/>
                  <a:gd name="T2" fmla="*/ 16 w 32"/>
                  <a:gd name="T3" fmla="*/ 0 h 21"/>
                  <a:gd name="T4" fmla="*/ 31 w 32"/>
                  <a:gd name="T5" fmla="*/ 20 h 21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21"/>
                  <a:gd name="T11" fmla="*/ 32 w 32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21">
                    <a:moveTo>
                      <a:pt x="0" y="20"/>
                    </a:moveTo>
                    <a:lnTo>
                      <a:pt x="16" y="0"/>
                    </a:lnTo>
                    <a:lnTo>
                      <a:pt x="31" y="20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292" name="Line 48"/>
              <p:cNvSpPr>
                <a:spLocks noChangeShapeType="1"/>
              </p:cNvSpPr>
              <p:nvPr/>
            </p:nvSpPr>
            <p:spPr bwMode="auto">
              <a:xfrm flipH="1" flipV="1">
                <a:off x="3043" y="3283"/>
                <a:ext cx="18" cy="16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293" name="Line 49"/>
              <p:cNvSpPr>
                <a:spLocks noChangeShapeType="1"/>
              </p:cNvSpPr>
              <p:nvPr/>
            </p:nvSpPr>
            <p:spPr bwMode="auto">
              <a:xfrm>
                <a:off x="3044" y="3287"/>
                <a:ext cx="8" cy="29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294" name="Line 50"/>
              <p:cNvSpPr>
                <a:spLocks noChangeShapeType="1"/>
              </p:cNvSpPr>
              <p:nvPr/>
            </p:nvSpPr>
            <p:spPr bwMode="auto">
              <a:xfrm>
                <a:off x="3129" y="3316"/>
                <a:ext cx="7" cy="0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295" name="Line 51"/>
              <p:cNvSpPr>
                <a:spLocks noChangeShapeType="1"/>
              </p:cNvSpPr>
              <p:nvPr/>
            </p:nvSpPr>
            <p:spPr bwMode="auto">
              <a:xfrm flipH="1" flipV="1">
                <a:off x="3116" y="3293"/>
                <a:ext cx="17" cy="12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296" name="Line 52"/>
              <p:cNvSpPr>
                <a:spLocks noChangeShapeType="1"/>
              </p:cNvSpPr>
              <p:nvPr/>
            </p:nvSpPr>
            <p:spPr bwMode="auto">
              <a:xfrm>
                <a:off x="3042" y="3296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297" name="Line 53"/>
              <p:cNvSpPr>
                <a:spLocks noChangeShapeType="1"/>
              </p:cNvSpPr>
              <p:nvPr/>
            </p:nvSpPr>
            <p:spPr bwMode="auto">
              <a:xfrm>
                <a:off x="3129" y="3317"/>
                <a:ext cx="10" cy="14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298" name="Line 54"/>
              <p:cNvSpPr>
                <a:spLocks noChangeShapeType="1"/>
              </p:cNvSpPr>
              <p:nvPr/>
            </p:nvSpPr>
            <p:spPr bwMode="auto">
              <a:xfrm>
                <a:off x="3069" y="3246"/>
                <a:ext cx="34" cy="37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299" name="Freeform 55"/>
              <p:cNvSpPr>
                <a:spLocks/>
              </p:cNvSpPr>
              <p:nvPr/>
            </p:nvSpPr>
            <p:spPr bwMode="auto">
              <a:xfrm>
                <a:off x="3106" y="3237"/>
                <a:ext cx="22" cy="64"/>
              </a:xfrm>
              <a:custGeom>
                <a:avLst/>
                <a:gdLst>
                  <a:gd name="T0" fmla="*/ 0 w 22"/>
                  <a:gd name="T1" fmla="*/ 42 h 64"/>
                  <a:gd name="T2" fmla="*/ 21 w 22"/>
                  <a:gd name="T3" fmla="*/ 0 h 64"/>
                  <a:gd name="T4" fmla="*/ 5 w 22"/>
                  <a:gd name="T5" fmla="*/ 63 h 64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64"/>
                  <a:gd name="T11" fmla="*/ 22 w 22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64">
                    <a:moveTo>
                      <a:pt x="0" y="42"/>
                    </a:moveTo>
                    <a:lnTo>
                      <a:pt x="21" y="0"/>
                    </a:lnTo>
                    <a:lnTo>
                      <a:pt x="5" y="63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00" name="Freeform 56"/>
              <p:cNvSpPr>
                <a:spLocks/>
              </p:cNvSpPr>
              <p:nvPr/>
            </p:nvSpPr>
            <p:spPr bwMode="auto">
              <a:xfrm>
                <a:off x="3106" y="3238"/>
                <a:ext cx="22" cy="30"/>
              </a:xfrm>
              <a:custGeom>
                <a:avLst/>
                <a:gdLst>
                  <a:gd name="T0" fmla="*/ 0 w 22"/>
                  <a:gd name="T1" fmla="*/ 0 h 30"/>
                  <a:gd name="T2" fmla="*/ 15 w 22"/>
                  <a:gd name="T3" fmla="*/ 12 h 30"/>
                  <a:gd name="T4" fmla="*/ 4 w 22"/>
                  <a:gd name="T5" fmla="*/ 29 h 30"/>
                  <a:gd name="T6" fmla="*/ 21 w 22"/>
                  <a:gd name="T7" fmla="*/ 29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30"/>
                  <a:gd name="T14" fmla="*/ 22 w 22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30">
                    <a:moveTo>
                      <a:pt x="0" y="0"/>
                    </a:moveTo>
                    <a:lnTo>
                      <a:pt x="15" y="12"/>
                    </a:lnTo>
                    <a:lnTo>
                      <a:pt x="4" y="29"/>
                    </a:lnTo>
                    <a:lnTo>
                      <a:pt x="21" y="29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01" name="Freeform 57"/>
              <p:cNvSpPr>
                <a:spLocks/>
              </p:cNvSpPr>
              <p:nvPr/>
            </p:nvSpPr>
            <p:spPr bwMode="auto">
              <a:xfrm>
                <a:off x="3112" y="3238"/>
                <a:ext cx="21" cy="30"/>
              </a:xfrm>
              <a:custGeom>
                <a:avLst/>
                <a:gdLst>
                  <a:gd name="T0" fmla="*/ 0 w 21"/>
                  <a:gd name="T1" fmla="*/ 0 h 30"/>
                  <a:gd name="T2" fmla="*/ 20 w 21"/>
                  <a:gd name="T3" fmla="*/ 12 h 30"/>
                  <a:gd name="T4" fmla="*/ 16 w 21"/>
                  <a:gd name="T5" fmla="*/ 29 h 30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30"/>
                  <a:gd name="T11" fmla="*/ 21 w 21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30">
                    <a:moveTo>
                      <a:pt x="0" y="0"/>
                    </a:moveTo>
                    <a:lnTo>
                      <a:pt x="20" y="12"/>
                    </a:lnTo>
                    <a:lnTo>
                      <a:pt x="16" y="29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02" name="Freeform 58"/>
              <p:cNvSpPr>
                <a:spLocks/>
              </p:cNvSpPr>
              <p:nvPr/>
            </p:nvSpPr>
            <p:spPr bwMode="auto">
              <a:xfrm>
                <a:off x="3049" y="3239"/>
                <a:ext cx="21" cy="31"/>
              </a:xfrm>
              <a:custGeom>
                <a:avLst/>
                <a:gdLst>
                  <a:gd name="T0" fmla="*/ 20 w 21"/>
                  <a:gd name="T1" fmla="*/ 0 h 31"/>
                  <a:gd name="T2" fmla="*/ 0 w 21"/>
                  <a:gd name="T3" fmla="*/ 16 h 31"/>
                  <a:gd name="T4" fmla="*/ 12 w 21"/>
                  <a:gd name="T5" fmla="*/ 30 h 3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31"/>
                  <a:gd name="T11" fmla="*/ 21 w 2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31">
                    <a:moveTo>
                      <a:pt x="20" y="0"/>
                    </a:moveTo>
                    <a:lnTo>
                      <a:pt x="0" y="16"/>
                    </a:lnTo>
                    <a:lnTo>
                      <a:pt x="12" y="30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03" name="Line 59"/>
              <p:cNvSpPr>
                <a:spLocks noChangeShapeType="1"/>
              </p:cNvSpPr>
              <p:nvPr/>
            </p:nvSpPr>
            <p:spPr bwMode="auto">
              <a:xfrm flipH="1" flipV="1">
                <a:off x="3068" y="3210"/>
                <a:ext cx="51" cy="27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304" name="Freeform 60"/>
              <p:cNvSpPr>
                <a:spLocks/>
              </p:cNvSpPr>
              <p:nvPr/>
            </p:nvSpPr>
            <p:spPr bwMode="auto">
              <a:xfrm>
                <a:off x="3051" y="3209"/>
                <a:ext cx="79" cy="31"/>
              </a:xfrm>
              <a:custGeom>
                <a:avLst/>
                <a:gdLst>
                  <a:gd name="T0" fmla="*/ 0 w 79"/>
                  <a:gd name="T1" fmla="*/ 30 h 31"/>
                  <a:gd name="T2" fmla="*/ 50 w 79"/>
                  <a:gd name="T3" fmla="*/ 2 h 31"/>
                  <a:gd name="T4" fmla="*/ 62 w 79"/>
                  <a:gd name="T5" fmla="*/ 0 h 31"/>
                  <a:gd name="T6" fmla="*/ 78 w 79"/>
                  <a:gd name="T7" fmla="*/ 0 h 31"/>
                  <a:gd name="T8" fmla="*/ 67 w 79"/>
                  <a:gd name="T9" fmla="*/ 2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31"/>
                  <a:gd name="T17" fmla="*/ 79 w 7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31">
                    <a:moveTo>
                      <a:pt x="0" y="30"/>
                    </a:moveTo>
                    <a:lnTo>
                      <a:pt x="50" y="2"/>
                    </a:lnTo>
                    <a:lnTo>
                      <a:pt x="62" y="0"/>
                    </a:lnTo>
                    <a:lnTo>
                      <a:pt x="78" y="0"/>
                    </a:lnTo>
                    <a:lnTo>
                      <a:pt x="67" y="27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05" name="Line 61"/>
              <p:cNvSpPr>
                <a:spLocks noChangeShapeType="1"/>
              </p:cNvSpPr>
              <p:nvPr/>
            </p:nvSpPr>
            <p:spPr bwMode="auto">
              <a:xfrm flipH="1" flipV="1">
                <a:off x="3011" y="3124"/>
                <a:ext cx="57" cy="113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306" name="Freeform 62"/>
              <p:cNvSpPr>
                <a:spLocks/>
              </p:cNvSpPr>
              <p:nvPr/>
            </p:nvSpPr>
            <p:spPr bwMode="auto">
              <a:xfrm>
                <a:off x="2998" y="3088"/>
                <a:ext cx="54" cy="152"/>
              </a:xfrm>
              <a:custGeom>
                <a:avLst/>
                <a:gdLst>
                  <a:gd name="T0" fmla="*/ 0 w 54"/>
                  <a:gd name="T1" fmla="*/ 0 h 152"/>
                  <a:gd name="T2" fmla="*/ 5 w 54"/>
                  <a:gd name="T3" fmla="*/ 35 h 152"/>
                  <a:gd name="T4" fmla="*/ 53 w 54"/>
                  <a:gd name="T5" fmla="*/ 151 h 152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52"/>
                  <a:gd name="T11" fmla="*/ 54 w 54"/>
                  <a:gd name="T12" fmla="*/ 152 h 1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52">
                    <a:moveTo>
                      <a:pt x="0" y="0"/>
                    </a:moveTo>
                    <a:lnTo>
                      <a:pt x="5" y="35"/>
                    </a:lnTo>
                    <a:lnTo>
                      <a:pt x="53" y="151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07" name="Freeform 63"/>
              <p:cNvSpPr>
                <a:spLocks/>
              </p:cNvSpPr>
              <p:nvPr/>
            </p:nvSpPr>
            <p:spPr bwMode="auto">
              <a:xfrm>
                <a:off x="3040" y="3199"/>
                <a:ext cx="20" cy="43"/>
              </a:xfrm>
              <a:custGeom>
                <a:avLst/>
                <a:gdLst>
                  <a:gd name="T0" fmla="*/ 12 w 20"/>
                  <a:gd name="T1" fmla="*/ 42 h 43"/>
                  <a:gd name="T2" fmla="*/ 19 w 20"/>
                  <a:gd name="T3" fmla="*/ 21 h 43"/>
                  <a:gd name="T4" fmla="*/ 0 w 20"/>
                  <a:gd name="T5" fmla="*/ 17 h 43"/>
                  <a:gd name="T6" fmla="*/ 3 w 20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43"/>
                  <a:gd name="T14" fmla="*/ 20 w 20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43">
                    <a:moveTo>
                      <a:pt x="12" y="42"/>
                    </a:moveTo>
                    <a:lnTo>
                      <a:pt x="19" y="21"/>
                    </a:lnTo>
                    <a:lnTo>
                      <a:pt x="0" y="17"/>
                    </a:lnTo>
                    <a:lnTo>
                      <a:pt x="3" y="0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08" name="Freeform 64"/>
              <p:cNvSpPr>
                <a:spLocks/>
              </p:cNvSpPr>
              <p:nvPr/>
            </p:nvSpPr>
            <p:spPr bwMode="auto">
              <a:xfrm>
                <a:off x="3089" y="3211"/>
                <a:ext cx="22" cy="19"/>
              </a:xfrm>
              <a:custGeom>
                <a:avLst/>
                <a:gdLst>
                  <a:gd name="T0" fmla="*/ 0 w 22"/>
                  <a:gd name="T1" fmla="*/ 9 h 19"/>
                  <a:gd name="T2" fmla="*/ 21 w 22"/>
                  <a:gd name="T3" fmla="*/ 0 h 19"/>
                  <a:gd name="T4" fmla="*/ 0 w 22"/>
                  <a:gd name="T5" fmla="*/ 18 h 19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19"/>
                  <a:gd name="T11" fmla="*/ 22 w 2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19">
                    <a:moveTo>
                      <a:pt x="0" y="9"/>
                    </a:moveTo>
                    <a:lnTo>
                      <a:pt x="21" y="0"/>
                    </a:lnTo>
                    <a:lnTo>
                      <a:pt x="0" y="18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09" name="Line 65"/>
              <p:cNvSpPr>
                <a:spLocks noChangeShapeType="1"/>
              </p:cNvSpPr>
              <p:nvPr/>
            </p:nvSpPr>
            <p:spPr bwMode="auto">
              <a:xfrm flipV="1">
                <a:off x="3068" y="3210"/>
                <a:ext cx="46" cy="27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310" name="Freeform 66"/>
              <p:cNvSpPr>
                <a:spLocks/>
              </p:cNvSpPr>
              <p:nvPr/>
            </p:nvSpPr>
            <p:spPr bwMode="auto">
              <a:xfrm>
                <a:off x="3026" y="3115"/>
                <a:ext cx="71" cy="123"/>
              </a:xfrm>
              <a:custGeom>
                <a:avLst/>
                <a:gdLst>
                  <a:gd name="T0" fmla="*/ 70 w 71"/>
                  <a:gd name="T1" fmla="*/ 122 h 123"/>
                  <a:gd name="T2" fmla="*/ 20 w 71"/>
                  <a:gd name="T3" fmla="*/ 92 h 123"/>
                  <a:gd name="T4" fmla="*/ 0 w 71"/>
                  <a:gd name="T5" fmla="*/ 64 h 123"/>
                  <a:gd name="T6" fmla="*/ 0 w 71"/>
                  <a:gd name="T7" fmla="*/ 0 h 1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"/>
                  <a:gd name="T13" fmla="*/ 0 h 123"/>
                  <a:gd name="T14" fmla="*/ 71 w 71"/>
                  <a:gd name="T15" fmla="*/ 123 h 1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" h="123">
                    <a:moveTo>
                      <a:pt x="70" y="122"/>
                    </a:moveTo>
                    <a:lnTo>
                      <a:pt x="20" y="92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11" name="Freeform 67"/>
              <p:cNvSpPr>
                <a:spLocks/>
              </p:cNvSpPr>
              <p:nvPr/>
            </p:nvSpPr>
            <p:spPr bwMode="auto">
              <a:xfrm>
                <a:off x="3033" y="3123"/>
                <a:ext cx="38" cy="115"/>
              </a:xfrm>
              <a:custGeom>
                <a:avLst/>
                <a:gdLst>
                  <a:gd name="T0" fmla="*/ 0 w 38"/>
                  <a:gd name="T1" fmla="*/ 0 h 115"/>
                  <a:gd name="T2" fmla="*/ 3 w 38"/>
                  <a:gd name="T3" fmla="*/ 77 h 115"/>
                  <a:gd name="T4" fmla="*/ 37 w 38"/>
                  <a:gd name="T5" fmla="*/ 114 h 115"/>
                  <a:gd name="T6" fmla="*/ 0 60000 65536"/>
                  <a:gd name="T7" fmla="*/ 0 60000 65536"/>
                  <a:gd name="T8" fmla="*/ 0 60000 65536"/>
                  <a:gd name="T9" fmla="*/ 0 w 38"/>
                  <a:gd name="T10" fmla="*/ 0 h 115"/>
                  <a:gd name="T11" fmla="*/ 38 w 38"/>
                  <a:gd name="T12" fmla="*/ 115 h 1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" h="115">
                    <a:moveTo>
                      <a:pt x="0" y="0"/>
                    </a:moveTo>
                    <a:lnTo>
                      <a:pt x="3" y="77"/>
                    </a:lnTo>
                    <a:lnTo>
                      <a:pt x="37" y="114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12" name="Freeform 68"/>
              <p:cNvSpPr>
                <a:spLocks/>
              </p:cNvSpPr>
              <p:nvPr/>
            </p:nvSpPr>
            <p:spPr bwMode="auto">
              <a:xfrm>
                <a:off x="3046" y="3212"/>
                <a:ext cx="22" cy="19"/>
              </a:xfrm>
              <a:custGeom>
                <a:avLst/>
                <a:gdLst>
                  <a:gd name="T0" fmla="*/ 11 w 22"/>
                  <a:gd name="T1" fmla="*/ 0 h 19"/>
                  <a:gd name="T2" fmla="*/ 0 w 22"/>
                  <a:gd name="T3" fmla="*/ 18 h 19"/>
                  <a:gd name="T4" fmla="*/ 21 w 22"/>
                  <a:gd name="T5" fmla="*/ 18 h 19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19"/>
                  <a:gd name="T11" fmla="*/ 22 w 22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19">
                    <a:moveTo>
                      <a:pt x="11" y="0"/>
                    </a:moveTo>
                    <a:lnTo>
                      <a:pt x="0" y="18"/>
                    </a:lnTo>
                    <a:lnTo>
                      <a:pt x="21" y="18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13" name="Freeform 69"/>
              <p:cNvSpPr>
                <a:spLocks/>
              </p:cNvSpPr>
              <p:nvPr/>
            </p:nvSpPr>
            <p:spPr bwMode="auto">
              <a:xfrm>
                <a:off x="3123" y="3088"/>
                <a:ext cx="40" cy="124"/>
              </a:xfrm>
              <a:custGeom>
                <a:avLst/>
                <a:gdLst>
                  <a:gd name="T0" fmla="*/ 39 w 40"/>
                  <a:gd name="T1" fmla="*/ 0 h 124"/>
                  <a:gd name="T2" fmla="*/ 36 w 40"/>
                  <a:gd name="T3" fmla="*/ 37 h 124"/>
                  <a:gd name="T4" fmla="*/ 5 w 40"/>
                  <a:gd name="T5" fmla="*/ 123 h 124"/>
                  <a:gd name="T6" fmla="*/ 0 w 40"/>
                  <a:gd name="T7" fmla="*/ 111 h 124"/>
                  <a:gd name="T8" fmla="*/ 10 w 40"/>
                  <a:gd name="T9" fmla="*/ 110 h 124"/>
                  <a:gd name="T10" fmla="*/ 10 w 40"/>
                  <a:gd name="T11" fmla="*/ 98 h 124"/>
                  <a:gd name="T12" fmla="*/ 14 w 40"/>
                  <a:gd name="T13" fmla="*/ 98 h 124"/>
                  <a:gd name="T14" fmla="*/ 11 w 40"/>
                  <a:gd name="T15" fmla="*/ 93 h 124"/>
                  <a:gd name="T16" fmla="*/ 7 w 40"/>
                  <a:gd name="T17" fmla="*/ 93 h 124"/>
                  <a:gd name="T18" fmla="*/ 7 w 40"/>
                  <a:gd name="T19" fmla="*/ 90 h 124"/>
                  <a:gd name="T20" fmla="*/ 22 w 40"/>
                  <a:gd name="T21" fmla="*/ 76 h 124"/>
                  <a:gd name="T22" fmla="*/ 19 w 40"/>
                  <a:gd name="T23" fmla="*/ 63 h 124"/>
                  <a:gd name="T24" fmla="*/ 33 w 40"/>
                  <a:gd name="T25" fmla="*/ 45 h 1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124"/>
                  <a:gd name="T41" fmla="*/ 40 w 40"/>
                  <a:gd name="T42" fmla="*/ 124 h 1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124">
                    <a:moveTo>
                      <a:pt x="39" y="0"/>
                    </a:moveTo>
                    <a:lnTo>
                      <a:pt x="36" y="37"/>
                    </a:lnTo>
                    <a:lnTo>
                      <a:pt x="5" y="123"/>
                    </a:lnTo>
                    <a:lnTo>
                      <a:pt x="0" y="111"/>
                    </a:lnTo>
                    <a:lnTo>
                      <a:pt x="10" y="110"/>
                    </a:lnTo>
                    <a:lnTo>
                      <a:pt x="10" y="98"/>
                    </a:lnTo>
                    <a:lnTo>
                      <a:pt x="14" y="98"/>
                    </a:lnTo>
                    <a:lnTo>
                      <a:pt x="11" y="93"/>
                    </a:lnTo>
                    <a:lnTo>
                      <a:pt x="7" y="93"/>
                    </a:lnTo>
                    <a:lnTo>
                      <a:pt x="7" y="90"/>
                    </a:lnTo>
                    <a:lnTo>
                      <a:pt x="22" y="76"/>
                    </a:lnTo>
                    <a:lnTo>
                      <a:pt x="19" y="63"/>
                    </a:lnTo>
                    <a:lnTo>
                      <a:pt x="33" y="45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14" name="Freeform 70"/>
              <p:cNvSpPr>
                <a:spLocks/>
              </p:cNvSpPr>
              <p:nvPr/>
            </p:nvSpPr>
            <p:spPr bwMode="auto">
              <a:xfrm>
                <a:off x="3101" y="3088"/>
                <a:ext cx="62" cy="150"/>
              </a:xfrm>
              <a:custGeom>
                <a:avLst/>
                <a:gdLst>
                  <a:gd name="T0" fmla="*/ 61 w 62"/>
                  <a:gd name="T1" fmla="*/ 0 h 150"/>
                  <a:gd name="T2" fmla="*/ 54 w 62"/>
                  <a:gd name="T3" fmla="*/ 37 h 150"/>
                  <a:gd name="T4" fmla="*/ 0 w 62"/>
                  <a:gd name="T5" fmla="*/ 149 h 150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150"/>
                  <a:gd name="T11" fmla="*/ 62 w 62"/>
                  <a:gd name="T12" fmla="*/ 150 h 1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150">
                    <a:moveTo>
                      <a:pt x="61" y="0"/>
                    </a:moveTo>
                    <a:lnTo>
                      <a:pt x="54" y="37"/>
                    </a:lnTo>
                    <a:lnTo>
                      <a:pt x="0" y="149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15" name="Freeform 71"/>
              <p:cNvSpPr>
                <a:spLocks/>
              </p:cNvSpPr>
              <p:nvPr/>
            </p:nvSpPr>
            <p:spPr bwMode="auto">
              <a:xfrm>
                <a:off x="3101" y="3088"/>
                <a:ext cx="62" cy="150"/>
              </a:xfrm>
              <a:custGeom>
                <a:avLst/>
                <a:gdLst>
                  <a:gd name="T0" fmla="*/ 0 w 62"/>
                  <a:gd name="T1" fmla="*/ 149 h 150"/>
                  <a:gd name="T2" fmla="*/ 29 w 62"/>
                  <a:gd name="T3" fmla="*/ 110 h 150"/>
                  <a:gd name="T4" fmla="*/ 32 w 62"/>
                  <a:gd name="T5" fmla="*/ 37 h 150"/>
                  <a:gd name="T6" fmla="*/ 61 w 62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50"/>
                  <a:gd name="T14" fmla="*/ 62 w 62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50">
                    <a:moveTo>
                      <a:pt x="0" y="149"/>
                    </a:moveTo>
                    <a:lnTo>
                      <a:pt x="29" y="110"/>
                    </a:lnTo>
                    <a:lnTo>
                      <a:pt x="32" y="37"/>
                    </a:lnTo>
                    <a:lnTo>
                      <a:pt x="61" y="0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16" name="Freeform 72"/>
              <p:cNvSpPr>
                <a:spLocks/>
              </p:cNvSpPr>
              <p:nvPr/>
            </p:nvSpPr>
            <p:spPr bwMode="auto">
              <a:xfrm>
                <a:off x="3137" y="3088"/>
                <a:ext cx="26" cy="87"/>
              </a:xfrm>
              <a:custGeom>
                <a:avLst/>
                <a:gdLst>
                  <a:gd name="T0" fmla="*/ 25 w 26"/>
                  <a:gd name="T1" fmla="*/ 0 h 87"/>
                  <a:gd name="T2" fmla="*/ 0 w 26"/>
                  <a:gd name="T3" fmla="*/ 37 h 87"/>
                  <a:gd name="T4" fmla="*/ 4 w 26"/>
                  <a:gd name="T5" fmla="*/ 86 h 87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87"/>
                  <a:gd name="T11" fmla="*/ 26 w 26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87">
                    <a:moveTo>
                      <a:pt x="25" y="0"/>
                    </a:moveTo>
                    <a:lnTo>
                      <a:pt x="0" y="37"/>
                    </a:lnTo>
                    <a:lnTo>
                      <a:pt x="4" y="86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17" name="Freeform 73"/>
              <p:cNvSpPr>
                <a:spLocks/>
              </p:cNvSpPr>
              <p:nvPr/>
            </p:nvSpPr>
            <p:spPr bwMode="auto">
              <a:xfrm>
                <a:off x="3133" y="3132"/>
                <a:ext cx="22" cy="33"/>
              </a:xfrm>
              <a:custGeom>
                <a:avLst/>
                <a:gdLst>
                  <a:gd name="T0" fmla="*/ 0 w 22"/>
                  <a:gd name="T1" fmla="*/ 0 h 33"/>
                  <a:gd name="T2" fmla="*/ 21 w 22"/>
                  <a:gd name="T3" fmla="*/ 7 h 33"/>
                  <a:gd name="T4" fmla="*/ 0 w 22"/>
                  <a:gd name="T5" fmla="*/ 7 h 33"/>
                  <a:gd name="T6" fmla="*/ 21 w 22"/>
                  <a:gd name="T7" fmla="*/ 20 h 33"/>
                  <a:gd name="T8" fmla="*/ 0 w 22"/>
                  <a:gd name="T9" fmla="*/ 3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3"/>
                  <a:gd name="T17" fmla="*/ 22 w 2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3">
                    <a:moveTo>
                      <a:pt x="0" y="0"/>
                    </a:moveTo>
                    <a:lnTo>
                      <a:pt x="21" y="7"/>
                    </a:lnTo>
                    <a:lnTo>
                      <a:pt x="0" y="7"/>
                    </a:lnTo>
                    <a:lnTo>
                      <a:pt x="21" y="20"/>
                    </a:lnTo>
                    <a:lnTo>
                      <a:pt x="0" y="32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18" name="Freeform 74"/>
              <p:cNvSpPr>
                <a:spLocks/>
              </p:cNvSpPr>
              <p:nvPr/>
            </p:nvSpPr>
            <p:spPr bwMode="auto">
              <a:xfrm>
                <a:off x="3020" y="3127"/>
                <a:ext cx="22" cy="38"/>
              </a:xfrm>
              <a:custGeom>
                <a:avLst/>
                <a:gdLst>
                  <a:gd name="T0" fmla="*/ 0 w 22"/>
                  <a:gd name="T1" fmla="*/ 0 h 38"/>
                  <a:gd name="T2" fmla="*/ 19 w 22"/>
                  <a:gd name="T3" fmla="*/ 9 h 38"/>
                  <a:gd name="T4" fmla="*/ 4 w 22"/>
                  <a:gd name="T5" fmla="*/ 9 h 38"/>
                  <a:gd name="T6" fmla="*/ 19 w 22"/>
                  <a:gd name="T7" fmla="*/ 20 h 38"/>
                  <a:gd name="T8" fmla="*/ 4 w 22"/>
                  <a:gd name="T9" fmla="*/ 20 h 38"/>
                  <a:gd name="T10" fmla="*/ 21 w 22"/>
                  <a:gd name="T11" fmla="*/ 36 h 38"/>
                  <a:gd name="T12" fmla="*/ 6 w 22"/>
                  <a:gd name="T13" fmla="*/ 37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38"/>
                  <a:gd name="T23" fmla="*/ 22 w 22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38">
                    <a:moveTo>
                      <a:pt x="0" y="0"/>
                    </a:moveTo>
                    <a:lnTo>
                      <a:pt x="19" y="9"/>
                    </a:lnTo>
                    <a:lnTo>
                      <a:pt x="4" y="9"/>
                    </a:lnTo>
                    <a:lnTo>
                      <a:pt x="19" y="20"/>
                    </a:lnTo>
                    <a:lnTo>
                      <a:pt x="4" y="20"/>
                    </a:lnTo>
                    <a:lnTo>
                      <a:pt x="21" y="36"/>
                    </a:lnTo>
                    <a:lnTo>
                      <a:pt x="6" y="37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19" name="Freeform 75"/>
              <p:cNvSpPr>
                <a:spLocks/>
              </p:cNvSpPr>
              <p:nvPr/>
            </p:nvSpPr>
            <p:spPr bwMode="auto">
              <a:xfrm>
                <a:off x="3020" y="3147"/>
                <a:ext cx="22" cy="30"/>
              </a:xfrm>
              <a:custGeom>
                <a:avLst/>
                <a:gdLst>
                  <a:gd name="T0" fmla="*/ 21 w 22"/>
                  <a:gd name="T1" fmla="*/ 29 h 30"/>
                  <a:gd name="T2" fmla="*/ 0 w 22"/>
                  <a:gd name="T3" fmla="*/ 11 h 30"/>
                  <a:gd name="T4" fmla="*/ 0 w 22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30"/>
                  <a:gd name="T11" fmla="*/ 22 w 22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30">
                    <a:moveTo>
                      <a:pt x="21" y="29"/>
                    </a:move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20" name="Line 76"/>
              <p:cNvSpPr>
                <a:spLocks noChangeShapeType="1"/>
              </p:cNvSpPr>
              <p:nvPr/>
            </p:nvSpPr>
            <p:spPr bwMode="auto">
              <a:xfrm flipV="1">
                <a:off x="3074" y="3218"/>
                <a:ext cx="5" cy="9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321" name="Freeform 77"/>
              <p:cNvSpPr>
                <a:spLocks/>
              </p:cNvSpPr>
              <p:nvPr/>
            </p:nvSpPr>
            <p:spPr bwMode="auto">
              <a:xfrm>
                <a:off x="3037" y="3181"/>
                <a:ext cx="39" cy="45"/>
              </a:xfrm>
              <a:custGeom>
                <a:avLst/>
                <a:gdLst>
                  <a:gd name="T0" fmla="*/ 38 w 39"/>
                  <a:gd name="T1" fmla="*/ 44 h 45"/>
                  <a:gd name="T2" fmla="*/ 27 w 39"/>
                  <a:gd name="T3" fmla="*/ 28 h 45"/>
                  <a:gd name="T4" fmla="*/ 12 w 39"/>
                  <a:gd name="T5" fmla="*/ 10 h 45"/>
                  <a:gd name="T6" fmla="*/ 0 w 39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45"/>
                  <a:gd name="T14" fmla="*/ 39 w 39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45">
                    <a:moveTo>
                      <a:pt x="38" y="44"/>
                    </a:moveTo>
                    <a:lnTo>
                      <a:pt x="27" y="28"/>
                    </a:lnTo>
                    <a:lnTo>
                      <a:pt x="12" y="1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22" name="Line 78"/>
              <p:cNvSpPr>
                <a:spLocks noChangeShapeType="1"/>
              </p:cNvSpPr>
              <p:nvPr/>
            </p:nvSpPr>
            <p:spPr bwMode="auto">
              <a:xfrm>
                <a:off x="3027" y="3179"/>
                <a:ext cx="27" cy="36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323" name="Freeform 79"/>
              <p:cNvSpPr>
                <a:spLocks/>
              </p:cNvSpPr>
              <p:nvPr/>
            </p:nvSpPr>
            <p:spPr bwMode="auto">
              <a:xfrm>
                <a:off x="3034" y="3182"/>
                <a:ext cx="21" cy="28"/>
              </a:xfrm>
              <a:custGeom>
                <a:avLst/>
                <a:gdLst>
                  <a:gd name="T0" fmla="*/ 20 w 21"/>
                  <a:gd name="T1" fmla="*/ 16 h 28"/>
                  <a:gd name="T2" fmla="*/ 17 w 21"/>
                  <a:gd name="T3" fmla="*/ 27 h 28"/>
                  <a:gd name="T4" fmla="*/ 15 w 21"/>
                  <a:gd name="T5" fmla="*/ 11 h 28"/>
                  <a:gd name="T6" fmla="*/ 0 w 21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8"/>
                  <a:gd name="T14" fmla="*/ 21 w 21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8">
                    <a:moveTo>
                      <a:pt x="20" y="16"/>
                    </a:moveTo>
                    <a:lnTo>
                      <a:pt x="17" y="27"/>
                    </a:lnTo>
                    <a:lnTo>
                      <a:pt x="15" y="1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24" name="Line 80"/>
              <p:cNvSpPr>
                <a:spLocks noChangeShapeType="1"/>
              </p:cNvSpPr>
              <p:nvPr/>
            </p:nvSpPr>
            <p:spPr bwMode="auto">
              <a:xfrm flipV="1">
                <a:off x="3101" y="3182"/>
                <a:ext cx="26" cy="29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325" name="Freeform 81"/>
              <p:cNvSpPr>
                <a:spLocks/>
              </p:cNvSpPr>
              <p:nvPr/>
            </p:nvSpPr>
            <p:spPr bwMode="auto">
              <a:xfrm>
                <a:off x="3101" y="3190"/>
                <a:ext cx="30" cy="22"/>
              </a:xfrm>
              <a:custGeom>
                <a:avLst/>
                <a:gdLst>
                  <a:gd name="T0" fmla="*/ 0 w 30"/>
                  <a:gd name="T1" fmla="*/ 21 h 22"/>
                  <a:gd name="T2" fmla="*/ 19 w 30"/>
                  <a:gd name="T3" fmla="*/ 8 h 22"/>
                  <a:gd name="T4" fmla="*/ 19 w 30"/>
                  <a:gd name="T5" fmla="*/ 0 h 22"/>
                  <a:gd name="T6" fmla="*/ 29 w 30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22"/>
                  <a:gd name="T14" fmla="*/ 30 w 30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22">
                    <a:moveTo>
                      <a:pt x="0" y="21"/>
                    </a:moveTo>
                    <a:lnTo>
                      <a:pt x="19" y="8"/>
                    </a:lnTo>
                    <a:lnTo>
                      <a:pt x="19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26" name="Freeform 82"/>
              <p:cNvSpPr>
                <a:spLocks/>
              </p:cNvSpPr>
              <p:nvPr/>
            </p:nvSpPr>
            <p:spPr bwMode="auto">
              <a:xfrm>
                <a:off x="3113" y="3191"/>
                <a:ext cx="21" cy="35"/>
              </a:xfrm>
              <a:custGeom>
                <a:avLst/>
                <a:gdLst>
                  <a:gd name="T0" fmla="*/ 20 w 21"/>
                  <a:gd name="T1" fmla="*/ 0 h 35"/>
                  <a:gd name="T2" fmla="*/ 6 w 21"/>
                  <a:gd name="T3" fmla="*/ 4 h 35"/>
                  <a:gd name="T4" fmla="*/ 0 w 21"/>
                  <a:gd name="T5" fmla="*/ 18 h 35"/>
                  <a:gd name="T6" fmla="*/ 20 w 21"/>
                  <a:gd name="T7" fmla="*/ 34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35"/>
                  <a:gd name="T14" fmla="*/ 21 w 21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35">
                    <a:moveTo>
                      <a:pt x="20" y="0"/>
                    </a:moveTo>
                    <a:lnTo>
                      <a:pt x="6" y="4"/>
                    </a:lnTo>
                    <a:lnTo>
                      <a:pt x="0" y="18"/>
                    </a:lnTo>
                    <a:lnTo>
                      <a:pt x="20" y="34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27" name="Line 83"/>
              <p:cNvSpPr>
                <a:spLocks noChangeShapeType="1"/>
              </p:cNvSpPr>
              <p:nvPr/>
            </p:nvSpPr>
            <p:spPr bwMode="auto">
              <a:xfrm flipV="1">
                <a:off x="3116" y="3190"/>
                <a:ext cx="5" cy="46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328" name="Line 84"/>
              <p:cNvSpPr>
                <a:spLocks noChangeShapeType="1"/>
              </p:cNvSpPr>
              <p:nvPr/>
            </p:nvSpPr>
            <p:spPr bwMode="auto">
              <a:xfrm flipH="1" flipV="1">
                <a:off x="3135" y="3118"/>
                <a:ext cx="20" cy="20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329" name="Freeform 85"/>
              <p:cNvSpPr>
                <a:spLocks/>
              </p:cNvSpPr>
              <p:nvPr/>
            </p:nvSpPr>
            <p:spPr bwMode="auto">
              <a:xfrm>
                <a:off x="2998" y="3085"/>
                <a:ext cx="29" cy="53"/>
              </a:xfrm>
              <a:custGeom>
                <a:avLst/>
                <a:gdLst>
                  <a:gd name="T0" fmla="*/ 11 w 29"/>
                  <a:gd name="T1" fmla="*/ 52 h 53"/>
                  <a:gd name="T2" fmla="*/ 28 w 29"/>
                  <a:gd name="T3" fmla="*/ 37 h 53"/>
                  <a:gd name="T4" fmla="*/ 0 w 29"/>
                  <a:gd name="T5" fmla="*/ 0 h 53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53"/>
                  <a:gd name="T11" fmla="*/ 29 w 29"/>
                  <a:gd name="T12" fmla="*/ 53 h 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53">
                    <a:moveTo>
                      <a:pt x="11" y="52"/>
                    </a:moveTo>
                    <a:lnTo>
                      <a:pt x="28" y="3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30" name="Freeform 86"/>
              <p:cNvSpPr>
                <a:spLocks/>
              </p:cNvSpPr>
              <p:nvPr/>
            </p:nvSpPr>
            <p:spPr bwMode="auto">
              <a:xfrm>
                <a:off x="2998" y="3085"/>
                <a:ext cx="56" cy="61"/>
              </a:xfrm>
              <a:custGeom>
                <a:avLst/>
                <a:gdLst>
                  <a:gd name="T0" fmla="*/ 0 w 56"/>
                  <a:gd name="T1" fmla="*/ 0 h 61"/>
                  <a:gd name="T2" fmla="*/ 32 w 56"/>
                  <a:gd name="T3" fmla="*/ 37 h 61"/>
                  <a:gd name="T4" fmla="*/ 55 w 56"/>
                  <a:gd name="T5" fmla="*/ 60 h 61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61"/>
                  <a:gd name="T11" fmla="*/ 56 w 56"/>
                  <a:gd name="T12" fmla="*/ 61 h 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61">
                    <a:moveTo>
                      <a:pt x="0" y="0"/>
                    </a:moveTo>
                    <a:lnTo>
                      <a:pt x="32" y="37"/>
                    </a:lnTo>
                    <a:lnTo>
                      <a:pt x="55" y="60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31" name="Line 87"/>
              <p:cNvSpPr>
                <a:spLocks noChangeShapeType="1"/>
              </p:cNvSpPr>
              <p:nvPr/>
            </p:nvSpPr>
            <p:spPr bwMode="auto">
              <a:xfrm flipV="1">
                <a:off x="3112" y="3126"/>
                <a:ext cx="21" cy="18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332" name="Line 88"/>
              <p:cNvSpPr>
                <a:spLocks noChangeShapeType="1"/>
              </p:cNvSpPr>
              <p:nvPr/>
            </p:nvSpPr>
            <p:spPr bwMode="auto">
              <a:xfrm flipH="1" flipV="1">
                <a:off x="2932" y="3124"/>
                <a:ext cx="21" cy="19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333" name="Line 89"/>
              <p:cNvSpPr>
                <a:spLocks noChangeShapeType="1"/>
              </p:cNvSpPr>
              <p:nvPr/>
            </p:nvSpPr>
            <p:spPr bwMode="auto">
              <a:xfrm>
                <a:off x="2932" y="3123"/>
                <a:ext cx="295" cy="0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334" name="Line 90"/>
              <p:cNvSpPr>
                <a:spLocks noChangeShapeType="1"/>
              </p:cNvSpPr>
              <p:nvPr/>
            </p:nvSpPr>
            <p:spPr bwMode="auto">
              <a:xfrm flipH="1">
                <a:off x="3209" y="3124"/>
                <a:ext cx="18" cy="17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335" name="Freeform 91"/>
              <p:cNvSpPr>
                <a:spLocks/>
              </p:cNvSpPr>
              <p:nvPr/>
            </p:nvSpPr>
            <p:spPr bwMode="auto">
              <a:xfrm>
                <a:off x="2931" y="3106"/>
                <a:ext cx="297" cy="19"/>
              </a:xfrm>
              <a:custGeom>
                <a:avLst/>
                <a:gdLst>
                  <a:gd name="T0" fmla="*/ 296 w 297"/>
                  <a:gd name="T1" fmla="*/ 18 h 19"/>
                  <a:gd name="T2" fmla="*/ 230 w 297"/>
                  <a:gd name="T3" fmla="*/ 2 h 19"/>
                  <a:gd name="T4" fmla="*/ 215 w 297"/>
                  <a:gd name="T5" fmla="*/ 6 h 19"/>
                  <a:gd name="T6" fmla="*/ 91 w 297"/>
                  <a:gd name="T7" fmla="*/ 7 h 19"/>
                  <a:gd name="T8" fmla="*/ 72 w 297"/>
                  <a:gd name="T9" fmla="*/ 0 h 19"/>
                  <a:gd name="T10" fmla="*/ 0 w 297"/>
                  <a:gd name="T11" fmla="*/ 18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7"/>
                  <a:gd name="T19" fmla="*/ 0 h 19"/>
                  <a:gd name="T20" fmla="*/ 297 w 29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7" h="19">
                    <a:moveTo>
                      <a:pt x="296" y="18"/>
                    </a:moveTo>
                    <a:lnTo>
                      <a:pt x="230" y="2"/>
                    </a:lnTo>
                    <a:lnTo>
                      <a:pt x="215" y="6"/>
                    </a:lnTo>
                    <a:lnTo>
                      <a:pt x="91" y="7"/>
                    </a:lnTo>
                    <a:lnTo>
                      <a:pt x="72" y="0"/>
                    </a:lnTo>
                    <a:lnTo>
                      <a:pt x="0" y="18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36" name="Line 92"/>
              <p:cNvSpPr>
                <a:spLocks noChangeShapeType="1"/>
              </p:cNvSpPr>
              <p:nvPr/>
            </p:nvSpPr>
            <p:spPr bwMode="auto">
              <a:xfrm flipH="1" flipV="1">
                <a:off x="2999" y="3086"/>
                <a:ext cx="11" cy="37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337" name="Freeform 93"/>
              <p:cNvSpPr>
                <a:spLocks/>
              </p:cNvSpPr>
              <p:nvPr/>
            </p:nvSpPr>
            <p:spPr bwMode="auto">
              <a:xfrm>
                <a:off x="2946" y="3110"/>
                <a:ext cx="268" cy="19"/>
              </a:xfrm>
              <a:custGeom>
                <a:avLst/>
                <a:gdLst>
                  <a:gd name="T0" fmla="*/ 0 w 268"/>
                  <a:gd name="T1" fmla="*/ 18 h 19"/>
                  <a:gd name="T2" fmla="*/ 2 w 268"/>
                  <a:gd name="T3" fmla="*/ 11 h 19"/>
                  <a:gd name="T4" fmla="*/ 11 w 268"/>
                  <a:gd name="T5" fmla="*/ 18 h 19"/>
                  <a:gd name="T6" fmla="*/ 11 w 268"/>
                  <a:gd name="T7" fmla="*/ 11 h 19"/>
                  <a:gd name="T8" fmla="*/ 21 w 268"/>
                  <a:gd name="T9" fmla="*/ 14 h 19"/>
                  <a:gd name="T10" fmla="*/ 21 w 268"/>
                  <a:gd name="T11" fmla="*/ 5 h 19"/>
                  <a:gd name="T12" fmla="*/ 33 w 268"/>
                  <a:gd name="T13" fmla="*/ 14 h 19"/>
                  <a:gd name="T14" fmla="*/ 27 w 268"/>
                  <a:gd name="T15" fmla="*/ 3 h 19"/>
                  <a:gd name="T16" fmla="*/ 46 w 268"/>
                  <a:gd name="T17" fmla="*/ 18 h 19"/>
                  <a:gd name="T18" fmla="*/ 41 w 268"/>
                  <a:gd name="T19" fmla="*/ 0 h 19"/>
                  <a:gd name="T20" fmla="*/ 63 w 268"/>
                  <a:gd name="T21" fmla="*/ 18 h 19"/>
                  <a:gd name="T22" fmla="*/ 80 w 268"/>
                  <a:gd name="T23" fmla="*/ 2 h 19"/>
                  <a:gd name="T24" fmla="*/ 87 w 268"/>
                  <a:gd name="T25" fmla="*/ 18 h 19"/>
                  <a:gd name="T26" fmla="*/ 97 w 268"/>
                  <a:gd name="T27" fmla="*/ 2 h 19"/>
                  <a:gd name="T28" fmla="*/ 104 w 268"/>
                  <a:gd name="T29" fmla="*/ 18 h 19"/>
                  <a:gd name="T30" fmla="*/ 114 w 268"/>
                  <a:gd name="T31" fmla="*/ 2 h 19"/>
                  <a:gd name="T32" fmla="*/ 124 w 268"/>
                  <a:gd name="T33" fmla="*/ 18 h 19"/>
                  <a:gd name="T34" fmla="*/ 130 w 268"/>
                  <a:gd name="T35" fmla="*/ 3 h 19"/>
                  <a:gd name="T36" fmla="*/ 141 w 268"/>
                  <a:gd name="T37" fmla="*/ 18 h 19"/>
                  <a:gd name="T38" fmla="*/ 150 w 268"/>
                  <a:gd name="T39" fmla="*/ 3 h 19"/>
                  <a:gd name="T40" fmla="*/ 158 w 268"/>
                  <a:gd name="T41" fmla="*/ 18 h 19"/>
                  <a:gd name="T42" fmla="*/ 167 w 268"/>
                  <a:gd name="T43" fmla="*/ 3 h 19"/>
                  <a:gd name="T44" fmla="*/ 174 w 268"/>
                  <a:gd name="T45" fmla="*/ 18 h 19"/>
                  <a:gd name="T46" fmla="*/ 185 w 268"/>
                  <a:gd name="T47" fmla="*/ 3 h 19"/>
                  <a:gd name="T48" fmla="*/ 194 w 268"/>
                  <a:gd name="T49" fmla="*/ 18 h 19"/>
                  <a:gd name="T50" fmla="*/ 201 w 268"/>
                  <a:gd name="T51" fmla="*/ 3 h 19"/>
                  <a:gd name="T52" fmla="*/ 213 w 268"/>
                  <a:gd name="T53" fmla="*/ 18 h 19"/>
                  <a:gd name="T54" fmla="*/ 243 w 268"/>
                  <a:gd name="T55" fmla="*/ 5 h 19"/>
                  <a:gd name="T56" fmla="*/ 243 w 268"/>
                  <a:gd name="T57" fmla="*/ 18 h 19"/>
                  <a:gd name="T58" fmla="*/ 255 w 268"/>
                  <a:gd name="T59" fmla="*/ 8 h 19"/>
                  <a:gd name="T60" fmla="*/ 255 w 268"/>
                  <a:gd name="T61" fmla="*/ 18 h 19"/>
                  <a:gd name="T62" fmla="*/ 261 w 268"/>
                  <a:gd name="T63" fmla="*/ 10 h 19"/>
                  <a:gd name="T64" fmla="*/ 262 w 268"/>
                  <a:gd name="T65" fmla="*/ 18 h 19"/>
                  <a:gd name="T66" fmla="*/ 267 w 268"/>
                  <a:gd name="T67" fmla="*/ 13 h 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8"/>
                  <a:gd name="T103" fmla="*/ 0 h 19"/>
                  <a:gd name="T104" fmla="*/ 268 w 268"/>
                  <a:gd name="T105" fmla="*/ 19 h 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8" h="19">
                    <a:moveTo>
                      <a:pt x="0" y="18"/>
                    </a:moveTo>
                    <a:lnTo>
                      <a:pt x="2" y="11"/>
                    </a:lnTo>
                    <a:lnTo>
                      <a:pt x="11" y="18"/>
                    </a:lnTo>
                    <a:lnTo>
                      <a:pt x="11" y="11"/>
                    </a:lnTo>
                    <a:lnTo>
                      <a:pt x="21" y="14"/>
                    </a:lnTo>
                    <a:lnTo>
                      <a:pt x="21" y="5"/>
                    </a:lnTo>
                    <a:lnTo>
                      <a:pt x="33" y="14"/>
                    </a:lnTo>
                    <a:lnTo>
                      <a:pt x="27" y="3"/>
                    </a:lnTo>
                    <a:lnTo>
                      <a:pt x="46" y="18"/>
                    </a:lnTo>
                    <a:lnTo>
                      <a:pt x="41" y="0"/>
                    </a:lnTo>
                    <a:lnTo>
                      <a:pt x="63" y="18"/>
                    </a:lnTo>
                    <a:lnTo>
                      <a:pt x="80" y="2"/>
                    </a:lnTo>
                    <a:lnTo>
                      <a:pt x="87" y="18"/>
                    </a:lnTo>
                    <a:lnTo>
                      <a:pt x="97" y="2"/>
                    </a:lnTo>
                    <a:lnTo>
                      <a:pt x="104" y="18"/>
                    </a:lnTo>
                    <a:lnTo>
                      <a:pt x="114" y="2"/>
                    </a:lnTo>
                    <a:lnTo>
                      <a:pt x="124" y="18"/>
                    </a:lnTo>
                    <a:lnTo>
                      <a:pt x="130" y="3"/>
                    </a:lnTo>
                    <a:lnTo>
                      <a:pt x="141" y="18"/>
                    </a:lnTo>
                    <a:lnTo>
                      <a:pt x="150" y="3"/>
                    </a:lnTo>
                    <a:lnTo>
                      <a:pt x="158" y="18"/>
                    </a:lnTo>
                    <a:lnTo>
                      <a:pt x="167" y="3"/>
                    </a:lnTo>
                    <a:lnTo>
                      <a:pt x="174" y="18"/>
                    </a:lnTo>
                    <a:lnTo>
                      <a:pt x="185" y="3"/>
                    </a:lnTo>
                    <a:lnTo>
                      <a:pt x="194" y="18"/>
                    </a:lnTo>
                    <a:lnTo>
                      <a:pt x="201" y="3"/>
                    </a:lnTo>
                    <a:lnTo>
                      <a:pt x="213" y="18"/>
                    </a:lnTo>
                    <a:lnTo>
                      <a:pt x="243" y="5"/>
                    </a:lnTo>
                    <a:lnTo>
                      <a:pt x="243" y="18"/>
                    </a:lnTo>
                    <a:lnTo>
                      <a:pt x="255" y="8"/>
                    </a:lnTo>
                    <a:lnTo>
                      <a:pt x="255" y="18"/>
                    </a:lnTo>
                    <a:lnTo>
                      <a:pt x="261" y="10"/>
                    </a:lnTo>
                    <a:lnTo>
                      <a:pt x="262" y="18"/>
                    </a:lnTo>
                    <a:lnTo>
                      <a:pt x="267" y="13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338" name="Freeform 94"/>
              <p:cNvSpPr>
                <a:spLocks/>
              </p:cNvSpPr>
              <p:nvPr/>
            </p:nvSpPr>
            <p:spPr bwMode="auto">
              <a:xfrm>
                <a:off x="2950" y="3109"/>
                <a:ext cx="270" cy="19"/>
              </a:xfrm>
              <a:custGeom>
                <a:avLst/>
                <a:gdLst>
                  <a:gd name="T0" fmla="*/ 269 w 270"/>
                  <a:gd name="T1" fmla="*/ 18 h 19"/>
                  <a:gd name="T2" fmla="*/ 267 w 270"/>
                  <a:gd name="T3" fmla="*/ 15 h 19"/>
                  <a:gd name="T4" fmla="*/ 257 w 270"/>
                  <a:gd name="T5" fmla="*/ 18 h 19"/>
                  <a:gd name="T6" fmla="*/ 257 w 270"/>
                  <a:gd name="T7" fmla="*/ 12 h 19"/>
                  <a:gd name="T8" fmla="*/ 245 w 270"/>
                  <a:gd name="T9" fmla="*/ 18 h 19"/>
                  <a:gd name="T10" fmla="*/ 247 w 270"/>
                  <a:gd name="T11" fmla="*/ 9 h 19"/>
                  <a:gd name="T12" fmla="*/ 232 w 270"/>
                  <a:gd name="T13" fmla="*/ 18 h 19"/>
                  <a:gd name="T14" fmla="*/ 242 w 270"/>
                  <a:gd name="T15" fmla="*/ 7 h 19"/>
                  <a:gd name="T16" fmla="*/ 223 w 270"/>
                  <a:gd name="T17" fmla="*/ 18 h 19"/>
                  <a:gd name="T18" fmla="*/ 225 w 270"/>
                  <a:gd name="T19" fmla="*/ 2 h 19"/>
                  <a:gd name="T20" fmla="*/ 205 w 270"/>
                  <a:gd name="T21" fmla="*/ 18 h 19"/>
                  <a:gd name="T22" fmla="*/ 188 w 270"/>
                  <a:gd name="T23" fmla="*/ 3 h 19"/>
                  <a:gd name="T24" fmla="*/ 182 w 270"/>
                  <a:gd name="T25" fmla="*/ 18 h 19"/>
                  <a:gd name="T26" fmla="*/ 172 w 270"/>
                  <a:gd name="T27" fmla="*/ 3 h 19"/>
                  <a:gd name="T28" fmla="*/ 165 w 270"/>
                  <a:gd name="T29" fmla="*/ 18 h 19"/>
                  <a:gd name="T30" fmla="*/ 155 w 270"/>
                  <a:gd name="T31" fmla="*/ 3 h 19"/>
                  <a:gd name="T32" fmla="*/ 145 w 270"/>
                  <a:gd name="T33" fmla="*/ 18 h 19"/>
                  <a:gd name="T34" fmla="*/ 138 w 270"/>
                  <a:gd name="T35" fmla="*/ 4 h 19"/>
                  <a:gd name="T36" fmla="*/ 128 w 270"/>
                  <a:gd name="T37" fmla="*/ 18 h 19"/>
                  <a:gd name="T38" fmla="*/ 118 w 270"/>
                  <a:gd name="T39" fmla="*/ 4 h 19"/>
                  <a:gd name="T40" fmla="*/ 111 w 270"/>
                  <a:gd name="T41" fmla="*/ 18 h 19"/>
                  <a:gd name="T42" fmla="*/ 102 w 270"/>
                  <a:gd name="T43" fmla="*/ 4 h 19"/>
                  <a:gd name="T44" fmla="*/ 94 w 270"/>
                  <a:gd name="T45" fmla="*/ 18 h 19"/>
                  <a:gd name="T46" fmla="*/ 85 w 270"/>
                  <a:gd name="T47" fmla="*/ 4 h 19"/>
                  <a:gd name="T48" fmla="*/ 75 w 270"/>
                  <a:gd name="T49" fmla="*/ 18 h 19"/>
                  <a:gd name="T50" fmla="*/ 65 w 270"/>
                  <a:gd name="T51" fmla="*/ 0 h 19"/>
                  <a:gd name="T52" fmla="*/ 50 w 270"/>
                  <a:gd name="T53" fmla="*/ 15 h 19"/>
                  <a:gd name="T54" fmla="*/ 26 w 270"/>
                  <a:gd name="T55" fmla="*/ 6 h 19"/>
                  <a:gd name="T56" fmla="*/ 26 w 270"/>
                  <a:gd name="T57" fmla="*/ 18 h 19"/>
                  <a:gd name="T58" fmla="*/ 14 w 270"/>
                  <a:gd name="T59" fmla="*/ 9 h 19"/>
                  <a:gd name="T60" fmla="*/ 14 w 270"/>
                  <a:gd name="T61" fmla="*/ 18 h 19"/>
                  <a:gd name="T62" fmla="*/ 11 w 270"/>
                  <a:gd name="T63" fmla="*/ 15 h 19"/>
                  <a:gd name="T64" fmla="*/ 9 w 270"/>
                  <a:gd name="T65" fmla="*/ 12 h 19"/>
                  <a:gd name="T66" fmla="*/ 6 w 270"/>
                  <a:gd name="T67" fmla="*/ 18 h 19"/>
                  <a:gd name="T68" fmla="*/ 0 w 270"/>
                  <a:gd name="T69" fmla="*/ 15 h 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0"/>
                  <a:gd name="T106" fmla="*/ 0 h 19"/>
                  <a:gd name="T107" fmla="*/ 270 w 270"/>
                  <a:gd name="T108" fmla="*/ 19 h 1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0" h="19">
                    <a:moveTo>
                      <a:pt x="269" y="18"/>
                    </a:moveTo>
                    <a:lnTo>
                      <a:pt x="267" y="15"/>
                    </a:lnTo>
                    <a:lnTo>
                      <a:pt x="257" y="18"/>
                    </a:lnTo>
                    <a:lnTo>
                      <a:pt x="257" y="12"/>
                    </a:lnTo>
                    <a:lnTo>
                      <a:pt x="245" y="18"/>
                    </a:lnTo>
                    <a:lnTo>
                      <a:pt x="247" y="9"/>
                    </a:lnTo>
                    <a:lnTo>
                      <a:pt x="232" y="18"/>
                    </a:lnTo>
                    <a:lnTo>
                      <a:pt x="242" y="7"/>
                    </a:lnTo>
                    <a:lnTo>
                      <a:pt x="223" y="18"/>
                    </a:lnTo>
                    <a:lnTo>
                      <a:pt x="225" y="2"/>
                    </a:lnTo>
                    <a:lnTo>
                      <a:pt x="205" y="18"/>
                    </a:lnTo>
                    <a:lnTo>
                      <a:pt x="188" y="3"/>
                    </a:lnTo>
                    <a:lnTo>
                      <a:pt x="182" y="18"/>
                    </a:lnTo>
                    <a:lnTo>
                      <a:pt x="172" y="3"/>
                    </a:lnTo>
                    <a:lnTo>
                      <a:pt x="165" y="18"/>
                    </a:lnTo>
                    <a:lnTo>
                      <a:pt x="155" y="3"/>
                    </a:lnTo>
                    <a:lnTo>
                      <a:pt x="145" y="18"/>
                    </a:lnTo>
                    <a:lnTo>
                      <a:pt x="138" y="4"/>
                    </a:lnTo>
                    <a:lnTo>
                      <a:pt x="128" y="18"/>
                    </a:lnTo>
                    <a:lnTo>
                      <a:pt x="118" y="4"/>
                    </a:lnTo>
                    <a:lnTo>
                      <a:pt x="111" y="18"/>
                    </a:lnTo>
                    <a:lnTo>
                      <a:pt x="102" y="4"/>
                    </a:lnTo>
                    <a:lnTo>
                      <a:pt x="94" y="18"/>
                    </a:lnTo>
                    <a:lnTo>
                      <a:pt x="85" y="4"/>
                    </a:lnTo>
                    <a:lnTo>
                      <a:pt x="75" y="18"/>
                    </a:lnTo>
                    <a:lnTo>
                      <a:pt x="65" y="0"/>
                    </a:lnTo>
                    <a:lnTo>
                      <a:pt x="50" y="15"/>
                    </a:lnTo>
                    <a:lnTo>
                      <a:pt x="26" y="6"/>
                    </a:lnTo>
                    <a:lnTo>
                      <a:pt x="26" y="18"/>
                    </a:lnTo>
                    <a:lnTo>
                      <a:pt x="14" y="9"/>
                    </a:lnTo>
                    <a:lnTo>
                      <a:pt x="14" y="18"/>
                    </a:lnTo>
                    <a:lnTo>
                      <a:pt x="11" y="15"/>
                    </a:lnTo>
                    <a:lnTo>
                      <a:pt x="9" y="12"/>
                    </a:lnTo>
                    <a:lnTo>
                      <a:pt x="6" y="18"/>
                    </a:lnTo>
                    <a:lnTo>
                      <a:pt x="0" y="15"/>
                    </a:lnTo>
                  </a:path>
                </a:pathLst>
              </a:custGeom>
              <a:noFill/>
              <a:ln w="12700" cap="rnd" cmpd="sng">
                <a:solidFill>
                  <a:srgbClr val="60606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9339" name="Group 95"/>
              <p:cNvGrpSpPr>
                <a:grpSpLocks/>
              </p:cNvGrpSpPr>
              <p:nvPr/>
            </p:nvGrpSpPr>
            <p:grpSpPr bwMode="auto">
              <a:xfrm>
                <a:off x="2951" y="3140"/>
                <a:ext cx="260" cy="27"/>
                <a:chOff x="2951" y="3140"/>
                <a:chExt cx="260" cy="27"/>
              </a:xfrm>
            </p:grpSpPr>
            <p:grpSp>
              <p:nvGrpSpPr>
                <p:cNvPr id="9341" name="Group 96"/>
                <p:cNvGrpSpPr>
                  <a:grpSpLocks/>
                </p:cNvGrpSpPr>
                <p:nvPr/>
              </p:nvGrpSpPr>
              <p:grpSpPr bwMode="auto">
                <a:xfrm>
                  <a:off x="2951" y="3140"/>
                  <a:ext cx="58" cy="22"/>
                  <a:chOff x="2951" y="3140"/>
                  <a:chExt cx="58" cy="22"/>
                </a:xfrm>
              </p:grpSpPr>
              <p:sp>
                <p:nvSpPr>
                  <p:cNvPr id="9348" name="Freeform 97"/>
                  <p:cNvSpPr>
                    <a:spLocks/>
                  </p:cNvSpPr>
                  <p:nvPr/>
                </p:nvSpPr>
                <p:spPr bwMode="auto">
                  <a:xfrm>
                    <a:off x="2951" y="3142"/>
                    <a:ext cx="32" cy="20"/>
                  </a:xfrm>
                  <a:custGeom>
                    <a:avLst/>
                    <a:gdLst>
                      <a:gd name="T0" fmla="*/ 0 w 32"/>
                      <a:gd name="T1" fmla="*/ 0 h 20"/>
                      <a:gd name="T2" fmla="*/ 29 w 32"/>
                      <a:gd name="T3" fmla="*/ 19 h 20"/>
                      <a:gd name="T4" fmla="*/ 31 w 32"/>
                      <a:gd name="T5" fmla="*/ 16 h 20"/>
                      <a:gd name="T6" fmla="*/ 0 w 32"/>
                      <a:gd name="T7" fmla="*/ 0 h 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"/>
                      <a:gd name="T13" fmla="*/ 0 h 20"/>
                      <a:gd name="T14" fmla="*/ 32 w 32"/>
                      <a:gd name="T15" fmla="*/ 20 h 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" h="20">
                        <a:moveTo>
                          <a:pt x="0" y="0"/>
                        </a:moveTo>
                        <a:lnTo>
                          <a:pt x="29" y="19"/>
                        </a:lnTo>
                        <a:lnTo>
                          <a:pt x="31" y="1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0202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9349" name="Freeform 98"/>
                  <p:cNvSpPr>
                    <a:spLocks/>
                  </p:cNvSpPr>
                  <p:nvPr/>
                </p:nvSpPr>
                <p:spPr bwMode="auto">
                  <a:xfrm>
                    <a:off x="2983" y="3140"/>
                    <a:ext cx="26" cy="21"/>
                  </a:xfrm>
                  <a:custGeom>
                    <a:avLst/>
                    <a:gdLst>
                      <a:gd name="T0" fmla="*/ 25 w 26"/>
                      <a:gd name="T1" fmla="*/ 0 h 21"/>
                      <a:gd name="T2" fmla="*/ 0 w 26"/>
                      <a:gd name="T3" fmla="*/ 20 h 21"/>
                      <a:gd name="T4" fmla="*/ 0 w 26"/>
                      <a:gd name="T5" fmla="*/ 19 h 21"/>
                      <a:gd name="T6" fmla="*/ 24 w 26"/>
                      <a:gd name="T7" fmla="*/ 0 h 21"/>
                      <a:gd name="T8" fmla="*/ 25 w 26"/>
                      <a:gd name="T9" fmla="*/ 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21"/>
                      <a:gd name="T17" fmla="*/ 26 w 26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21">
                        <a:moveTo>
                          <a:pt x="25" y="0"/>
                        </a:moveTo>
                        <a:lnTo>
                          <a:pt x="0" y="20"/>
                        </a:lnTo>
                        <a:lnTo>
                          <a:pt x="0" y="19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20202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9342" name="Group 99"/>
                <p:cNvGrpSpPr>
                  <a:grpSpLocks/>
                </p:cNvGrpSpPr>
                <p:nvPr/>
              </p:nvGrpSpPr>
              <p:grpSpPr bwMode="auto">
                <a:xfrm>
                  <a:off x="3052" y="3143"/>
                  <a:ext cx="60" cy="24"/>
                  <a:chOff x="3052" y="3143"/>
                  <a:chExt cx="60" cy="24"/>
                </a:xfrm>
              </p:grpSpPr>
              <p:sp>
                <p:nvSpPr>
                  <p:cNvPr id="9346" name="Freeform 100"/>
                  <p:cNvSpPr>
                    <a:spLocks/>
                  </p:cNvSpPr>
                  <p:nvPr/>
                </p:nvSpPr>
                <p:spPr bwMode="auto">
                  <a:xfrm>
                    <a:off x="3052" y="3145"/>
                    <a:ext cx="29" cy="22"/>
                  </a:xfrm>
                  <a:custGeom>
                    <a:avLst/>
                    <a:gdLst>
                      <a:gd name="T0" fmla="*/ 0 w 29"/>
                      <a:gd name="T1" fmla="*/ 0 h 22"/>
                      <a:gd name="T2" fmla="*/ 27 w 29"/>
                      <a:gd name="T3" fmla="*/ 21 h 22"/>
                      <a:gd name="T4" fmla="*/ 28 w 29"/>
                      <a:gd name="T5" fmla="*/ 19 h 22"/>
                      <a:gd name="T6" fmla="*/ 0 w 29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"/>
                      <a:gd name="T13" fmla="*/ 0 h 22"/>
                      <a:gd name="T14" fmla="*/ 29 w 29"/>
                      <a:gd name="T15" fmla="*/ 22 h 2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" h="22">
                        <a:moveTo>
                          <a:pt x="0" y="0"/>
                        </a:moveTo>
                        <a:lnTo>
                          <a:pt x="27" y="21"/>
                        </a:lnTo>
                        <a:lnTo>
                          <a:pt x="28" y="1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0202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9347" name="Freeform 101"/>
                  <p:cNvSpPr>
                    <a:spLocks/>
                  </p:cNvSpPr>
                  <p:nvPr/>
                </p:nvSpPr>
                <p:spPr bwMode="auto">
                  <a:xfrm>
                    <a:off x="3085" y="3143"/>
                    <a:ext cx="27" cy="23"/>
                  </a:xfrm>
                  <a:custGeom>
                    <a:avLst/>
                    <a:gdLst>
                      <a:gd name="T0" fmla="*/ 26 w 27"/>
                      <a:gd name="T1" fmla="*/ 1 h 23"/>
                      <a:gd name="T2" fmla="*/ 0 w 27"/>
                      <a:gd name="T3" fmla="*/ 22 h 23"/>
                      <a:gd name="T4" fmla="*/ 0 w 27"/>
                      <a:gd name="T5" fmla="*/ 21 h 23"/>
                      <a:gd name="T6" fmla="*/ 25 w 27"/>
                      <a:gd name="T7" fmla="*/ 0 h 23"/>
                      <a:gd name="T8" fmla="*/ 26 w 27"/>
                      <a:gd name="T9" fmla="*/ 1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23"/>
                      <a:gd name="T17" fmla="*/ 27 w 27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23">
                        <a:moveTo>
                          <a:pt x="26" y="1"/>
                        </a:moveTo>
                        <a:lnTo>
                          <a:pt x="0" y="22"/>
                        </a:lnTo>
                        <a:lnTo>
                          <a:pt x="0" y="21"/>
                        </a:lnTo>
                        <a:lnTo>
                          <a:pt x="25" y="0"/>
                        </a:lnTo>
                        <a:lnTo>
                          <a:pt x="26" y="1"/>
                        </a:lnTo>
                      </a:path>
                    </a:pathLst>
                  </a:custGeom>
                  <a:solidFill>
                    <a:srgbClr val="20202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9343" name="Group 102"/>
                <p:cNvGrpSpPr>
                  <a:grpSpLocks/>
                </p:cNvGrpSpPr>
                <p:nvPr/>
              </p:nvGrpSpPr>
              <p:grpSpPr bwMode="auto">
                <a:xfrm>
                  <a:off x="3155" y="3140"/>
                  <a:ext cx="56" cy="22"/>
                  <a:chOff x="3155" y="3140"/>
                  <a:chExt cx="56" cy="22"/>
                </a:xfrm>
              </p:grpSpPr>
              <p:sp>
                <p:nvSpPr>
                  <p:cNvPr id="9344" name="Freeform 103"/>
                  <p:cNvSpPr>
                    <a:spLocks/>
                  </p:cNvSpPr>
                  <p:nvPr/>
                </p:nvSpPr>
                <p:spPr bwMode="auto">
                  <a:xfrm>
                    <a:off x="3155" y="3140"/>
                    <a:ext cx="28" cy="22"/>
                  </a:xfrm>
                  <a:custGeom>
                    <a:avLst/>
                    <a:gdLst>
                      <a:gd name="T0" fmla="*/ 0 w 28"/>
                      <a:gd name="T1" fmla="*/ 1 h 22"/>
                      <a:gd name="T2" fmla="*/ 26 w 28"/>
                      <a:gd name="T3" fmla="*/ 21 h 22"/>
                      <a:gd name="T4" fmla="*/ 27 w 28"/>
                      <a:gd name="T5" fmla="*/ 18 h 22"/>
                      <a:gd name="T6" fmla="*/ 1 w 28"/>
                      <a:gd name="T7" fmla="*/ 0 h 22"/>
                      <a:gd name="T8" fmla="*/ 0 w 28"/>
                      <a:gd name="T9" fmla="*/ 1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22"/>
                      <a:gd name="T17" fmla="*/ 28 w 28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22">
                        <a:moveTo>
                          <a:pt x="0" y="1"/>
                        </a:moveTo>
                        <a:lnTo>
                          <a:pt x="26" y="21"/>
                        </a:lnTo>
                        <a:lnTo>
                          <a:pt x="27" y="18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0202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9345" name="Freeform 104"/>
                  <p:cNvSpPr>
                    <a:spLocks/>
                  </p:cNvSpPr>
                  <p:nvPr/>
                </p:nvSpPr>
                <p:spPr bwMode="auto">
                  <a:xfrm>
                    <a:off x="3183" y="3140"/>
                    <a:ext cx="28" cy="21"/>
                  </a:xfrm>
                  <a:custGeom>
                    <a:avLst/>
                    <a:gdLst>
                      <a:gd name="T0" fmla="*/ 27 w 28"/>
                      <a:gd name="T1" fmla="*/ 0 h 21"/>
                      <a:gd name="T2" fmla="*/ 1 w 28"/>
                      <a:gd name="T3" fmla="*/ 20 h 21"/>
                      <a:gd name="T4" fmla="*/ 0 w 28"/>
                      <a:gd name="T5" fmla="*/ 19 h 21"/>
                      <a:gd name="T6" fmla="*/ 25 w 28"/>
                      <a:gd name="T7" fmla="*/ 0 h 21"/>
                      <a:gd name="T8" fmla="*/ 27 w 28"/>
                      <a:gd name="T9" fmla="*/ 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21"/>
                      <a:gd name="T17" fmla="*/ 28 w 28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21">
                        <a:moveTo>
                          <a:pt x="27" y="0"/>
                        </a:moveTo>
                        <a:lnTo>
                          <a:pt x="1" y="20"/>
                        </a:lnTo>
                        <a:lnTo>
                          <a:pt x="0" y="19"/>
                        </a:lnTo>
                        <a:lnTo>
                          <a:pt x="25" y="0"/>
                        </a:lnTo>
                        <a:lnTo>
                          <a:pt x="27" y="0"/>
                        </a:lnTo>
                      </a:path>
                    </a:pathLst>
                  </a:custGeom>
                  <a:solidFill>
                    <a:srgbClr val="20202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</p:grpSp>
          <p:sp>
            <p:nvSpPr>
              <p:cNvPr id="9340" name="Line 105"/>
              <p:cNvSpPr>
                <a:spLocks noChangeShapeType="1"/>
              </p:cNvSpPr>
              <p:nvPr/>
            </p:nvSpPr>
            <p:spPr bwMode="auto">
              <a:xfrm>
                <a:off x="3163" y="3109"/>
                <a:ext cx="6" cy="14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graphicFrame>
        <p:nvGraphicFramePr>
          <p:cNvPr id="9224" name="Object 106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9600" y="1981200"/>
          <a:ext cx="1981200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0" name="Microsoft ClipArt Gallery" r:id="rId8" imgW="5807075" imgH="3009900" progId="">
                  <p:embed/>
                </p:oleObj>
              </mc:Choice>
              <mc:Fallback>
                <p:oleObj name="Microsoft ClipArt Gallery" r:id="rId8" imgW="5807075" imgH="3009900" progId="">
                  <p:embed/>
                  <p:pic>
                    <p:nvPicPr>
                      <p:cNvPr id="0" name="Picture 45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81200"/>
                        <a:ext cx="1981200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107">
            <a:hlinkClick r:id="" action="ppaction://ole?verb=0"/>
          </p:cNvPr>
          <p:cNvGraphicFramePr>
            <a:graphicFrameLocks/>
          </p:cNvGraphicFramePr>
          <p:nvPr/>
        </p:nvGraphicFramePr>
        <p:xfrm>
          <a:off x="838200" y="3276600"/>
          <a:ext cx="152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1" name="Microsoft ClipArt Gallery" r:id="rId10" imgW="2954338" imgH="2327275" progId="">
                  <p:embed/>
                </p:oleObj>
              </mc:Choice>
              <mc:Fallback>
                <p:oleObj name="Microsoft ClipArt Gallery" r:id="rId10" imgW="2954338" imgH="2327275" progId="">
                  <p:embed/>
                  <p:pic>
                    <p:nvPicPr>
                      <p:cNvPr id="0" name="Picture 451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76600"/>
                        <a:ext cx="152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Freeform 108"/>
          <p:cNvSpPr>
            <a:spLocks/>
          </p:cNvSpPr>
          <p:nvPr/>
        </p:nvSpPr>
        <p:spPr bwMode="auto">
          <a:xfrm>
            <a:off x="2028825" y="3200400"/>
            <a:ext cx="1095375" cy="304800"/>
          </a:xfrm>
          <a:custGeom>
            <a:avLst/>
            <a:gdLst>
              <a:gd name="T0" fmla="*/ 0 w 402"/>
              <a:gd name="T1" fmla="*/ 2147483647 h 96"/>
              <a:gd name="T2" fmla="*/ 2147483647 w 402"/>
              <a:gd name="T3" fmla="*/ 2147483647 h 96"/>
              <a:gd name="T4" fmla="*/ 2147483647 w 402"/>
              <a:gd name="T5" fmla="*/ 2147483647 h 96"/>
              <a:gd name="T6" fmla="*/ 2147483647 w 402"/>
              <a:gd name="T7" fmla="*/ 2147483647 h 96"/>
              <a:gd name="T8" fmla="*/ 2147483647 w 402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96"/>
              <a:gd name="T17" fmla="*/ 402 w 402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96">
                <a:moveTo>
                  <a:pt x="0" y="96"/>
                </a:moveTo>
                <a:cubicBezTo>
                  <a:pt x="54" y="69"/>
                  <a:pt x="102" y="60"/>
                  <a:pt x="162" y="54"/>
                </a:cubicBezTo>
                <a:cubicBezTo>
                  <a:pt x="212" y="41"/>
                  <a:pt x="253" y="30"/>
                  <a:pt x="306" y="24"/>
                </a:cubicBezTo>
                <a:cubicBezTo>
                  <a:pt x="332" y="17"/>
                  <a:pt x="357" y="12"/>
                  <a:pt x="384" y="6"/>
                </a:cubicBezTo>
                <a:cubicBezTo>
                  <a:pt x="390" y="5"/>
                  <a:pt x="402" y="0"/>
                  <a:pt x="402" y="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27" name="Freeform 109"/>
          <p:cNvSpPr>
            <a:spLocks/>
          </p:cNvSpPr>
          <p:nvPr/>
        </p:nvSpPr>
        <p:spPr bwMode="auto">
          <a:xfrm>
            <a:off x="1981200" y="3200400"/>
            <a:ext cx="990600" cy="265113"/>
          </a:xfrm>
          <a:custGeom>
            <a:avLst/>
            <a:gdLst>
              <a:gd name="T0" fmla="*/ 0 w 402"/>
              <a:gd name="T1" fmla="*/ 2147483647 h 96"/>
              <a:gd name="T2" fmla="*/ 2147483647 w 402"/>
              <a:gd name="T3" fmla="*/ 2147483647 h 96"/>
              <a:gd name="T4" fmla="*/ 2147483647 w 402"/>
              <a:gd name="T5" fmla="*/ 2147483647 h 96"/>
              <a:gd name="T6" fmla="*/ 2147483647 w 402"/>
              <a:gd name="T7" fmla="*/ 2147483647 h 96"/>
              <a:gd name="T8" fmla="*/ 2147483647 w 402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96"/>
              <a:gd name="T17" fmla="*/ 402 w 402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96">
                <a:moveTo>
                  <a:pt x="0" y="96"/>
                </a:moveTo>
                <a:cubicBezTo>
                  <a:pt x="54" y="69"/>
                  <a:pt x="102" y="60"/>
                  <a:pt x="162" y="54"/>
                </a:cubicBezTo>
                <a:cubicBezTo>
                  <a:pt x="212" y="41"/>
                  <a:pt x="253" y="30"/>
                  <a:pt x="306" y="24"/>
                </a:cubicBezTo>
                <a:cubicBezTo>
                  <a:pt x="332" y="17"/>
                  <a:pt x="357" y="12"/>
                  <a:pt x="384" y="6"/>
                </a:cubicBezTo>
                <a:cubicBezTo>
                  <a:pt x="390" y="5"/>
                  <a:pt x="402" y="0"/>
                  <a:pt x="402" y="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28" name="Line 110"/>
          <p:cNvSpPr>
            <a:spLocks noChangeShapeType="1"/>
          </p:cNvSpPr>
          <p:nvPr/>
        </p:nvSpPr>
        <p:spPr bwMode="auto">
          <a:xfrm>
            <a:off x="2365375" y="2784475"/>
            <a:ext cx="16764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29" name="Line 111"/>
          <p:cNvSpPr>
            <a:spLocks noChangeShapeType="1"/>
          </p:cNvSpPr>
          <p:nvPr/>
        </p:nvSpPr>
        <p:spPr bwMode="auto">
          <a:xfrm>
            <a:off x="2438400" y="2819400"/>
            <a:ext cx="16764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30" name="Freeform 112"/>
          <p:cNvSpPr>
            <a:spLocks/>
          </p:cNvSpPr>
          <p:nvPr/>
        </p:nvSpPr>
        <p:spPr bwMode="auto">
          <a:xfrm>
            <a:off x="2376488" y="3313113"/>
            <a:ext cx="536575" cy="282575"/>
          </a:xfrm>
          <a:custGeom>
            <a:avLst/>
            <a:gdLst>
              <a:gd name="T0" fmla="*/ 0 w 338"/>
              <a:gd name="T1" fmla="*/ 2147483647 h 178"/>
              <a:gd name="T2" fmla="*/ 2147483647 w 338"/>
              <a:gd name="T3" fmla="*/ 2147483647 h 178"/>
              <a:gd name="T4" fmla="*/ 2147483647 w 338"/>
              <a:gd name="T5" fmla="*/ 2147483647 h 178"/>
              <a:gd name="T6" fmla="*/ 2147483647 w 338"/>
              <a:gd name="T7" fmla="*/ 2147483647 h 178"/>
              <a:gd name="T8" fmla="*/ 2147483647 w 338"/>
              <a:gd name="T9" fmla="*/ 2147483647 h 178"/>
              <a:gd name="T10" fmla="*/ 2147483647 w 338"/>
              <a:gd name="T11" fmla="*/ 2147483647 h 178"/>
              <a:gd name="T12" fmla="*/ 2147483647 w 338"/>
              <a:gd name="T13" fmla="*/ 2147483647 h 178"/>
              <a:gd name="T14" fmla="*/ 2147483647 w 338"/>
              <a:gd name="T15" fmla="*/ 2147483647 h 178"/>
              <a:gd name="T16" fmla="*/ 2147483647 w 338"/>
              <a:gd name="T17" fmla="*/ 2147483647 h 178"/>
              <a:gd name="T18" fmla="*/ 0 w 338"/>
              <a:gd name="T19" fmla="*/ 2147483647 h 1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8"/>
              <a:gd name="T31" fmla="*/ 0 h 178"/>
              <a:gd name="T32" fmla="*/ 338 w 338"/>
              <a:gd name="T33" fmla="*/ 178 h 17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8" h="178">
                <a:moveTo>
                  <a:pt x="0" y="178"/>
                </a:moveTo>
                <a:cubicBezTo>
                  <a:pt x="19" y="153"/>
                  <a:pt x="18" y="115"/>
                  <a:pt x="39" y="91"/>
                </a:cubicBezTo>
                <a:cubicBezTo>
                  <a:pt x="115" y="5"/>
                  <a:pt x="207" y="10"/>
                  <a:pt x="315" y="7"/>
                </a:cubicBezTo>
                <a:cubicBezTo>
                  <a:pt x="335" y="0"/>
                  <a:pt x="338" y="16"/>
                  <a:pt x="330" y="37"/>
                </a:cubicBezTo>
                <a:cubicBezTo>
                  <a:pt x="327" y="44"/>
                  <a:pt x="287" y="45"/>
                  <a:pt x="282" y="46"/>
                </a:cubicBezTo>
                <a:cubicBezTo>
                  <a:pt x="242" y="53"/>
                  <a:pt x="206" y="67"/>
                  <a:pt x="165" y="70"/>
                </a:cubicBezTo>
                <a:cubicBezTo>
                  <a:pt x="133" y="76"/>
                  <a:pt x="100" y="72"/>
                  <a:pt x="69" y="82"/>
                </a:cubicBezTo>
                <a:cubicBezTo>
                  <a:pt x="63" y="88"/>
                  <a:pt x="56" y="91"/>
                  <a:pt x="51" y="97"/>
                </a:cubicBezTo>
                <a:cubicBezTo>
                  <a:pt x="43" y="106"/>
                  <a:pt x="44" y="118"/>
                  <a:pt x="36" y="127"/>
                </a:cubicBezTo>
                <a:cubicBezTo>
                  <a:pt x="22" y="144"/>
                  <a:pt x="8" y="157"/>
                  <a:pt x="0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3281" name="AutoShape 113"/>
          <p:cNvSpPr>
            <a:spLocks noChangeArrowheads="1"/>
          </p:cNvSpPr>
          <p:nvPr/>
        </p:nvSpPr>
        <p:spPr bwMode="auto">
          <a:xfrm>
            <a:off x="6553200" y="5562600"/>
            <a:ext cx="762000" cy="7620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263282" name="Line 114"/>
          <p:cNvSpPr>
            <a:spLocks noChangeShapeType="1"/>
          </p:cNvSpPr>
          <p:nvPr/>
        </p:nvSpPr>
        <p:spPr bwMode="auto">
          <a:xfrm flipH="1">
            <a:off x="1985963" y="5943600"/>
            <a:ext cx="13668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3283" name="AutoShape 115"/>
          <p:cNvSpPr>
            <a:spLocks noChangeArrowheads="1"/>
          </p:cNvSpPr>
          <p:nvPr/>
        </p:nvSpPr>
        <p:spPr bwMode="auto">
          <a:xfrm>
            <a:off x="1219200" y="5557838"/>
            <a:ext cx="762000" cy="762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600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3284" name="Oval 116"/>
          <p:cNvSpPr>
            <a:spLocks noChangeArrowheads="1"/>
          </p:cNvSpPr>
          <p:nvPr/>
        </p:nvSpPr>
        <p:spPr bwMode="auto">
          <a:xfrm>
            <a:off x="4953000" y="5715000"/>
            <a:ext cx="457200" cy="457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3285" name="Oval 117"/>
          <p:cNvSpPr>
            <a:spLocks noChangeArrowheads="1"/>
          </p:cNvSpPr>
          <p:nvPr/>
        </p:nvSpPr>
        <p:spPr bwMode="auto">
          <a:xfrm>
            <a:off x="5181600" y="5715000"/>
            <a:ext cx="457200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3286" name="Oval 118"/>
          <p:cNvSpPr>
            <a:spLocks noChangeArrowheads="1"/>
          </p:cNvSpPr>
          <p:nvPr/>
        </p:nvSpPr>
        <p:spPr bwMode="auto">
          <a:xfrm>
            <a:off x="3505200" y="5791200"/>
            <a:ext cx="304800" cy="304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3287" name="Oval 119"/>
          <p:cNvSpPr>
            <a:spLocks noChangeArrowheads="1"/>
          </p:cNvSpPr>
          <p:nvPr/>
        </p:nvSpPr>
        <p:spPr bwMode="auto">
          <a:xfrm>
            <a:off x="3352800" y="5791200"/>
            <a:ext cx="304800" cy="3048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3288" name="Line 120"/>
          <p:cNvSpPr>
            <a:spLocks noChangeShapeType="1"/>
          </p:cNvSpPr>
          <p:nvPr/>
        </p:nvSpPr>
        <p:spPr bwMode="auto">
          <a:xfrm>
            <a:off x="3810000" y="5943600"/>
            <a:ext cx="1143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3289" name="Line 121"/>
          <p:cNvSpPr>
            <a:spLocks noChangeShapeType="1"/>
          </p:cNvSpPr>
          <p:nvPr/>
        </p:nvSpPr>
        <p:spPr bwMode="auto">
          <a:xfrm>
            <a:off x="5638800" y="5943600"/>
            <a:ext cx="91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3291" name="Line 123"/>
          <p:cNvSpPr>
            <a:spLocks noChangeShapeType="1"/>
          </p:cNvSpPr>
          <p:nvPr/>
        </p:nvSpPr>
        <p:spPr bwMode="auto">
          <a:xfrm>
            <a:off x="2362200" y="4419600"/>
            <a:ext cx="0" cy="243840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3294" name="Text Box 126"/>
          <p:cNvSpPr txBox="1">
            <a:spLocks noChangeArrowheads="1"/>
          </p:cNvSpPr>
          <p:nvPr/>
        </p:nvSpPr>
        <p:spPr bwMode="auto">
          <a:xfrm>
            <a:off x="755650" y="4994275"/>
            <a:ext cx="724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2000" b="1" i="1">
                <a:solidFill>
                  <a:srgbClr val="CC0099"/>
                </a:solidFill>
              </a:rPr>
              <a:t>fogyaszt              eloszt                átvisz                 termel</a:t>
            </a:r>
          </a:p>
        </p:txBody>
      </p:sp>
      <p:sp>
        <p:nvSpPr>
          <p:cNvPr id="263295" name="Text Box 127"/>
          <p:cNvSpPr txBox="1">
            <a:spLocks noChangeArrowheads="1"/>
          </p:cNvSpPr>
          <p:nvPr/>
        </p:nvSpPr>
        <p:spPr bwMode="auto">
          <a:xfrm>
            <a:off x="685800" y="4343400"/>
            <a:ext cx="739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2000" b="1" i="1">
                <a:solidFill>
                  <a:srgbClr val="0000FF"/>
                </a:solidFill>
              </a:rPr>
              <a:t>fogyasztó          elosztói              átviteli                termelői</a:t>
            </a:r>
          </a:p>
        </p:txBody>
      </p:sp>
      <p:sp>
        <p:nvSpPr>
          <p:cNvPr id="263296" name="Text Box 128"/>
          <p:cNvSpPr txBox="1">
            <a:spLocks noChangeArrowheads="1"/>
          </p:cNvSpPr>
          <p:nvPr/>
        </p:nvSpPr>
        <p:spPr bwMode="auto">
          <a:xfrm>
            <a:off x="2438400" y="460375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2000" b="1" i="1">
                <a:solidFill>
                  <a:srgbClr val="0000FF"/>
                </a:solidFill>
              </a:rPr>
              <a:t>engedélyes</a:t>
            </a:r>
          </a:p>
        </p:txBody>
      </p:sp>
      <p:sp>
        <p:nvSpPr>
          <p:cNvPr id="263299" name="WordArt 131"/>
          <p:cNvSpPr>
            <a:spLocks noChangeArrowheads="1" noChangeShapeType="1" noTextEdit="1"/>
          </p:cNvSpPr>
          <p:nvPr/>
        </p:nvSpPr>
        <p:spPr bwMode="auto">
          <a:xfrm>
            <a:off x="3171825" y="3716338"/>
            <a:ext cx="2133600" cy="622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hu-H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hálózat</a:t>
            </a:r>
          </a:p>
        </p:txBody>
      </p:sp>
      <p:sp>
        <p:nvSpPr>
          <p:cNvPr id="263300" name="WordArt 132"/>
          <p:cNvSpPr>
            <a:spLocks noChangeArrowheads="1" noChangeShapeType="1" noTextEdit="1"/>
          </p:cNvSpPr>
          <p:nvPr/>
        </p:nvSpPr>
        <p:spPr bwMode="auto">
          <a:xfrm>
            <a:off x="6210300" y="3733800"/>
            <a:ext cx="190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erőmű</a:t>
            </a:r>
          </a:p>
        </p:txBody>
      </p:sp>
      <p:sp>
        <p:nvSpPr>
          <p:cNvPr id="9246" name="Freeform 133"/>
          <p:cNvSpPr>
            <a:spLocks/>
          </p:cNvSpPr>
          <p:nvPr/>
        </p:nvSpPr>
        <p:spPr bwMode="auto">
          <a:xfrm>
            <a:off x="4229100" y="2019300"/>
            <a:ext cx="1460500" cy="252413"/>
          </a:xfrm>
          <a:custGeom>
            <a:avLst/>
            <a:gdLst>
              <a:gd name="T0" fmla="*/ 0 w 920"/>
              <a:gd name="T1" fmla="*/ 2147483647 h 159"/>
              <a:gd name="T2" fmla="*/ 0 w 920"/>
              <a:gd name="T3" fmla="*/ 2147483647 h 159"/>
              <a:gd name="T4" fmla="*/ 2147483647 w 920"/>
              <a:gd name="T5" fmla="*/ 2147483647 h 159"/>
              <a:gd name="T6" fmla="*/ 2147483647 w 920"/>
              <a:gd name="T7" fmla="*/ 2147483647 h 159"/>
              <a:gd name="T8" fmla="*/ 2147483647 w 920"/>
              <a:gd name="T9" fmla="*/ 2147483647 h 159"/>
              <a:gd name="T10" fmla="*/ 2147483647 w 920"/>
              <a:gd name="T11" fmla="*/ 2147483647 h 159"/>
              <a:gd name="T12" fmla="*/ 2147483647 w 920"/>
              <a:gd name="T13" fmla="*/ 2147483647 h 159"/>
              <a:gd name="T14" fmla="*/ 2147483647 w 920"/>
              <a:gd name="T15" fmla="*/ 2147483647 h 159"/>
              <a:gd name="T16" fmla="*/ 2147483647 w 920"/>
              <a:gd name="T17" fmla="*/ 2147483647 h 159"/>
              <a:gd name="T18" fmla="*/ 2147483647 w 920"/>
              <a:gd name="T19" fmla="*/ 2147483647 h 159"/>
              <a:gd name="T20" fmla="*/ 2147483647 w 920"/>
              <a:gd name="T21" fmla="*/ 0 h 159"/>
              <a:gd name="T22" fmla="*/ 2147483647 w 920"/>
              <a:gd name="T23" fmla="*/ 2147483647 h 159"/>
              <a:gd name="T24" fmla="*/ 2147483647 w 920"/>
              <a:gd name="T25" fmla="*/ 2147483647 h 159"/>
              <a:gd name="T26" fmla="*/ 2147483647 w 920"/>
              <a:gd name="T27" fmla="*/ 2147483647 h 159"/>
              <a:gd name="T28" fmla="*/ 2147483647 w 920"/>
              <a:gd name="T29" fmla="*/ 2147483647 h 159"/>
              <a:gd name="T30" fmla="*/ 2147483647 w 920"/>
              <a:gd name="T31" fmla="*/ 2147483647 h 159"/>
              <a:gd name="T32" fmla="*/ 0 w 920"/>
              <a:gd name="T33" fmla="*/ 2147483647 h 1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20"/>
              <a:gd name="T52" fmla="*/ 0 h 159"/>
              <a:gd name="T53" fmla="*/ 920 w 920"/>
              <a:gd name="T54" fmla="*/ 159 h 1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20" h="159">
                <a:moveTo>
                  <a:pt x="0" y="99"/>
                </a:moveTo>
                <a:cubicBezTo>
                  <a:pt x="34" y="110"/>
                  <a:pt x="8" y="121"/>
                  <a:pt x="0" y="144"/>
                </a:cubicBezTo>
                <a:cubicBezTo>
                  <a:pt x="17" y="156"/>
                  <a:pt x="0" y="146"/>
                  <a:pt x="30" y="153"/>
                </a:cubicBezTo>
                <a:cubicBezTo>
                  <a:pt x="36" y="154"/>
                  <a:pt x="48" y="159"/>
                  <a:pt x="48" y="159"/>
                </a:cubicBezTo>
                <a:cubicBezTo>
                  <a:pt x="59" y="158"/>
                  <a:pt x="108" y="158"/>
                  <a:pt x="129" y="153"/>
                </a:cubicBezTo>
                <a:cubicBezTo>
                  <a:pt x="162" y="145"/>
                  <a:pt x="191" y="133"/>
                  <a:pt x="225" y="129"/>
                </a:cubicBezTo>
                <a:cubicBezTo>
                  <a:pt x="313" y="119"/>
                  <a:pt x="400" y="101"/>
                  <a:pt x="489" y="96"/>
                </a:cubicBezTo>
                <a:cubicBezTo>
                  <a:pt x="547" y="86"/>
                  <a:pt x="604" y="75"/>
                  <a:pt x="663" y="72"/>
                </a:cubicBezTo>
                <a:cubicBezTo>
                  <a:pt x="725" y="60"/>
                  <a:pt x="789" y="55"/>
                  <a:pt x="852" y="42"/>
                </a:cubicBezTo>
                <a:cubicBezTo>
                  <a:pt x="870" y="30"/>
                  <a:pt x="894" y="26"/>
                  <a:pt x="915" y="21"/>
                </a:cubicBezTo>
                <a:cubicBezTo>
                  <a:pt x="920" y="6"/>
                  <a:pt x="918" y="4"/>
                  <a:pt x="903" y="0"/>
                </a:cubicBezTo>
                <a:cubicBezTo>
                  <a:pt x="863" y="7"/>
                  <a:pt x="822" y="5"/>
                  <a:pt x="783" y="18"/>
                </a:cubicBezTo>
                <a:cubicBezTo>
                  <a:pt x="740" y="32"/>
                  <a:pt x="696" y="52"/>
                  <a:pt x="651" y="54"/>
                </a:cubicBezTo>
                <a:cubicBezTo>
                  <a:pt x="594" y="57"/>
                  <a:pt x="480" y="60"/>
                  <a:pt x="480" y="60"/>
                </a:cubicBezTo>
                <a:cubicBezTo>
                  <a:pt x="384" y="71"/>
                  <a:pt x="286" y="75"/>
                  <a:pt x="189" y="78"/>
                </a:cubicBezTo>
                <a:cubicBezTo>
                  <a:pt x="152" y="81"/>
                  <a:pt x="115" y="85"/>
                  <a:pt x="78" y="90"/>
                </a:cubicBezTo>
                <a:cubicBezTo>
                  <a:pt x="53" y="98"/>
                  <a:pt x="26" y="99"/>
                  <a:pt x="0" y="99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47" name="Freeform 134"/>
          <p:cNvSpPr>
            <a:spLocks/>
          </p:cNvSpPr>
          <p:nvPr/>
        </p:nvSpPr>
        <p:spPr bwMode="auto">
          <a:xfrm>
            <a:off x="5019675" y="2166938"/>
            <a:ext cx="698500" cy="152400"/>
          </a:xfrm>
          <a:custGeom>
            <a:avLst/>
            <a:gdLst>
              <a:gd name="T0" fmla="*/ 0 w 440"/>
              <a:gd name="T1" fmla="*/ 0 h 96"/>
              <a:gd name="T2" fmla="*/ 2147483647 w 440"/>
              <a:gd name="T3" fmla="*/ 2147483647 h 96"/>
              <a:gd name="T4" fmla="*/ 2147483647 w 440"/>
              <a:gd name="T5" fmla="*/ 2147483647 h 96"/>
              <a:gd name="T6" fmla="*/ 2147483647 w 440"/>
              <a:gd name="T7" fmla="*/ 2147483647 h 96"/>
              <a:gd name="T8" fmla="*/ 2147483647 w 440"/>
              <a:gd name="T9" fmla="*/ 2147483647 h 96"/>
              <a:gd name="T10" fmla="*/ 2147483647 w 440"/>
              <a:gd name="T11" fmla="*/ 2147483647 h 96"/>
              <a:gd name="T12" fmla="*/ 2147483647 w 440"/>
              <a:gd name="T13" fmla="*/ 2147483647 h 96"/>
              <a:gd name="T14" fmla="*/ 2147483647 w 440"/>
              <a:gd name="T15" fmla="*/ 2147483647 h 96"/>
              <a:gd name="T16" fmla="*/ 2147483647 w 440"/>
              <a:gd name="T17" fmla="*/ 2147483647 h 96"/>
              <a:gd name="T18" fmla="*/ 2147483647 w 440"/>
              <a:gd name="T19" fmla="*/ 2147483647 h 96"/>
              <a:gd name="T20" fmla="*/ 2147483647 w 440"/>
              <a:gd name="T21" fmla="*/ 2147483647 h 96"/>
              <a:gd name="T22" fmla="*/ 2147483647 w 440"/>
              <a:gd name="T23" fmla="*/ 2147483647 h 96"/>
              <a:gd name="T24" fmla="*/ 2147483647 w 440"/>
              <a:gd name="T25" fmla="*/ 2147483647 h 96"/>
              <a:gd name="T26" fmla="*/ 0 w 440"/>
              <a:gd name="T27" fmla="*/ 0 h 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0"/>
              <a:gd name="T43" fmla="*/ 0 h 96"/>
              <a:gd name="T44" fmla="*/ 440 w 440"/>
              <a:gd name="T45" fmla="*/ 96 h 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0" h="96">
                <a:moveTo>
                  <a:pt x="0" y="0"/>
                </a:moveTo>
                <a:cubicBezTo>
                  <a:pt x="3" y="1"/>
                  <a:pt x="7" y="0"/>
                  <a:pt x="9" y="3"/>
                </a:cubicBezTo>
                <a:cubicBezTo>
                  <a:pt x="13" y="8"/>
                  <a:pt x="15" y="21"/>
                  <a:pt x="15" y="21"/>
                </a:cubicBezTo>
                <a:cubicBezTo>
                  <a:pt x="16" y="38"/>
                  <a:pt x="9" y="60"/>
                  <a:pt x="21" y="72"/>
                </a:cubicBezTo>
                <a:cubicBezTo>
                  <a:pt x="45" y="96"/>
                  <a:pt x="168" y="90"/>
                  <a:pt x="168" y="90"/>
                </a:cubicBezTo>
                <a:cubicBezTo>
                  <a:pt x="238" y="88"/>
                  <a:pt x="325" y="93"/>
                  <a:pt x="396" y="81"/>
                </a:cubicBezTo>
                <a:cubicBezTo>
                  <a:pt x="400" y="79"/>
                  <a:pt x="414" y="73"/>
                  <a:pt x="417" y="69"/>
                </a:cubicBezTo>
                <a:cubicBezTo>
                  <a:pt x="424" y="62"/>
                  <a:pt x="435" y="45"/>
                  <a:pt x="435" y="45"/>
                </a:cubicBezTo>
                <a:cubicBezTo>
                  <a:pt x="436" y="42"/>
                  <a:pt x="440" y="39"/>
                  <a:pt x="438" y="36"/>
                </a:cubicBezTo>
                <a:cubicBezTo>
                  <a:pt x="434" y="30"/>
                  <a:pt x="424" y="32"/>
                  <a:pt x="417" y="30"/>
                </a:cubicBezTo>
                <a:cubicBezTo>
                  <a:pt x="395" y="24"/>
                  <a:pt x="393" y="26"/>
                  <a:pt x="360" y="24"/>
                </a:cubicBezTo>
                <a:cubicBezTo>
                  <a:pt x="292" y="1"/>
                  <a:pt x="166" y="13"/>
                  <a:pt x="120" y="12"/>
                </a:cubicBezTo>
                <a:cubicBezTo>
                  <a:pt x="91" y="8"/>
                  <a:pt x="65" y="5"/>
                  <a:pt x="36" y="3"/>
                </a:cubicBezTo>
                <a:cubicBezTo>
                  <a:pt x="29" y="2"/>
                  <a:pt x="4" y="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63303" name="Text Box 135"/>
          <p:cNvSpPr txBox="1">
            <a:spLocks noChangeArrowheads="1"/>
          </p:cNvSpPr>
          <p:nvPr/>
        </p:nvSpPr>
        <p:spPr bwMode="auto">
          <a:xfrm>
            <a:off x="685800" y="1600200"/>
            <a:ext cx="755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2400" b="1">
                <a:solidFill>
                  <a:srgbClr val="D60093"/>
                </a:solidFill>
              </a:rPr>
              <a:t>  igényel                       szállít                előállít</a:t>
            </a:r>
          </a:p>
        </p:txBody>
      </p:sp>
      <p:sp>
        <p:nvSpPr>
          <p:cNvPr id="263304" name="AutoShape 136"/>
          <p:cNvSpPr>
            <a:spLocks/>
          </p:cNvSpPr>
          <p:nvPr/>
        </p:nvSpPr>
        <p:spPr bwMode="auto">
          <a:xfrm rot="5400000">
            <a:off x="4406900" y="-2600325"/>
            <a:ext cx="401638" cy="8135938"/>
          </a:xfrm>
          <a:prstGeom prst="leftBrace">
            <a:avLst>
              <a:gd name="adj1" fmla="val 56363"/>
              <a:gd name="adj2" fmla="val 50000"/>
            </a:avLst>
          </a:prstGeom>
          <a:noFill/>
          <a:ln w="28575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3305" name="AutoShape 137"/>
          <p:cNvSpPr>
            <a:spLocks noChangeArrowheads="1"/>
          </p:cNvSpPr>
          <p:nvPr/>
        </p:nvSpPr>
        <p:spPr bwMode="auto">
          <a:xfrm>
            <a:off x="7315200" y="5743575"/>
            <a:ext cx="1252538" cy="377825"/>
          </a:xfrm>
          <a:prstGeom prst="leftArrow">
            <a:avLst>
              <a:gd name="adj1" fmla="val 50000"/>
              <a:gd name="adj2" fmla="val 82878"/>
            </a:avLst>
          </a:prstGeom>
          <a:solidFill>
            <a:srgbClr val="00FF00"/>
          </a:solidFill>
          <a:ln w="9525">
            <a:solidFill>
              <a:srgbClr val="339933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3306" name="Text Box 138"/>
          <p:cNvSpPr txBox="1">
            <a:spLocks noChangeArrowheads="1"/>
          </p:cNvSpPr>
          <p:nvPr/>
        </p:nvSpPr>
        <p:spPr bwMode="auto">
          <a:xfrm>
            <a:off x="7620000" y="5483225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rgbClr val="339933"/>
                </a:solidFill>
              </a:rPr>
              <a:t>primer</a:t>
            </a:r>
          </a:p>
        </p:txBody>
      </p:sp>
      <p:sp>
        <p:nvSpPr>
          <p:cNvPr id="263307" name="Text Box 139"/>
          <p:cNvSpPr txBox="1">
            <a:spLocks noChangeArrowheads="1"/>
          </p:cNvSpPr>
          <p:nvPr/>
        </p:nvSpPr>
        <p:spPr bwMode="auto">
          <a:xfrm>
            <a:off x="179388" y="5483225"/>
            <a:ext cx="1268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rgbClr val="FF3300"/>
                </a:solidFill>
              </a:rPr>
              <a:t>hasznos</a:t>
            </a:r>
          </a:p>
        </p:txBody>
      </p:sp>
      <p:sp>
        <p:nvSpPr>
          <p:cNvPr id="263308" name="Text Box 140"/>
          <p:cNvSpPr txBox="1">
            <a:spLocks noChangeArrowheads="1"/>
          </p:cNvSpPr>
          <p:nvPr/>
        </p:nvSpPr>
        <p:spPr bwMode="auto">
          <a:xfrm>
            <a:off x="238125" y="59817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rgbClr val="FF3300"/>
                </a:solidFill>
              </a:rPr>
              <a:t>energia</a:t>
            </a:r>
          </a:p>
        </p:txBody>
      </p:sp>
      <p:sp>
        <p:nvSpPr>
          <p:cNvPr id="9254" name="Freeform 141"/>
          <p:cNvSpPr>
            <a:spLocks/>
          </p:cNvSpPr>
          <p:nvPr/>
        </p:nvSpPr>
        <p:spPr bwMode="auto">
          <a:xfrm>
            <a:off x="3930650" y="2241550"/>
            <a:ext cx="266700" cy="215900"/>
          </a:xfrm>
          <a:custGeom>
            <a:avLst/>
            <a:gdLst>
              <a:gd name="T0" fmla="*/ 2147483647 w 168"/>
              <a:gd name="T1" fmla="*/ 2147483647 h 136"/>
              <a:gd name="T2" fmla="*/ 2147483647 w 168"/>
              <a:gd name="T3" fmla="*/ 2147483647 h 136"/>
              <a:gd name="T4" fmla="*/ 2147483647 w 168"/>
              <a:gd name="T5" fmla="*/ 2147483647 h 136"/>
              <a:gd name="T6" fmla="*/ 2147483647 w 168"/>
              <a:gd name="T7" fmla="*/ 2147483647 h 136"/>
              <a:gd name="T8" fmla="*/ 2147483647 w 168"/>
              <a:gd name="T9" fmla="*/ 2147483647 h 136"/>
              <a:gd name="T10" fmla="*/ 2147483647 w 168"/>
              <a:gd name="T11" fmla="*/ 2147483647 h 136"/>
              <a:gd name="T12" fmla="*/ 2147483647 w 168"/>
              <a:gd name="T13" fmla="*/ 2147483647 h 136"/>
              <a:gd name="T14" fmla="*/ 2147483647 w 168"/>
              <a:gd name="T15" fmla="*/ 2147483647 h 136"/>
              <a:gd name="T16" fmla="*/ 2147483647 w 168"/>
              <a:gd name="T17" fmla="*/ 2147483647 h 136"/>
              <a:gd name="T18" fmla="*/ 2147483647 w 168"/>
              <a:gd name="T19" fmla="*/ 2147483647 h 136"/>
              <a:gd name="T20" fmla="*/ 2147483647 w 168"/>
              <a:gd name="T21" fmla="*/ 2147483647 h 136"/>
              <a:gd name="T22" fmla="*/ 2147483647 w 168"/>
              <a:gd name="T23" fmla="*/ 2147483647 h 136"/>
              <a:gd name="T24" fmla="*/ 0 w 168"/>
              <a:gd name="T25" fmla="*/ 2147483647 h 136"/>
              <a:gd name="T26" fmla="*/ 2147483647 w 168"/>
              <a:gd name="T27" fmla="*/ 2147483647 h 1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8"/>
              <a:gd name="T43" fmla="*/ 0 h 136"/>
              <a:gd name="T44" fmla="*/ 168 w 168"/>
              <a:gd name="T45" fmla="*/ 136 h 1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8" h="136">
                <a:moveTo>
                  <a:pt x="4" y="118"/>
                </a:moveTo>
                <a:cubicBezTo>
                  <a:pt x="14" y="128"/>
                  <a:pt x="17" y="131"/>
                  <a:pt x="30" y="136"/>
                </a:cubicBezTo>
                <a:cubicBezTo>
                  <a:pt x="33" y="136"/>
                  <a:pt x="47" y="135"/>
                  <a:pt x="52" y="132"/>
                </a:cubicBezTo>
                <a:cubicBezTo>
                  <a:pt x="58" y="128"/>
                  <a:pt x="70" y="120"/>
                  <a:pt x="70" y="120"/>
                </a:cubicBezTo>
                <a:cubicBezTo>
                  <a:pt x="79" y="107"/>
                  <a:pt x="99" y="93"/>
                  <a:pt x="112" y="84"/>
                </a:cubicBezTo>
                <a:cubicBezTo>
                  <a:pt x="119" y="70"/>
                  <a:pt x="125" y="65"/>
                  <a:pt x="138" y="56"/>
                </a:cubicBezTo>
                <a:cubicBezTo>
                  <a:pt x="144" y="52"/>
                  <a:pt x="156" y="44"/>
                  <a:pt x="156" y="44"/>
                </a:cubicBezTo>
                <a:cubicBezTo>
                  <a:pt x="161" y="36"/>
                  <a:pt x="163" y="28"/>
                  <a:pt x="168" y="20"/>
                </a:cubicBezTo>
                <a:cubicBezTo>
                  <a:pt x="161" y="0"/>
                  <a:pt x="144" y="12"/>
                  <a:pt x="130" y="20"/>
                </a:cubicBezTo>
                <a:cubicBezTo>
                  <a:pt x="98" y="38"/>
                  <a:pt x="74" y="69"/>
                  <a:pt x="42" y="88"/>
                </a:cubicBezTo>
                <a:cubicBezTo>
                  <a:pt x="33" y="93"/>
                  <a:pt x="25" y="100"/>
                  <a:pt x="16" y="106"/>
                </a:cubicBezTo>
                <a:cubicBezTo>
                  <a:pt x="11" y="109"/>
                  <a:pt x="7" y="113"/>
                  <a:pt x="4" y="118"/>
                </a:cubicBezTo>
                <a:cubicBezTo>
                  <a:pt x="3" y="120"/>
                  <a:pt x="0" y="124"/>
                  <a:pt x="0" y="124"/>
                </a:cubicBezTo>
                <a:cubicBezTo>
                  <a:pt x="0" y="124"/>
                  <a:pt x="3" y="120"/>
                  <a:pt x="4" y="11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55" name="Freeform 142"/>
          <p:cNvSpPr>
            <a:spLocks/>
          </p:cNvSpPr>
          <p:nvPr/>
        </p:nvSpPr>
        <p:spPr bwMode="auto">
          <a:xfrm>
            <a:off x="4657725" y="2232025"/>
            <a:ext cx="373063" cy="174625"/>
          </a:xfrm>
          <a:custGeom>
            <a:avLst/>
            <a:gdLst>
              <a:gd name="T0" fmla="*/ 0 w 235"/>
              <a:gd name="T1" fmla="*/ 2147483647 h 110"/>
              <a:gd name="T2" fmla="*/ 2147483647 w 235"/>
              <a:gd name="T3" fmla="*/ 2147483647 h 110"/>
              <a:gd name="T4" fmla="*/ 2147483647 w 235"/>
              <a:gd name="T5" fmla="*/ 2147483647 h 110"/>
              <a:gd name="T6" fmla="*/ 2147483647 w 235"/>
              <a:gd name="T7" fmla="*/ 2147483647 h 110"/>
              <a:gd name="T8" fmla="*/ 2147483647 w 235"/>
              <a:gd name="T9" fmla="*/ 2147483647 h 110"/>
              <a:gd name="T10" fmla="*/ 2147483647 w 235"/>
              <a:gd name="T11" fmla="*/ 2147483647 h 110"/>
              <a:gd name="T12" fmla="*/ 2147483647 w 235"/>
              <a:gd name="T13" fmla="*/ 2147483647 h 110"/>
              <a:gd name="T14" fmla="*/ 2147483647 w 235"/>
              <a:gd name="T15" fmla="*/ 2147483647 h 110"/>
              <a:gd name="T16" fmla="*/ 2147483647 w 235"/>
              <a:gd name="T17" fmla="*/ 2147483647 h 110"/>
              <a:gd name="T18" fmla="*/ 2147483647 w 235"/>
              <a:gd name="T19" fmla="*/ 2147483647 h 110"/>
              <a:gd name="T20" fmla="*/ 2147483647 w 235"/>
              <a:gd name="T21" fmla="*/ 0 h 110"/>
              <a:gd name="T22" fmla="*/ 2147483647 w 235"/>
              <a:gd name="T23" fmla="*/ 2147483647 h 110"/>
              <a:gd name="T24" fmla="*/ 2147483647 w 235"/>
              <a:gd name="T25" fmla="*/ 2147483647 h 110"/>
              <a:gd name="T26" fmla="*/ 2147483647 w 235"/>
              <a:gd name="T27" fmla="*/ 2147483647 h 110"/>
              <a:gd name="T28" fmla="*/ 0 w 235"/>
              <a:gd name="T29" fmla="*/ 2147483647 h 1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5"/>
              <a:gd name="T46" fmla="*/ 0 h 110"/>
              <a:gd name="T47" fmla="*/ 235 w 235"/>
              <a:gd name="T48" fmla="*/ 110 h 1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5" h="110">
                <a:moveTo>
                  <a:pt x="0" y="54"/>
                </a:moveTo>
                <a:cubicBezTo>
                  <a:pt x="7" y="64"/>
                  <a:pt x="14" y="80"/>
                  <a:pt x="26" y="84"/>
                </a:cubicBezTo>
                <a:cubicBezTo>
                  <a:pt x="40" y="105"/>
                  <a:pt x="54" y="105"/>
                  <a:pt x="78" y="110"/>
                </a:cubicBezTo>
                <a:cubicBezTo>
                  <a:pt x="91" y="108"/>
                  <a:pt x="103" y="105"/>
                  <a:pt x="116" y="104"/>
                </a:cubicBezTo>
                <a:cubicBezTo>
                  <a:pt x="120" y="103"/>
                  <a:pt x="133" y="100"/>
                  <a:pt x="136" y="98"/>
                </a:cubicBezTo>
                <a:cubicBezTo>
                  <a:pt x="140" y="95"/>
                  <a:pt x="148" y="90"/>
                  <a:pt x="148" y="90"/>
                </a:cubicBezTo>
                <a:cubicBezTo>
                  <a:pt x="158" y="74"/>
                  <a:pt x="178" y="60"/>
                  <a:pt x="194" y="50"/>
                </a:cubicBezTo>
                <a:cubicBezTo>
                  <a:pt x="197" y="46"/>
                  <a:pt x="199" y="42"/>
                  <a:pt x="202" y="38"/>
                </a:cubicBezTo>
                <a:cubicBezTo>
                  <a:pt x="205" y="34"/>
                  <a:pt x="214" y="30"/>
                  <a:pt x="214" y="30"/>
                </a:cubicBezTo>
                <a:cubicBezTo>
                  <a:pt x="219" y="23"/>
                  <a:pt x="223" y="23"/>
                  <a:pt x="230" y="18"/>
                </a:cubicBezTo>
                <a:cubicBezTo>
                  <a:pt x="235" y="2"/>
                  <a:pt x="235" y="3"/>
                  <a:pt x="218" y="0"/>
                </a:cubicBezTo>
                <a:cubicBezTo>
                  <a:pt x="180" y="4"/>
                  <a:pt x="147" y="20"/>
                  <a:pt x="110" y="24"/>
                </a:cubicBezTo>
                <a:cubicBezTo>
                  <a:pt x="98" y="27"/>
                  <a:pt x="87" y="29"/>
                  <a:pt x="74" y="30"/>
                </a:cubicBezTo>
                <a:cubicBezTo>
                  <a:pt x="50" y="38"/>
                  <a:pt x="28" y="35"/>
                  <a:pt x="6" y="48"/>
                </a:cubicBezTo>
                <a:cubicBezTo>
                  <a:pt x="2" y="55"/>
                  <a:pt x="4" y="54"/>
                  <a:pt x="0" y="5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56" name="Freeform 143"/>
          <p:cNvSpPr>
            <a:spLocks/>
          </p:cNvSpPr>
          <p:nvPr/>
        </p:nvSpPr>
        <p:spPr bwMode="auto">
          <a:xfrm>
            <a:off x="4475163" y="2520950"/>
            <a:ext cx="157162" cy="112713"/>
          </a:xfrm>
          <a:custGeom>
            <a:avLst/>
            <a:gdLst>
              <a:gd name="T0" fmla="*/ 2147483647 w 99"/>
              <a:gd name="T1" fmla="*/ 2147483647 h 71"/>
              <a:gd name="T2" fmla="*/ 2147483647 w 99"/>
              <a:gd name="T3" fmla="*/ 2147483647 h 71"/>
              <a:gd name="T4" fmla="*/ 2147483647 w 99"/>
              <a:gd name="T5" fmla="*/ 2147483647 h 71"/>
              <a:gd name="T6" fmla="*/ 2147483647 w 99"/>
              <a:gd name="T7" fmla="*/ 2147483647 h 71"/>
              <a:gd name="T8" fmla="*/ 2147483647 w 99"/>
              <a:gd name="T9" fmla="*/ 2147483647 h 71"/>
              <a:gd name="T10" fmla="*/ 2147483647 w 99"/>
              <a:gd name="T11" fmla="*/ 2147483647 h 71"/>
              <a:gd name="T12" fmla="*/ 2147483647 w 99"/>
              <a:gd name="T13" fmla="*/ 2147483647 h 71"/>
              <a:gd name="T14" fmla="*/ 2147483647 w 99"/>
              <a:gd name="T15" fmla="*/ 2147483647 h 71"/>
              <a:gd name="T16" fmla="*/ 2147483647 w 99"/>
              <a:gd name="T17" fmla="*/ 2147483647 h 71"/>
              <a:gd name="T18" fmla="*/ 2147483647 w 99"/>
              <a:gd name="T19" fmla="*/ 2147483647 h 71"/>
              <a:gd name="T20" fmla="*/ 2147483647 w 99"/>
              <a:gd name="T21" fmla="*/ 2147483647 h 7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9"/>
              <a:gd name="T34" fmla="*/ 0 h 71"/>
              <a:gd name="T35" fmla="*/ 99 w 99"/>
              <a:gd name="T36" fmla="*/ 71 h 7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9" h="71">
                <a:moveTo>
                  <a:pt x="4" y="43"/>
                </a:moveTo>
                <a:cubicBezTo>
                  <a:pt x="12" y="60"/>
                  <a:pt x="0" y="69"/>
                  <a:pt x="22" y="71"/>
                </a:cubicBezTo>
                <a:cubicBezTo>
                  <a:pt x="37" y="70"/>
                  <a:pt x="49" y="66"/>
                  <a:pt x="63" y="64"/>
                </a:cubicBezTo>
                <a:cubicBezTo>
                  <a:pt x="76" y="54"/>
                  <a:pt x="86" y="52"/>
                  <a:pt x="93" y="35"/>
                </a:cubicBezTo>
                <a:cubicBezTo>
                  <a:pt x="95" y="26"/>
                  <a:pt x="97" y="17"/>
                  <a:pt x="99" y="8"/>
                </a:cubicBezTo>
                <a:cubicBezTo>
                  <a:pt x="98" y="6"/>
                  <a:pt x="99" y="2"/>
                  <a:pt x="97" y="1"/>
                </a:cubicBezTo>
                <a:cubicBezTo>
                  <a:pt x="96" y="0"/>
                  <a:pt x="95" y="3"/>
                  <a:pt x="93" y="4"/>
                </a:cubicBezTo>
                <a:cubicBezTo>
                  <a:pt x="88" y="6"/>
                  <a:pt x="81" y="7"/>
                  <a:pt x="75" y="8"/>
                </a:cubicBezTo>
                <a:cubicBezTo>
                  <a:pt x="66" y="12"/>
                  <a:pt x="59" y="18"/>
                  <a:pt x="49" y="20"/>
                </a:cubicBezTo>
                <a:cubicBezTo>
                  <a:pt x="41" y="24"/>
                  <a:pt x="31" y="27"/>
                  <a:pt x="22" y="29"/>
                </a:cubicBezTo>
                <a:cubicBezTo>
                  <a:pt x="18" y="32"/>
                  <a:pt x="7" y="45"/>
                  <a:pt x="4" y="43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9257" name="Freeform 144"/>
          <p:cNvSpPr>
            <a:spLocks/>
          </p:cNvSpPr>
          <p:nvPr/>
        </p:nvSpPr>
        <p:spPr bwMode="auto">
          <a:xfrm>
            <a:off x="4224338" y="2714625"/>
            <a:ext cx="76200" cy="71438"/>
          </a:xfrm>
          <a:custGeom>
            <a:avLst/>
            <a:gdLst>
              <a:gd name="T0" fmla="*/ 2147483647 w 48"/>
              <a:gd name="T1" fmla="*/ 2147483647 h 45"/>
              <a:gd name="T2" fmla="*/ 2147483647 w 48"/>
              <a:gd name="T3" fmla="*/ 2147483647 h 45"/>
              <a:gd name="T4" fmla="*/ 2147483647 w 48"/>
              <a:gd name="T5" fmla="*/ 2147483647 h 45"/>
              <a:gd name="T6" fmla="*/ 2147483647 w 48"/>
              <a:gd name="T7" fmla="*/ 0 h 45"/>
              <a:gd name="T8" fmla="*/ 2147483647 w 48"/>
              <a:gd name="T9" fmla="*/ 2147483647 h 45"/>
              <a:gd name="T10" fmla="*/ 2147483647 w 48"/>
              <a:gd name="T11" fmla="*/ 2147483647 h 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"/>
              <a:gd name="T19" fmla="*/ 0 h 45"/>
              <a:gd name="T20" fmla="*/ 48 w 48"/>
              <a:gd name="T21" fmla="*/ 45 h 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" h="45">
                <a:moveTo>
                  <a:pt x="2" y="17"/>
                </a:moveTo>
                <a:cubicBezTo>
                  <a:pt x="3" y="28"/>
                  <a:pt x="0" y="42"/>
                  <a:pt x="14" y="45"/>
                </a:cubicBezTo>
                <a:cubicBezTo>
                  <a:pt x="28" y="44"/>
                  <a:pt x="39" y="44"/>
                  <a:pt x="48" y="32"/>
                </a:cubicBezTo>
                <a:cubicBezTo>
                  <a:pt x="47" y="13"/>
                  <a:pt x="43" y="11"/>
                  <a:pt x="29" y="0"/>
                </a:cubicBezTo>
                <a:cubicBezTo>
                  <a:pt x="14" y="3"/>
                  <a:pt x="19" y="1"/>
                  <a:pt x="11" y="5"/>
                </a:cubicBezTo>
                <a:cubicBezTo>
                  <a:pt x="9" y="7"/>
                  <a:pt x="3" y="18"/>
                  <a:pt x="2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58" name="Freeform 145"/>
          <p:cNvSpPr>
            <a:spLocks/>
          </p:cNvSpPr>
          <p:nvPr/>
        </p:nvSpPr>
        <p:spPr bwMode="auto">
          <a:xfrm>
            <a:off x="4406900" y="2624138"/>
            <a:ext cx="65088" cy="57150"/>
          </a:xfrm>
          <a:custGeom>
            <a:avLst/>
            <a:gdLst>
              <a:gd name="T0" fmla="*/ 2147483647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36"/>
              <a:gd name="T17" fmla="*/ 41 w 41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36">
                <a:moveTo>
                  <a:pt x="10" y="2"/>
                </a:moveTo>
                <a:cubicBezTo>
                  <a:pt x="6" y="15"/>
                  <a:pt x="9" y="28"/>
                  <a:pt x="20" y="36"/>
                </a:cubicBezTo>
                <a:cubicBezTo>
                  <a:pt x="28" y="35"/>
                  <a:pt x="30" y="34"/>
                  <a:pt x="37" y="30"/>
                </a:cubicBezTo>
                <a:cubicBezTo>
                  <a:pt x="40" y="14"/>
                  <a:pt x="41" y="5"/>
                  <a:pt x="23" y="2"/>
                </a:cubicBezTo>
                <a:cubicBezTo>
                  <a:pt x="19" y="0"/>
                  <a:pt x="0" y="2"/>
                  <a:pt x="10" y="2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63314" name="WordArt 146"/>
          <p:cNvSpPr>
            <a:spLocks noChangeArrowheads="1" noChangeShapeType="1" noTextEdit="1"/>
          </p:cNvSpPr>
          <p:nvPr/>
        </p:nvSpPr>
        <p:spPr bwMode="auto">
          <a:xfrm>
            <a:off x="2722562" y="764704"/>
            <a:ext cx="3830637" cy="546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cs typeface="Arial" panose="020B0604020202020204" pitchFamily="34" charset="0"/>
              </a:rPr>
              <a:t>rendszerirányító</a:t>
            </a:r>
          </a:p>
        </p:txBody>
      </p:sp>
      <p:sp>
        <p:nvSpPr>
          <p:cNvPr id="263316" name="Text Box 148"/>
          <p:cNvSpPr txBox="1">
            <a:spLocks noChangeArrowheads="1"/>
          </p:cNvSpPr>
          <p:nvPr/>
        </p:nvSpPr>
        <p:spPr bwMode="auto">
          <a:xfrm>
            <a:off x="7543800" y="5983288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rgbClr val="339933"/>
                </a:solidFill>
              </a:rPr>
              <a:t>energia</a:t>
            </a:r>
          </a:p>
        </p:txBody>
      </p:sp>
      <p:sp>
        <p:nvSpPr>
          <p:cNvPr id="263319" name="Text Box 151"/>
          <p:cNvSpPr txBox="1">
            <a:spLocks noChangeArrowheads="1"/>
          </p:cNvSpPr>
          <p:nvPr/>
        </p:nvSpPr>
        <p:spPr bwMode="auto">
          <a:xfrm>
            <a:off x="4267200" y="45815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2000" b="1" i="1">
                <a:solidFill>
                  <a:srgbClr val="0000FF"/>
                </a:solidFill>
              </a:rPr>
              <a:t>engedélyes</a:t>
            </a:r>
          </a:p>
        </p:txBody>
      </p:sp>
      <p:sp>
        <p:nvSpPr>
          <p:cNvPr id="263320" name="Text Box 152"/>
          <p:cNvSpPr txBox="1">
            <a:spLocks noChangeArrowheads="1"/>
          </p:cNvSpPr>
          <p:nvPr/>
        </p:nvSpPr>
        <p:spPr bwMode="auto">
          <a:xfrm>
            <a:off x="6211888" y="458152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2000" b="1" i="1">
                <a:solidFill>
                  <a:srgbClr val="0000FF"/>
                </a:solidFill>
              </a:rPr>
              <a:t>engedélyes</a:t>
            </a:r>
          </a:p>
        </p:txBody>
      </p:sp>
      <p:sp>
        <p:nvSpPr>
          <p:cNvPr id="263321" name="Line 153"/>
          <p:cNvSpPr>
            <a:spLocks noChangeShapeType="1"/>
          </p:cNvSpPr>
          <p:nvPr/>
        </p:nvSpPr>
        <p:spPr bwMode="auto">
          <a:xfrm>
            <a:off x="4211638" y="4437063"/>
            <a:ext cx="0" cy="243840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3322" name="Line 154"/>
          <p:cNvSpPr>
            <a:spLocks noChangeShapeType="1"/>
          </p:cNvSpPr>
          <p:nvPr/>
        </p:nvSpPr>
        <p:spPr bwMode="auto">
          <a:xfrm>
            <a:off x="6084888" y="4437063"/>
            <a:ext cx="0" cy="243840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8" name="Cím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50348"/>
          </a:xfrm>
        </p:spPr>
        <p:txBody>
          <a:bodyPr lIns="0" rIns="0">
            <a:noAutofit/>
          </a:bodyPr>
          <a:lstStyle/>
          <a:p>
            <a:r>
              <a:rPr lang="hu-H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villamosenergia-ellátás fizikája   </a:t>
            </a:r>
            <a:endParaRPr lang="hu-H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902896" y="6381328"/>
            <a:ext cx="2133600" cy="476250"/>
          </a:xfrm>
        </p:spPr>
        <p:txBody>
          <a:bodyPr/>
          <a:lstStyle/>
          <a:p>
            <a:pPr>
              <a:defRPr/>
            </a:pPr>
            <a:fld id="{1F442AAE-6642-4A4A-8951-347CD6DAB4DF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0">
        <p:circle/>
      </p:transition>
    </mc:Choice>
    <mc:Fallback xmlns="">
      <p:transition spd="slow" advClick="0" advTm="7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6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6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63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63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6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6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26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6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6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26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6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6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6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6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3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63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6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0"/>
                                        <p:tgtEl>
                                          <p:spTgt spid="26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26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0"/>
                                        <p:tgtEl>
                                          <p:spTgt spid="26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63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63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6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500"/>
                                        <p:tgtEl>
                                          <p:spTgt spid="26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3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3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3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3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500"/>
                                        <p:tgtEl>
                                          <p:spTgt spid="26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0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3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3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3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3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500"/>
                                        <p:tgtEl>
                                          <p:spTgt spid="26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75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750"/>
                                        <p:tgtEl>
                                          <p:spTgt spid="26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250"/>
                            </p:stCondLst>
                            <p:childTnLst>
                              <p:par>
                                <p:cTn id="122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15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325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500"/>
                                        <p:tgtEl>
                                          <p:spTgt spid="26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475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500"/>
                                        <p:tgtEl>
                                          <p:spTgt spid="26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 animBg="1"/>
      <p:bldP spid="263171" grpId="0" animBg="1"/>
      <p:bldP spid="263281" grpId="0" animBg="1"/>
      <p:bldP spid="263282" grpId="0" animBg="1"/>
      <p:bldP spid="263283" grpId="0" animBg="1"/>
      <p:bldP spid="263284" grpId="0" animBg="1"/>
      <p:bldP spid="263285" grpId="0" animBg="1"/>
      <p:bldP spid="263286" grpId="0" animBg="1"/>
      <p:bldP spid="263287" grpId="0" animBg="1"/>
      <p:bldP spid="263288" grpId="0" animBg="1"/>
      <p:bldP spid="263289" grpId="0" animBg="1"/>
      <p:bldP spid="263291" grpId="0" animBg="1"/>
      <p:bldP spid="263294" grpId="0"/>
      <p:bldP spid="263295" grpId="0"/>
      <p:bldP spid="263296" grpId="0"/>
      <p:bldP spid="263299" grpId="0" animBg="1"/>
      <p:bldP spid="263300" grpId="0" animBg="1"/>
      <p:bldP spid="263303" grpId="0"/>
      <p:bldP spid="263304" grpId="0" animBg="1"/>
      <p:bldP spid="263305" grpId="0" animBg="1"/>
      <p:bldP spid="263306" grpId="0"/>
      <p:bldP spid="263307" grpId="0"/>
      <p:bldP spid="263308" grpId="0"/>
      <p:bldP spid="263314" grpId="0" animBg="1"/>
      <p:bldP spid="263316" grpId="0"/>
      <p:bldP spid="263319" grpId="0"/>
      <p:bldP spid="263320" grpId="0"/>
      <p:bldP spid="263321" grpId="0" animBg="1"/>
      <p:bldP spid="2633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4117975" y="2747963"/>
            <a:ext cx="1462088" cy="13128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5868988" y="1114425"/>
            <a:ext cx="2303462" cy="4894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1487488" y="1123950"/>
            <a:ext cx="2303462" cy="4894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430" name="Text Box 6"/>
          <p:cNvSpPr txBox="1">
            <a:spLocks noChangeArrowheads="1"/>
          </p:cNvSpPr>
          <p:nvPr/>
        </p:nvSpPr>
        <p:spPr bwMode="auto">
          <a:xfrm rot="-5400000">
            <a:off x="-1957387" y="3171825"/>
            <a:ext cx="553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400" b="1">
                <a:solidFill>
                  <a:srgbClr val="0000CA"/>
                </a:solidFill>
              </a:rPr>
              <a:t>szállítás után       szállítás előtt</a:t>
            </a:r>
          </a:p>
        </p:txBody>
      </p:sp>
      <p:sp>
        <p:nvSpPr>
          <p:cNvPr id="359431" name="Line 7"/>
          <p:cNvSpPr>
            <a:spLocks noChangeShapeType="1"/>
          </p:cNvSpPr>
          <p:nvPr/>
        </p:nvSpPr>
        <p:spPr bwMode="auto">
          <a:xfrm>
            <a:off x="447675" y="3414713"/>
            <a:ext cx="657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59432" name="Rectangle 8"/>
          <p:cNvSpPr>
            <a:spLocks noChangeArrowheads="1"/>
          </p:cNvSpPr>
          <p:nvPr/>
        </p:nvSpPr>
        <p:spPr bwMode="auto">
          <a:xfrm>
            <a:off x="1701800" y="1916113"/>
            <a:ext cx="1800225" cy="4873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b="1">
                <a:solidFill>
                  <a:schemeClr val="bg1"/>
                </a:solidFill>
              </a:rPr>
              <a:t>kereskedelem</a:t>
            </a:r>
          </a:p>
        </p:txBody>
      </p:sp>
      <p:sp>
        <p:nvSpPr>
          <p:cNvPr id="359433" name="Rectangle 9"/>
          <p:cNvSpPr>
            <a:spLocks noChangeArrowheads="1"/>
          </p:cNvSpPr>
          <p:nvPr/>
        </p:nvSpPr>
        <p:spPr bwMode="auto">
          <a:xfrm>
            <a:off x="1619250" y="3197225"/>
            <a:ext cx="863600" cy="3603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bg1"/>
                </a:solidFill>
              </a:rPr>
              <a:t>termelés</a:t>
            </a:r>
          </a:p>
        </p:txBody>
      </p:sp>
      <p:sp>
        <p:nvSpPr>
          <p:cNvPr id="359434" name="Rectangle 10"/>
          <p:cNvSpPr>
            <a:spLocks noChangeArrowheads="1"/>
          </p:cNvSpPr>
          <p:nvPr/>
        </p:nvSpPr>
        <p:spPr bwMode="auto">
          <a:xfrm>
            <a:off x="2700338" y="3197225"/>
            <a:ext cx="935037" cy="360363"/>
          </a:xfrm>
          <a:prstGeom prst="rect">
            <a:avLst/>
          </a:prstGeom>
          <a:solidFill>
            <a:srgbClr val="CC0000"/>
          </a:soli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bg1"/>
                </a:solidFill>
              </a:rPr>
              <a:t>fogyasztás</a:t>
            </a:r>
          </a:p>
        </p:txBody>
      </p:sp>
      <p:sp>
        <p:nvSpPr>
          <p:cNvPr id="359435" name="Rectangle 11"/>
          <p:cNvSpPr>
            <a:spLocks noChangeArrowheads="1"/>
          </p:cNvSpPr>
          <p:nvPr/>
        </p:nvSpPr>
        <p:spPr bwMode="auto">
          <a:xfrm>
            <a:off x="4384675" y="3224213"/>
            <a:ext cx="935038" cy="360362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bg1"/>
                </a:solidFill>
              </a:rPr>
              <a:t>mérés</a:t>
            </a:r>
          </a:p>
        </p:txBody>
      </p:sp>
      <p:sp>
        <p:nvSpPr>
          <p:cNvPr id="359436" name="Rectangle 12"/>
          <p:cNvSpPr>
            <a:spLocks noChangeArrowheads="1"/>
          </p:cNvSpPr>
          <p:nvPr/>
        </p:nvSpPr>
        <p:spPr bwMode="auto">
          <a:xfrm>
            <a:off x="6084888" y="3213100"/>
            <a:ext cx="1150937" cy="360363"/>
          </a:xfrm>
          <a:prstGeom prst="rect">
            <a:avLst/>
          </a:pr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bg1"/>
                </a:solidFill>
              </a:rPr>
              <a:t>szabályozás</a:t>
            </a:r>
          </a:p>
        </p:txBody>
      </p:sp>
      <p:sp>
        <p:nvSpPr>
          <p:cNvPr id="359437" name="Rectangle 13"/>
          <p:cNvSpPr>
            <a:spLocks noChangeArrowheads="1"/>
          </p:cNvSpPr>
          <p:nvPr/>
        </p:nvSpPr>
        <p:spPr bwMode="auto">
          <a:xfrm>
            <a:off x="1692275" y="4205288"/>
            <a:ext cx="1800225" cy="4873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bg1"/>
                </a:solidFill>
              </a:rPr>
              <a:t>kereskedelemi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bg1"/>
                </a:solidFill>
              </a:rPr>
              <a:t>elszámolások</a:t>
            </a:r>
          </a:p>
        </p:txBody>
      </p:sp>
      <p:sp>
        <p:nvSpPr>
          <p:cNvPr id="359438" name="Rectangle 14"/>
          <p:cNvSpPr>
            <a:spLocks noChangeArrowheads="1"/>
          </p:cNvSpPr>
          <p:nvPr/>
        </p:nvSpPr>
        <p:spPr bwMode="auto">
          <a:xfrm>
            <a:off x="1703388" y="5240338"/>
            <a:ext cx="1800225" cy="4873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bg1"/>
                </a:solidFill>
              </a:rPr>
              <a:t>kiegyenlítési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bg1"/>
                </a:solidFill>
              </a:rPr>
              <a:t>elszámolások</a:t>
            </a:r>
          </a:p>
        </p:txBody>
      </p:sp>
      <p:sp>
        <p:nvSpPr>
          <p:cNvPr id="359439" name="Text Box 15"/>
          <p:cNvSpPr txBox="1">
            <a:spLocks noChangeArrowheads="1"/>
          </p:cNvSpPr>
          <p:nvPr/>
        </p:nvSpPr>
        <p:spPr bwMode="auto">
          <a:xfrm>
            <a:off x="1574800" y="1190625"/>
            <a:ext cx="208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/>
              <a:t>piaci szereplő</a:t>
            </a:r>
          </a:p>
        </p:txBody>
      </p:sp>
      <p:sp>
        <p:nvSpPr>
          <p:cNvPr id="359440" name="Text Box 16"/>
          <p:cNvSpPr txBox="1">
            <a:spLocks noChangeArrowheads="1"/>
          </p:cNvSpPr>
          <p:nvPr/>
        </p:nvSpPr>
        <p:spPr bwMode="auto">
          <a:xfrm>
            <a:off x="5911850" y="1147763"/>
            <a:ext cx="2222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/>
              <a:t>rendszerirányító</a:t>
            </a:r>
          </a:p>
        </p:txBody>
      </p:sp>
      <p:sp>
        <p:nvSpPr>
          <p:cNvPr id="359441" name="Rectangle 17"/>
          <p:cNvSpPr>
            <a:spLocks noChangeArrowheads="1"/>
          </p:cNvSpPr>
          <p:nvPr/>
        </p:nvSpPr>
        <p:spPr bwMode="auto">
          <a:xfrm>
            <a:off x="6062663" y="1966913"/>
            <a:ext cx="1150937" cy="431800"/>
          </a:xfrm>
          <a:prstGeom prst="rect">
            <a:avLst/>
          </a:prstGeom>
          <a:solidFill>
            <a:srgbClr val="C600C6"/>
          </a:solidFill>
          <a:ln w="9525">
            <a:solidFill>
              <a:srgbClr val="C600C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bg1"/>
                </a:solidFill>
              </a:rPr>
              <a:t>menetrend-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bg1"/>
                </a:solidFill>
              </a:rPr>
              <a:t>feldolgozás</a:t>
            </a:r>
          </a:p>
        </p:txBody>
      </p:sp>
      <p:sp>
        <p:nvSpPr>
          <p:cNvPr id="359442" name="AutoShape 18"/>
          <p:cNvSpPr>
            <a:spLocks noChangeArrowheads="1"/>
          </p:cNvSpPr>
          <p:nvPr/>
        </p:nvSpPr>
        <p:spPr bwMode="auto">
          <a:xfrm>
            <a:off x="3779838" y="1989138"/>
            <a:ext cx="2087562" cy="358775"/>
          </a:xfrm>
          <a:prstGeom prst="rightArrow">
            <a:avLst>
              <a:gd name="adj1" fmla="val 50278"/>
              <a:gd name="adj2" fmla="val 87171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443" name="AutoShape 19"/>
          <p:cNvSpPr>
            <a:spLocks noChangeArrowheads="1"/>
          </p:cNvSpPr>
          <p:nvPr/>
        </p:nvSpPr>
        <p:spPr bwMode="auto">
          <a:xfrm flipH="1">
            <a:off x="3779838" y="5313363"/>
            <a:ext cx="2087562" cy="358775"/>
          </a:xfrm>
          <a:prstGeom prst="rightArrow">
            <a:avLst>
              <a:gd name="adj1" fmla="val 50278"/>
              <a:gd name="adj2" fmla="val 87171"/>
            </a:avLst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9444" name="Text Box 20"/>
          <p:cNvSpPr txBox="1">
            <a:spLocks noChangeArrowheads="1"/>
          </p:cNvSpPr>
          <p:nvPr/>
        </p:nvSpPr>
        <p:spPr bwMode="auto">
          <a:xfrm>
            <a:off x="4273550" y="2736850"/>
            <a:ext cx="1150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/>
              <a:t>hálózat</a:t>
            </a:r>
          </a:p>
        </p:txBody>
      </p:sp>
      <p:sp>
        <p:nvSpPr>
          <p:cNvPr id="359445" name="AutoShape 21"/>
          <p:cNvSpPr>
            <a:spLocks noChangeArrowheads="1"/>
          </p:cNvSpPr>
          <p:nvPr/>
        </p:nvSpPr>
        <p:spPr bwMode="auto">
          <a:xfrm rot="5400000">
            <a:off x="5100638" y="4024313"/>
            <a:ext cx="754062" cy="7921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5100 h 21600"/>
              <a:gd name="T20" fmla="*/ 17916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221" y="0"/>
                </a:moveTo>
                <a:lnTo>
                  <a:pt x="8841" y="6821"/>
                </a:lnTo>
                <a:lnTo>
                  <a:pt x="12525" y="6821"/>
                </a:lnTo>
                <a:lnTo>
                  <a:pt x="12525" y="15100"/>
                </a:lnTo>
                <a:lnTo>
                  <a:pt x="0" y="15100"/>
                </a:lnTo>
                <a:lnTo>
                  <a:pt x="0" y="21600"/>
                </a:lnTo>
                <a:lnTo>
                  <a:pt x="17916" y="21600"/>
                </a:lnTo>
                <a:lnTo>
                  <a:pt x="17916" y="6821"/>
                </a:lnTo>
                <a:lnTo>
                  <a:pt x="21600" y="6821"/>
                </a:lnTo>
                <a:lnTo>
                  <a:pt x="15221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9446" name="AutoShape 22"/>
          <p:cNvSpPr>
            <a:spLocks noChangeArrowheads="1"/>
          </p:cNvSpPr>
          <p:nvPr/>
        </p:nvSpPr>
        <p:spPr bwMode="auto">
          <a:xfrm rot="16200000" flipH="1">
            <a:off x="3810001" y="4030662"/>
            <a:ext cx="754062" cy="7921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5100 h 21600"/>
              <a:gd name="T20" fmla="*/ 17916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221" y="0"/>
                </a:moveTo>
                <a:lnTo>
                  <a:pt x="8841" y="6821"/>
                </a:lnTo>
                <a:lnTo>
                  <a:pt x="12525" y="6821"/>
                </a:lnTo>
                <a:lnTo>
                  <a:pt x="12525" y="15100"/>
                </a:lnTo>
                <a:lnTo>
                  <a:pt x="0" y="15100"/>
                </a:lnTo>
                <a:lnTo>
                  <a:pt x="0" y="21600"/>
                </a:lnTo>
                <a:lnTo>
                  <a:pt x="17916" y="21600"/>
                </a:lnTo>
                <a:lnTo>
                  <a:pt x="17916" y="6821"/>
                </a:lnTo>
                <a:lnTo>
                  <a:pt x="21600" y="6821"/>
                </a:lnTo>
                <a:lnTo>
                  <a:pt x="15221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9447" name="Rectangle 23"/>
          <p:cNvSpPr>
            <a:spLocks noChangeArrowheads="1"/>
          </p:cNvSpPr>
          <p:nvPr/>
        </p:nvSpPr>
        <p:spPr bwMode="auto">
          <a:xfrm>
            <a:off x="6084888" y="4287838"/>
            <a:ext cx="1150937" cy="431800"/>
          </a:xfrm>
          <a:prstGeom prst="rect">
            <a:avLst/>
          </a:prstGeom>
          <a:solidFill>
            <a:srgbClr val="C600C6"/>
          </a:solidFill>
          <a:ln w="9525">
            <a:solidFill>
              <a:srgbClr val="C600C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bg1"/>
                </a:solidFill>
              </a:rPr>
              <a:t>menetrend-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bg1"/>
                </a:solidFill>
              </a:rPr>
              <a:t>eltérés</a:t>
            </a:r>
          </a:p>
        </p:txBody>
      </p:sp>
      <p:cxnSp>
        <p:nvCxnSpPr>
          <p:cNvPr id="359448" name="AutoShape 24"/>
          <p:cNvCxnSpPr>
            <a:cxnSpLocks noChangeShapeType="1"/>
            <a:stCxn id="359441" idx="3"/>
            <a:endCxn id="359447" idx="3"/>
          </p:cNvCxnSpPr>
          <p:nvPr/>
        </p:nvCxnSpPr>
        <p:spPr bwMode="auto">
          <a:xfrm>
            <a:off x="7213600" y="2182813"/>
            <a:ext cx="22225" cy="2320925"/>
          </a:xfrm>
          <a:prstGeom prst="bentConnector3">
            <a:avLst>
              <a:gd name="adj1" fmla="val 1492856"/>
            </a:avLst>
          </a:prstGeom>
          <a:noFill/>
          <a:ln w="38100">
            <a:solidFill>
              <a:srgbClr val="C600C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9449" name="Rectangle 25"/>
          <p:cNvSpPr>
            <a:spLocks noChangeArrowheads="1"/>
          </p:cNvSpPr>
          <p:nvPr/>
        </p:nvSpPr>
        <p:spPr bwMode="auto">
          <a:xfrm>
            <a:off x="6084888" y="5302250"/>
            <a:ext cx="1150937" cy="431800"/>
          </a:xfrm>
          <a:prstGeom prst="rect">
            <a:avLst/>
          </a:prstGeom>
          <a:solidFill>
            <a:srgbClr val="C600C6"/>
          </a:solidFill>
          <a:ln w="9525">
            <a:solidFill>
              <a:srgbClr val="C600C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bg1"/>
                </a:solidFill>
              </a:rPr>
              <a:t>kiegyenlítési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bg1"/>
                </a:solidFill>
              </a:rPr>
              <a:t>költség</a:t>
            </a:r>
          </a:p>
        </p:txBody>
      </p:sp>
      <p:cxnSp>
        <p:nvCxnSpPr>
          <p:cNvPr id="359450" name="AutoShape 26"/>
          <p:cNvCxnSpPr>
            <a:cxnSpLocks noChangeShapeType="1"/>
            <a:stCxn id="359447" idx="2"/>
            <a:endCxn id="359449" idx="0"/>
          </p:cNvCxnSpPr>
          <p:nvPr/>
        </p:nvCxnSpPr>
        <p:spPr bwMode="auto">
          <a:xfrm>
            <a:off x="6661150" y="4719638"/>
            <a:ext cx="0" cy="582612"/>
          </a:xfrm>
          <a:prstGeom prst="straightConnector1">
            <a:avLst/>
          </a:prstGeom>
          <a:noFill/>
          <a:ln w="38100">
            <a:solidFill>
              <a:srgbClr val="C600C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9451" name="AutoShape 27"/>
          <p:cNvCxnSpPr>
            <a:cxnSpLocks noChangeShapeType="1"/>
            <a:stCxn id="359436" idx="3"/>
            <a:endCxn id="359449" idx="3"/>
          </p:cNvCxnSpPr>
          <p:nvPr/>
        </p:nvCxnSpPr>
        <p:spPr bwMode="auto">
          <a:xfrm>
            <a:off x="7235825" y="3394075"/>
            <a:ext cx="1588" cy="2124075"/>
          </a:xfrm>
          <a:prstGeom prst="bentConnector3">
            <a:avLst>
              <a:gd name="adj1" fmla="val 37800014"/>
            </a:avLst>
          </a:prstGeom>
          <a:noFill/>
          <a:ln w="38100">
            <a:solidFill>
              <a:srgbClr val="80008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9452" name="Text Box 28"/>
          <p:cNvSpPr txBox="1">
            <a:spLocks noChangeArrowheads="1"/>
          </p:cNvSpPr>
          <p:nvPr/>
        </p:nvSpPr>
        <p:spPr bwMode="auto">
          <a:xfrm>
            <a:off x="4044950" y="1756048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 b="1" dirty="0"/>
              <a:t>menetrend-adás</a:t>
            </a:r>
          </a:p>
        </p:txBody>
      </p:sp>
      <p:sp>
        <p:nvSpPr>
          <p:cNvPr id="359453" name="Text Box 29"/>
          <p:cNvSpPr txBox="1">
            <a:spLocks noChangeArrowheads="1"/>
          </p:cNvSpPr>
          <p:nvPr/>
        </p:nvSpPr>
        <p:spPr bwMode="auto">
          <a:xfrm>
            <a:off x="4056063" y="4653136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 b="1" dirty="0"/>
              <a:t>mérési adatok</a:t>
            </a:r>
          </a:p>
        </p:txBody>
      </p:sp>
      <p:sp>
        <p:nvSpPr>
          <p:cNvPr id="359454" name="Text Box 30"/>
          <p:cNvSpPr txBox="1">
            <a:spLocks noChangeArrowheads="1"/>
          </p:cNvSpPr>
          <p:nvPr/>
        </p:nvSpPr>
        <p:spPr bwMode="auto">
          <a:xfrm>
            <a:off x="4089400" y="5085184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400" b="1" dirty="0"/>
              <a:t>kiegyenlítés</a:t>
            </a:r>
          </a:p>
        </p:txBody>
      </p:sp>
      <p:sp>
        <p:nvSpPr>
          <p:cNvPr id="359456" name="Rectangle 32"/>
          <p:cNvSpPr>
            <a:spLocks noChangeArrowheads="1"/>
          </p:cNvSpPr>
          <p:nvPr/>
        </p:nvSpPr>
        <p:spPr bwMode="auto">
          <a:xfrm>
            <a:off x="360363" y="3302000"/>
            <a:ext cx="97155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b="1"/>
              <a:t>valós idő</a:t>
            </a:r>
          </a:p>
        </p:txBody>
      </p:sp>
      <p:sp>
        <p:nvSpPr>
          <p:cNvPr id="32" name="Cím 1"/>
          <p:cNvSpPr txBox="1">
            <a:spLocks/>
          </p:cNvSpPr>
          <p:nvPr/>
        </p:nvSpPr>
        <p:spPr>
          <a:xfrm>
            <a:off x="0" y="12846"/>
            <a:ext cx="9144000" cy="648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hu-HU" sz="4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piaci villamosenergia-modell alapja   </a:t>
            </a:r>
            <a:endParaRPr lang="hu-HU" sz="40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7CD78-A1E9-4083-B527-9C43725F2F9F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0">
        <p:circle/>
      </p:transition>
    </mc:Choice>
    <mc:Fallback xmlns="">
      <p:transition spd="slow" advClick="0" advTm="6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5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3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3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35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0"/>
                                        <p:tgtEl>
                                          <p:spTgt spid="3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750"/>
                                        <p:tgtEl>
                                          <p:spTgt spid="35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750"/>
                                        <p:tgtEl>
                                          <p:spTgt spid="35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750"/>
                                        <p:tgtEl>
                                          <p:spTgt spid="35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3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35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35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500"/>
                                        <p:tgtEl>
                                          <p:spTgt spid="35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500"/>
                                        <p:tgtEl>
                                          <p:spTgt spid="35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750"/>
                                        <p:tgtEl>
                                          <p:spTgt spid="35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27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250"/>
                                        <p:tgtEl>
                                          <p:spTgt spid="35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250"/>
                                        <p:tgtEl>
                                          <p:spTgt spid="35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250"/>
                                        <p:tgtEl>
                                          <p:spTgt spid="35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525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750"/>
                                        <p:tgtEl>
                                          <p:spTgt spid="35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5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500"/>
                                        <p:tgtEl>
                                          <p:spTgt spid="3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 animBg="1"/>
      <p:bldP spid="359427" grpId="0" animBg="1"/>
      <p:bldP spid="359428" grpId="0" animBg="1"/>
      <p:bldP spid="359430" grpId="0"/>
      <p:bldP spid="359431" grpId="0" animBg="1"/>
      <p:bldP spid="359432" grpId="0" animBg="1"/>
      <p:bldP spid="359433" grpId="0" animBg="1"/>
      <p:bldP spid="359434" grpId="0" animBg="1"/>
      <p:bldP spid="359435" grpId="0" animBg="1"/>
      <p:bldP spid="359436" grpId="0" animBg="1"/>
      <p:bldP spid="359437" grpId="0" animBg="1"/>
      <p:bldP spid="359438" grpId="0" animBg="1"/>
      <p:bldP spid="359439" grpId="0"/>
      <p:bldP spid="359440" grpId="0"/>
      <p:bldP spid="359441" grpId="0" animBg="1"/>
      <p:bldP spid="359442" grpId="0" animBg="1"/>
      <p:bldP spid="359443" grpId="0" animBg="1"/>
      <p:bldP spid="359444" grpId="0"/>
      <p:bldP spid="359445" grpId="0" animBg="1"/>
      <p:bldP spid="359446" grpId="0" animBg="1"/>
      <p:bldP spid="359447" grpId="0" animBg="1"/>
      <p:bldP spid="359449" grpId="0" animBg="1"/>
      <p:bldP spid="359452" grpId="0"/>
      <p:bldP spid="359453" grpId="0"/>
      <p:bldP spid="359454" grpId="0"/>
      <p:bldP spid="3594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Line 2"/>
          <p:cNvSpPr>
            <a:spLocks noChangeShapeType="1"/>
          </p:cNvSpPr>
          <p:nvPr/>
        </p:nvSpPr>
        <p:spPr bwMode="auto">
          <a:xfrm>
            <a:off x="0" y="2878138"/>
            <a:ext cx="9144000" cy="0"/>
          </a:xfrm>
          <a:prstGeom prst="line">
            <a:avLst/>
          </a:prstGeom>
          <a:noFill/>
          <a:ln w="177800">
            <a:pattFill prst="trellis">
              <a:fgClr>
                <a:srgbClr val="FF33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6324600" cy="6858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36000" tIns="0" rIns="0" bIns="0" anchor="ctr"/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4000">
                <a:solidFill>
                  <a:srgbClr val="000099"/>
                </a:solidFill>
                <a:latin typeface="+mn-lt"/>
              </a:rPr>
              <a:t>Szabályozás </a:t>
            </a:r>
            <a:r>
              <a:rPr lang="hu-HU" altLang="en-US" sz="4000">
                <a:solidFill>
                  <a:srgbClr val="000099"/>
                </a:solidFill>
                <a:latin typeface="+mn-lt"/>
                <a:sym typeface="Symbol" pitchFamily="18" charset="2"/>
              </a:rPr>
              <a:t> kiegyenlítés</a:t>
            </a:r>
            <a:r>
              <a:rPr lang="hu-HU" altLang="en-US" sz="4000">
                <a:solidFill>
                  <a:srgbClr val="000099"/>
                </a:solidFill>
                <a:latin typeface="+mn-lt"/>
              </a:rPr>
              <a:t> </a:t>
            </a:r>
          </a:p>
        </p:txBody>
      </p:sp>
      <p:sp>
        <p:nvSpPr>
          <p:cNvPr id="319492" name="Oval 4"/>
          <p:cNvSpPr>
            <a:spLocks noChangeArrowheads="1"/>
          </p:cNvSpPr>
          <p:nvPr/>
        </p:nvSpPr>
        <p:spPr bwMode="auto">
          <a:xfrm>
            <a:off x="3492500" y="2133600"/>
            <a:ext cx="3048000" cy="1447800"/>
          </a:xfrm>
          <a:prstGeom prst="ellipse">
            <a:avLst/>
          </a:prstGeom>
          <a:solidFill>
            <a:srgbClr val="00CC00"/>
          </a:solidFill>
          <a:ln w="38100">
            <a:solidFill>
              <a:srgbClr val="006600"/>
            </a:solidFill>
            <a:round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9493" name="WordArt 5"/>
          <p:cNvSpPr>
            <a:spLocks noChangeArrowheads="1" noChangeShapeType="1" noTextEdit="1"/>
          </p:cNvSpPr>
          <p:nvPr/>
        </p:nvSpPr>
        <p:spPr bwMode="auto">
          <a:xfrm>
            <a:off x="3924300" y="2514600"/>
            <a:ext cx="2247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FFFF99"/>
                  </a:outerShdw>
                </a:effectLst>
                <a:latin typeface="Arial Black"/>
              </a:rPr>
              <a:t>MAVIR</a:t>
            </a:r>
          </a:p>
        </p:txBody>
      </p:sp>
      <p:sp>
        <p:nvSpPr>
          <p:cNvPr id="319494" name="Oval 6"/>
          <p:cNvSpPr>
            <a:spLocks noChangeArrowheads="1"/>
          </p:cNvSpPr>
          <p:nvPr/>
        </p:nvSpPr>
        <p:spPr bwMode="auto">
          <a:xfrm>
            <a:off x="2133600" y="4724400"/>
            <a:ext cx="1676400" cy="1676400"/>
          </a:xfrm>
          <a:prstGeom prst="ellipse">
            <a:avLst/>
          </a:prstGeom>
          <a:gradFill rotWithShape="0">
            <a:gsLst>
              <a:gs pos="0">
                <a:srgbClr val="FFBFC1"/>
              </a:gs>
              <a:gs pos="100000">
                <a:srgbClr val="FF6845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9495" name="Oval 7"/>
          <p:cNvSpPr>
            <a:spLocks noChangeArrowheads="1"/>
          </p:cNvSpPr>
          <p:nvPr/>
        </p:nvSpPr>
        <p:spPr bwMode="auto">
          <a:xfrm>
            <a:off x="2895600" y="4724400"/>
            <a:ext cx="1676400" cy="1676400"/>
          </a:xfrm>
          <a:prstGeom prst="ellipse">
            <a:avLst/>
          </a:prstGeom>
          <a:gradFill rotWithShape="0">
            <a:gsLst>
              <a:gs pos="0">
                <a:srgbClr val="FFBFC1"/>
              </a:gs>
              <a:gs pos="100000">
                <a:srgbClr val="FF6845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9496" name="Oval 8"/>
          <p:cNvSpPr>
            <a:spLocks noChangeArrowheads="1"/>
          </p:cNvSpPr>
          <p:nvPr/>
        </p:nvSpPr>
        <p:spPr bwMode="auto">
          <a:xfrm>
            <a:off x="3581400" y="4724400"/>
            <a:ext cx="1676400" cy="1676400"/>
          </a:xfrm>
          <a:prstGeom prst="ellipse">
            <a:avLst/>
          </a:prstGeom>
          <a:gradFill rotWithShape="0">
            <a:gsLst>
              <a:gs pos="0">
                <a:srgbClr val="FFBFC1"/>
              </a:gs>
              <a:gs pos="100000">
                <a:srgbClr val="FF6845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9497" name="Oval 9"/>
          <p:cNvSpPr>
            <a:spLocks noChangeArrowheads="1"/>
          </p:cNvSpPr>
          <p:nvPr/>
        </p:nvSpPr>
        <p:spPr bwMode="auto">
          <a:xfrm>
            <a:off x="4267200" y="4724400"/>
            <a:ext cx="1676400" cy="1676400"/>
          </a:xfrm>
          <a:prstGeom prst="ellipse">
            <a:avLst/>
          </a:prstGeom>
          <a:gradFill rotWithShape="0">
            <a:gsLst>
              <a:gs pos="0">
                <a:srgbClr val="FFBFC1"/>
              </a:gs>
              <a:gs pos="100000">
                <a:srgbClr val="FF6845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9498" name="Oval 10"/>
          <p:cNvSpPr>
            <a:spLocks noChangeArrowheads="1"/>
          </p:cNvSpPr>
          <p:nvPr/>
        </p:nvSpPr>
        <p:spPr bwMode="auto">
          <a:xfrm>
            <a:off x="5029200" y="4724400"/>
            <a:ext cx="1676400" cy="1676400"/>
          </a:xfrm>
          <a:prstGeom prst="ellipse">
            <a:avLst/>
          </a:prstGeom>
          <a:gradFill rotWithShape="0">
            <a:gsLst>
              <a:gs pos="0">
                <a:srgbClr val="FFBFC1"/>
              </a:gs>
              <a:gs pos="100000">
                <a:srgbClr val="FF6845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9499" name="Oval 11"/>
          <p:cNvSpPr>
            <a:spLocks noChangeArrowheads="1"/>
          </p:cNvSpPr>
          <p:nvPr/>
        </p:nvSpPr>
        <p:spPr bwMode="auto">
          <a:xfrm>
            <a:off x="5715000" y="4724400"/>
            <a:ext cx="1676400" cy="1676400"/>
          </a:xfrm>
          <a:prstGeom prst="ellipse">
            <a:avLst/>
          </a:prstGeom>
          <a:gradFill rotWithShape="0">
            <a:gsLst>
              <a:gs pos="0">
                <a:srgbClr val="FFBFC1"/>
              </a:gs>
              <a:gs pos="100000">
                <a:srgbClr val="FF6845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9500" name="Oval 12"/>
          <p:cNvSpPr>
            <a:spLocks noChangeArrowheads="1"/>
          </p:cNvSpPr>
          <p:nvPr/>
        </p:nvSpPr>
        <p:spPr bwMode="auto">
          <a:xfrm>
            <a:off x="6477000" y="4724400"/>
            <a:ext cx="1676400" cy="1676400"/>
          </a:xfrm>
          <a:prstGeom prst="ellipse">
            <a:avLst/>
          </a:prstGeom>
          <a:gradFill rotWithShape="0">
            <a:gsLst>
              <a:gs pos="0">
                <a:srgbClr val="FFBFC1"/>
              </a:gs>
              <a:gs pos="100000">
                <a:srgbClr val="FF6845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9501" name="AutoShape 13"/>
          <p:cNvSpPr>
            <a:spLocks noChangeArrowheads="1"/>
          </p:cNvSpPr>
          <p:nvPr/>
        </p:nvSpPr>
        <p:spPr bwMode="auto">
          <a:xfrm>
            <a:off x="533400" y="2971800"/>
            <a:ext cx="457200" cy="3886200"/>
          </a:xfrm>
          <a:prstGeom prst="upDownArrow">
            <a:avLst>
              <a:gd name="adj1" fmla="val 50000"/>
              <a:gd name="adj2" fmla="val 81262"/>
            </a:avLst>
          </a:prstGeom>
          <a:gradFill rotWithShape="0">
            <a:gsLst>
              <a:gs pos="0">
                <a:srgbClr val="5346FE"/>
              </a:gs>
              <a:gs pos="50000">
                <a:srgbClr val="33CCFF"/>
              </a:gs>
              <a:gs pos="100000">
                <a:srgbClr val="5346FE"/>
              </a:gs>
            </a:gsLst>
            <a:lin ang="5400000" scaled="1"/>
          </a:gradFill>
          <a:ln w="19050">
            <a:solidFill>
              <a:srgbClr val="5346FE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9502" name="Text Box 14"/>
          <p:cNvSpPr txBox="1">
            <a:spLocks noChangeArrowheads="1"/>
          </p:cNvSpPr>
          <p:nvPr/>
        </p:nvSpPr>
        <p:spPr bwMode="auto">
          <a:xfrm rot="-5400000">
            <a:off x="-1162050" y="46863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400" b="1">
                <a:solidFill>
                  <a:srgbClr val="0000FF"/>
                </a:solidFill>
              </a:rPr>
              <a:t>kiegyenlítő energia</a:t>
            </a:r>
          </a:p>
        </p:txBody>
      </p:sp>
      <p:sp>
        <p:nvSpPr>
          <p:cNvPr id="319503" name="Line 15"/>
          <p:cNvSpPr>
            <a:spLocks noChangeShapeType="1"/>
          </p:cNvSpPr>
          <p:nvPr/>
        </p:nvSpPr>
        <p:spPr bwMode="auto">
          <a:xfrm flipV="1">
            <a:off x="3048000" y="3352800"/>
            <a:ext cx="83820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9504" name="Line 16"/>
          <p:cNvSpPr>
            <a:spLocks noChangeShapeType="1"/>
          </p:cNvSpPr>
          <p:nvPr/>
        </p:nvSpPr>
        <p:spPr bwMode="auto">
          <a:xfrm flipV="1">
            <a:off x="3810000" y="3505200"/>
            <a:ext cx="457200" cy="1219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9505" name="Line 17"/>
          <p:cNvSpPr>
            <a:spLocks noChangeShapeType="1"/>
          </p:cNvSpPr>
          <p:nvPr/>
        </p:nvSpPr>
        <p:spPr bwMode="auto">
          <a:xfrm flipV="1">
            <a:off x="4495800" y="3581400"/>
            <a:ext cx="2286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9506" name="Line 18"/>
          <p:cNvSpPr>
            <a:spLocks noChangeShapeType="1"/>
          </p:cNvSpPr>
          <p:nvPr/>
        </p:nvSpPr>
        <p:spPr bwMode="auto">
          <a:xfrm flipV="1">
            <a:off x="5105400" y="3581400"/>
            <a:ext cx="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9507" name="Line 19"/>
          <p:cNvSpPr>
            <a:spLocks noChangeShapeType="1"/>
          </p:cNvSpPr>
          <p:nvPr/>
        </p:nvSpPr>
        <p:spPr bwMode="auto">
          <a:xfrm flipH="1" flipV="1">
            <a:off x="5562600" y="3581400"/>
            <a:ext cx="152400" cy="1143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9508" name="Line 20"/>
          <p:cNvSpPr>
            <a:spLocks noChangeShapeType="1"/>
          </p:cNvSpPr>
          <p:nvPr/>
        </p:nvSpPr>
        <p:spPr bwMode="auto">
          <a:xfrm flipH="1" flipV="1">
            <a:off x="6019800" y="3429000"/>
            <a:ext cx="381000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9509" name="Line 21"/>
          <p:cNvSpPr>
            <a:spLocks noChangeShapeType="1"/>
          </p:cNvSpPr>
          <p:nvPr/>
        </p:nvSpPr>
        <p:spPr bwMode="auto">
          <a:xfrm>
            <a:off x="6324600" y="3276600"/>
            <a:ext cx="838200" cy="1447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9510" name="Text Box 22"/>
          <p:cNvSpPr txBox="1">
            <a:spLocks noChangeArrowheads="1"/>
          </p:cNvSpPr>
          <p:nvPr/>
        </p:nvSpPr>
        <p:spPr bwMode="auto">
          <a:xfrm>
            <a:off x="900113" y="6461125"/>
            <a:ext cx="7885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 i="1">
                <a:solidFill>
                  <a:schemeClr val="accent2"/>
                </a:solidFill>
              </a:rPr>
              <a:t>Az egyes mérlegkörök mérleghibáinak egyenkénti kiegyenlítése</a:t>
            </a:r>
          </a:p>
        </p:txBody>
      </p:sp>
      <p:sp>
        <p:nvSpPr>
          <p:cNvPr id="319511" name="Text Box 23"/>
          <p:cNvSpPr txBox="1">
            <a:spLocks noChangeArrowheads="1"/>
          </p:cNvSpPr>
          <p:nvPr/>
        </p:nvSpPr>
        <p:spPr bwMode="auto">
          <a:xfrm rot="-5400000">
            <a:off x="-628650" y="466725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400" b="1">
                <a:solidFill>
                  <a:srgbClr val="0000FF"/>
                </a:solidFill>
              </a:rPr>
              <a:t>mérés és elszámolás</a:t>
            </a:r>
          </a:p>
        </p:txBody>
      </p:sp>
      <p:sp>
        <p:nvSpPr>
          <p:cNvPr id="319512" name="AutoShape 24"/>
          <p:cNvSpPr>
            <a:spLocks noChangeArrowheads="1"/>
          </p:cNvSpPr>
          <p:nvPr/>
        </p:nvSpPr>
        <p:spPr bwMode="auto">
          <a:xfrm>
            <a:off x="533400" y="685800"/>
            <a:ext cx="457200" cy="2133600"/>
          </a:xfrm>
          <a:prstGeom prst="upDownArrow">
            <a:avLst>
              <a:gd name="adj1" fmla="val 50000"/>
              <a:gd name="adj2" fmla="val 74083"/>
            </a:avLst>
          </a:prstGeom>
          <a:gradFill rotWithShape="0">
            <a:gsLst>
              <a:gs pos="0">
                <a:srgbClr val="FF3300"/>
              </a:gs>
              <a:gs pos="50000">
                <a:srgbClr val="FF9999"/>
              </a:gs>
              <a:gs pos="100000">
                <a:srgbClr val="FF3300"/>
              </a:gs>
            </a:gsLst>
            <a:lin ang="5400000" scaled="1"/>
          </a:gradFill>
          <a:ln w="19050">
            <a:solidFill>
              <a:srgbClr val="FF6845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9513" name="Text Box 25"/>
          <p:cNvSpPr txBox="1">
            <a:spLocks noChangeArrowheads="1"/>
          </p:cNvSpPr>
          <p:nvPr/>
        </p:nvSpPr>
        <p:spPr bwMode="auto">
          <a:xfrm rot="-5400000">
            <a:off x="-547687" y="1460500"/>
            <a:ext cx="1828800" cy="581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rgbClr val="FF3300"/>
                </a:solidFill>
              </a:rPr>
              <a:t>szabályozási energia</a:t>
            </a:r>
          </a:p>
        </p:txBody>
      </p:sp>
      <p:sp>
        <p:nvSpPr>
          <p:cNvPr id="319514" name="AutoShape 26"/>
          <p:cNvSpPr>
            <a:spLocks noChangeArrowheads="1"/>
          </p:cNvSpPr>
          <p:nvPr/>
        </p:nvSpPr>
        <p:spPr bwMode="auto">
          <a:xfrm>
            <a:off x="3581400" y="825500"/>
            <a:ext cx="2819400" cy="1371600"/>
          </a:xfrm>
          <a:prstGeom prst="downArrowCallout">
            <a:avLst>
              <a:gd name="adj1" fmla="val 43985"/>
              <a:gd name="adj2" fmla="val 33336"/>
              <a:gd name="adj3" fmla="val 21296"/>
              <a:gd name="adj4" fmla="val 66319"/>
            </a:avLst>
          </a:prstGeom>
          <a:gradFill rotWithShape="0">
            <a:gsLst>
              <a:gs pos="0">
                <a:srgbClr val="FFC1B3"/>
              </a:gs>
              <a:gs pos="100000">
                <a:srgbClr val="FF3300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9515" name="Text Box 27"/>
          <p:cNvSpPr txBox="1">
            <a:spLocks noChangeArrowheads="1"/>
          </p:cNvSpPr>
          <p:nvPr/>
        </p:nvSpPr>
        <p:spPr bwMode="auto">
          <a:xfrm>
            <a:off x="3581400" y="809625"/>
            <a:ext cx="2819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 szabályozás szekunder szabályozás perces tartalékpiac</a:t>
            </a:r>
          </a:p>
        </p:txBody>
      </p:sp>
      <p:sp>
        <p:nvSpPr>
          <p:cNvPr id="319516" name="Text Box 28"/>
          <p:cNvSpPr txBox="1">
            <a:spLocks noChangeArrowheads="1"/>
          </p:cNvSpPr>
          <p:nvPr/>
        </p:nvSpPr>
        <p:spPr bwMode="auto">
          <a:xfrm>
            <a:off x="914400" y="990600"/>
            <a:ext cx="2438400" cy="1190625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 u="sng">
                <a:solidFill>
                  <a:srgbClr val="FF3300"/>
                </a:solidFill>
              </a:rPr>
              <a:t>Fizikai szabályozás:</a:t>
            </a:r>
            <a:r>
              <a:rPr lang="hu-HU" altLang="en-US" sz="1800" b="1">
                <a:solidFill>
                  <a:srgbClr val="FF3300"/>
                </a:solidFill>
              </a:rPr>
              <a:t> a frekvencia és             a csereteljesítmény szabályozása</a:t>
            </a:r>
          </a:p>
        </p:txBody>
      </p:sp>
      <p:sp>
        <p:nvSpPr>
          <p:cNvPr id="319517" name="Text Box 29"/>
          <p:cNvSpPr txBox="1">
            <a:spLocks noChangeArrowheads="1"/>
          </p:cNvSpPr>
          <p:nvPr/>
        </p:nvSpPr>
        <p:spPr bwMode="auto">
          <a:xfrm>
            <a:off x="6019800" y="1676400"/>
            <a:ext cx="3429000" cy="1082675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rgbClr val="FFFF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CC0000"/>
                </a:solidFill>
              </a:rPr>
              <a:t>A mérlegkörök eredő, együttes mérleghibáinak helyesbítése,    kiszabályozása</a:t>
            </a:r>
          </a:p>
        </p:txBody>
      </p:sp>
      <p:graphicFrame>
        <p:nvGraphicFramePr>
          <p:cNvPr id="319518" name="Object 30"/>
          <p:cNvGraphicFramePr>
            <a:graphicFrameLocks noChangeAspect="1"/>
          </p:cNvGraphicFramePr>
          <p:nvPr/>
        </p:nvGraphicFramePr>
        <p:xfrm>
          <a:off x="6400800" y="228600"/>
          <a:ext cx="2743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8" name="Chart" r:id="rId3" imgW="6984000" imgH="3931200" progId="">
                  <p:embed/>
                </p:oleObj>
              </mc:Choice>
              <mc:Fallback>
                <p:oleObj name="Chart" r:id="rId3" imgW="6984000" imgH="3931200" progId="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28600"/>
                        <a:ext cx="27432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FF33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519" name="Object 31"/>
          <p:cNvGraphicFramePr>
            <a:graphicFrameLocks noChangeAspect="1"/>
          </p:cNvGraphicFramePr>
          <p:nvPr/>
        </p:nvGraphicFramePr>
        <p:xfrm>
          <a:off x="1981200" y="3581400"/>
          <a:ext cx="1676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9" name="Chart" r:id="rId5" imgW="4617744" imgH="2598359" progId="">
                  <p:embed followColorScheme="full"/>
                </p:oleObj>
              </mc:Choice>
              <mc:Fallback>
                <p:oleObj name="Chart" r:id="rId5" imgW="4617744" imgH="2598359" progId="">
                  <p:embed followColorScheme="full"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81400"/>
                        <a:ext cx="1676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accent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520" name="Object 32"/>
          <p:cNvGraphicFramePr>
            <a:graphicFrameLocks noChangeAspect="1"/>
          </p:cNvGraphicFramePr>
          <p:nvPr/>
        </p:nvGraphicFramePr>
        <p:xfrm>
          <a:off x="4140200" y="3644900"/>
          <a:ext cx="1676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0" name="Chart" r:id="rId7" imgW="4617744" imgH="2598359" progId="">
                  <p:embed followColorScheme="full"/>
                </p:oleObj>
              </mc:Choice>
              <mc:Fallback>
                <p:oleObj name="Chart" r:id="rId7" imgW="4617744" imgH="2598359" progId="">
                  <p:embed followColorScheme="full"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644900"/>
                        <a:ext cx="1676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00CC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521" name="Object 33"/>
          <p:cNvGraphicFramePr>
            <a:graphicFrameLocks noChangeAspect="1"/>
          </p:cNvGraphicFramePr>
          <p:nvPr/>
        </p:nvGraphicFramePr>
        <p:xfrm>
          <a:off x="6324600" y="3505200"/>
          <a:ext cx="1905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1" name="Chart" r:id="rId9" imgW="6984000" imgH="3931200" progId="">
                  <p:embed/>
                </p:oleObj>
              </mc:Choice>
              <mc:Fallback>
                <p:oleObj name="Chart" r:id="rId9" imgW="6984000" imgH="3931200" progId="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505200"/>
                        <a:ext cx="1905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902896" y="6245225"/>
            <a:ext cx="2133600" cy="476250"/>
          </a:xfrm>
        </p:spPr>
        <p:txBody>
          <a:bodyPr/>
          <a:lstStyle/>
          <a:p>
            <a:pPr>
              <a:defRPr/>
            </a:pPr>
            <a:fld id="{4B57CD78-A1E9-4083-B527-9C43725F2F9F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0">
        <p:circle/>
      </p:transition>
    </mc:Choice>
    <mc:Fallback xmlns="">
      <p:transition spd="slow" advClick="0" advTm="5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5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5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5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50"/>
                                        <p:tgtEl>
                                          <p:spTgt spid="3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50"/>
                                        <p:tgtEl>
                                          <p:spTgt spid="3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50"/>
                                        <p:tgtEl>
                                          <p:spTgt spid="3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50"/>
                                        <p:tgtEl>
                                          <p:spTgt spid="3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3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3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3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3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3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3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3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3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3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31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25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250"/>
                                        <p:tgtEl>
                                          <p:spTgt spid="3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250"/>
                                        <p:tgtEl>
                                          <p:spTgt spid="3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250"/>
                                        <p:tgtEl>
                                          <p:spTgt spid="3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3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875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3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22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3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3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750"/>
                                        <p:tgtEl>
                                          <p:spTgt spid="3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0"/>
                                        <p:tgtEl>
                                          <p:spTgt spid="3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750"/>
                                        <p:tgtEl>
                                          <p:spTgt spid="3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 animBg="1"/>
      <p:bldP spid="319492" grpId="0" animBg="1"/>
      <p:bldP spid="319493" grpId="0" animBg="1"/>
      <p:bldP spid="319494" grpId="0" animBg="1"/>
      <p:bldP spid="319495" grpId="0" animBg="1"/>
      <p:bldP spid="319496" grpId="0" animBg="1"/>
      <p:bldP spid="319497" grpId="0" animBg="1"/>
      <p:bldP spid="319498" grpId="0" animBg="1"/>
      <p:bldP spid="319499" grpId="0" animBg="1"/>
      <p:bldP spid="319500" grpId="0" animBg="1"/>
      <p:bldP spid="319501" grpId="0" animBg="1"/>
      <p:bldP spid="319502" grpId="0"/>
      <p:bldP spid="319503" grpId="0" animBg="1"/>
      <p:bldP spid="319504" grpId="0" animBg="1"/>
      <p:bldP spid="319505" grpId="0" animBg="1"/>
      <p:bldP spid="319506" grpId="0" animBg="1"/>
      <p:bldP spid="319507" grpId="0" animBg="1"/>
      <p:bldP spid="319508" grpId="0" animBg="1"/>
      <p:bldP spid="319509" grpId="0" animBg="1"/>
      <p:bldP spid="319510" grpId="0"/>
      <p:bldP spid="319511" grpId="0"/>
      <p:bldP spid="319512" grpId="0" animBg="1"/>
      <p:bldP spid="319513" grpId="0"/>
      <p:bldP spid="319514" grpId="0" animBg="1"/>
      <p:bldP spid="319515" grpId="0"/>
      <p:bldP spid="319516" grpId="0"/>
      <p:bldP spid="319517" grpId="0"/>
      <p:bldOleChart spid="319518" grpId="0"/>
      <p:bldOleChart spid="319519" grpId="0"/>
      <p:bldOleChart spid="319520" grpId="0"/>
      <p:bldOleChart spid="3195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1650" y="1416050"/>
            <a:ext cx="2209800" cy="1447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654050" y="1644650"/>
          <a:ext cx="1143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84" name="Clip" r:id="rId3" imgW="2218648" imgH="1686173" progId="">
                  <p:embed/>
                </p:oleObj>
              </mc:Choice>
              <mc:Fallback>
                <p:oleObj name="Clip" r:id="rId3" imgW="2218648" imgH="1686173" progId="">
                  <p:embed/>
                  <p:pic>
                    <p:nvPicPr>
                      <p:cNvPr id="0" name="Picture 1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644650"/>
                        <a:ext cx="1143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987550" y="1873250"/>
            <a:ext cx="609600" cy="609600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8251340">
            <a:off x="2044700" y="2025650"/>
            <a:ext cx="533400" cy="304800"/>
          </a:xfrm>
          <a:prstGeom prst="rightArrow">
            <a:avLst>
              <a:gd name="adj1" fmla="val 50000"/>
              <a:gd name="adj2" fmla="val 62498"/>
            </a:avLst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1650" y="4406900"/>
            <a:ext cx="2209800" cy="1447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54050" y="4635500"/>
          <a:ext cx="1143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85" name="Clip" r:id="rId5" imgW="2218648" imgH="1686173" progId="">
                  <p:embed/>
                </p:oleObj>
              </mc:Choice>
              <mc:Fallback>
                <p:oleObj name="Clip" r:id="rId5" imgW="2218648" imgH="1686173" progId="">
                  <p:embed/>
                  <p:pic>
                    <p:nvPicPr>
                      <p:cNvPr id="0" name="Picture 11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4635500"/>
                        <a:ext cx="1143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987550" y="4864100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3348660" flipV="1">
            <a:off x="2044700" y="5016500"/>
            <a:ext cx="533400" cy="304800"/>
          </a:xfrm>
          <a:prstGeom prst="rightArrow">
            <a:avLst>
              <a:gd name="adj1" fmla="val 50000"/>
              <a:gd name="adj2" fmla="val 6249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96850" y="3702050"/>
            <a:ext cx="8839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711950" y="1356629"/>
            <a:ext cx="1066800" cy="10668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MK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083425" y="1842404"/>
            <a:ext cx="1066800" cy="10668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MK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369175" y="2385329"/>
            <a:ext cx="1066800" cy="10668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MK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692900" y="3968750"/>
            <a:ext cx="1066800" cy="10668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MK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064375" y="4454525"/>
            <a:ext cx="1066800" cy="10668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MK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350125" y="4997450"/>
            <a:ext cx="1066800" cy="10668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MK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2787650" y="1797050"/>
            <a:ext cx="1143000" cy="685800"/>
          </a:xfrm>
          <a:prstGeom prst="rightArrow">
            <a:avLst>
              <a:gd name="adj1" fmla="val 44444"/>
              <a:gd name="adj2" fmla="val 51281"/>
            </a:avLst>
          </a:prstGeom>
          <a:solidFill>
            <a:srgbClr val="79F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600" b="1" smtClean="0">
                <a:latin typeface="Arial" pitchFamily="34" charset="0"/>
                <a:cs typeface="Arial" pitchFamily="34" charset="0"/>
              </a:rPr>
              <a:t>energia</a:t>
            </a:r>
            <a:endParaRPr lang="hu-HU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 flipH="1">
            <a:off x="2787650" y="4845050"/>
            <a:ext cx="1143000" cy="685800"/>
          </a:xfrm>
          <a:prstGeom prst="rightArrow">
            <a:avLst>
              <a:gd name="adj1" fmla="val 44444"/>
              <a:gd name="adj2" fmla="val 51281"/>
            </a:avLst>
          </a:prstGeom>
          <a:solidFill>
            <a:srgbClr val="79F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600" b="1" smtClean="0">
                <a:latin typeface="Arial" pitchFamily="34" charset="0"/>
                <a:cs typeface="Arial" pitchFamily="34" charset="0"/>
              </a:rPr>
              <a:t>energia</a:t>
            </a:r>
            <a:endParaRPr lang="hu-HU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5521325" y="1492250"/>
            <a:ext cx="1143000" cy="914400"/>
          </a:xfrm>
          <a:prstGeom prst="rightArrow">
            <a:avLst>
              <a:gd name="adj1" fmla="val 46528"/>
              <a:gd name="adj2" fmla="val 48958"/>
            </a:avLst>
          </a:prstGeom>
          <a:solidFill>
            <a:srgbClr val="79F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600" b="1" smtClean="0">
                <a:latin typeface="Arial" pitchFamily="34" charset="0"/>
                <a:cs typeface="Arial" pitchFamily="34" charset="0"/>
              </a:rPr>
              <a:t>energia</a:t>
            </a:r>
            <a:endParaRPr lang="hu-HU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flipH="1">
            <a:off x="5454650" y="4387850"/>
            <a:ext cx="1143000" cy="914400"/>
          </a:xfrm>
          <a:prstGeom prst="rightArrow">
            <a:avLst>
              <a:gd name="adj1" fmla="val 46528"/>
              <a:gd name="adj2" fmla="val 48958"/>
            </a:avLst>
          </a:prstGeom>
          <a:solidFill>
            <a:srgbClr val="79F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600" b="1" smtClean="0">
                <a:latin typeface="Arial" pitchFamily="34" charset="0"/>
                <a:cs typeface="Arial" pitchFamily="34" charset="0"/>
              </a:rPr>
              <a:t>energia</a:t>
            </a:r>
            <a:endParaRPr lang="hu-HU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530850" y="5302250"/>
            <a:ext cx="1143000" cy="381000"/>
          </a:xfrm>
          <a:prstGeom prst="rightArrow">
            <a:avLst>
              <a:gd name="adj1" fmla="val 44167"/>
              <a:gd name="adj2" fmla="val 77500"/>
            </a:avLst>
          </a:prstGeom>
          <a:solidFill>
            <a:srgbClr val="79F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200" b="1" smtClean="0">
                <a:latin typeface="Arial" pitchFamily="34" charset="0"/>
                <a:cs typeface="Arial" pitchFamily="34" charset="0"/>
              </a:rPr>
              <a:t>energia</a:t>
            </a:r>
            <a:endParaRPr lang="hu-HU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 flipH="1">
            <a:off x="5530850" y="2559050"/>
            <a:ext cx="1143000" cy="381000"/>
          </a:xfrm>
          <a:prstGeom prst="rightArrow">
            <a:avLst>
              <a:gd name="adj1" fmla="val 44167"/>
              <a:gd name="adj2" fmla="val 77500"/>
            </a:avLst>
          </a:prstGeom>
          <a:solidFill>
            <a:srgbClr val="79F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200" b="1" smtClean="0">
                <a:latin typeface="Arial" pitchFamily="34" charset="0"/>
                <a:cs typeface="Arial" pitchFamily="34" charset="0"/>
              </a:rPr>
              <a:t>energia</a:t>
            </a:r>
            <a:endParaRPr lang="hu-HU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73050" y="316865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hu-HU" sz="2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2800" b="1" dirty="0" err="1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aldo</a:t>
            </a:r>
            <a:r>
              <a:rPr lang="en-US" sz="2800" b="1" dirty="0" smtClean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solidFill>
                <a:srgbClr val="339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73050" y="370205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hu-H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aldo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66675" y="6502400"/>
            <a:ext cx="5111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200" b="1" u="sng" dirty="0" smtClean="0">
                <a:latin typeface="Arial" pitchFamily="34" charset="0"/>
                <a:cs typeface="Arial" pitchFamily="34" charset="0"/>
              </a:rPr>
              <a:t>Forrás: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Energiewirtschaftliche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Tagesfragen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, 2006. 1.</a:t>
            </a:r>
            <a:r>
              <a:rPr lang="hu-HU" sz="1200" b="1" dirty="0">
                <a:latin typeface="Arial" pitchFamily="34" charset="0"/>
                <a:cs typeface="Arial" pitchFamily="34" charset="0"/>
              </a:rPr>
              <a:t> &amp; 2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,  p. 56-60. </a:t>
            </a:r>
          </a:p>
        </p:txBody>
      </p:sp>
      <p:sp>
        <p:nvSpPr>
          <p:cNvPr id="30" name="Szövegdoboz 34"/>
          <p:cNvSpPr txBox="1">
            <a:spLocks noChangeArrowheads="1"/>
          </p:cNvSpPr>
          <p:nvPr/>
        </p:nvSpPr>
        <p:spPr bwMode="auto">
          <a:xfrm>
            <a:off x="1907704" y="2463095"/>
            <a:ext cx="792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hu-HU" b="1" dirty="0" smtClean="0">
                <a:latin typeface="Arial" pitchFamily="34" charset="0"/>
                <a:cs typeface="Arial" pitchFamily="34" charset="0"/>
              </a:rPr>
              <a:t>fel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Szövegdoboz 35"/>
          <p:cNvSpPr txBox="1">
            <a:spLocks noChangeArrowheads="1"/>
          </p:cNvSpPr>
          <p:nvPr/>
        </p:nvSpPr>
        <p:spPr bwMode="auto">
          <a:xfrm>
            <a:off x="1763713" y="5445125"/>
            <a:ext cx="1008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hu-HU" b="1" dirty="0" smtClean="0">
                <a:latin typeface="Arial" pitchFamily="34" charset="0"/>
                <a:cs typeface="Arial" pitchFamily="34" charset="0"/>
              </a:rPr>
              <a:t>le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Egyenes összekötő 32"/>
          <p:cNvCxnSpPr/>
          <p:nvPr/>
        </p:nvCxnSpPr>
        <p:spPr>
          <a:xfrm flipV="1">
            <a:off x="4673600" y="15874"/>
            <a:ext cx="0" cy="648652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rrowheads="1"/>
          </p:cNvSpPr>
          <p:nvPr/>
        </p:nvSpPr>
        <p:spPr bwMode="auto">
          <a:xfrm rot="16200000">
            <a:off x="2235200" y="2978150"/>
            <a:ext cx="4876800" cy="14478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Rendszerirányító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hu-H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1" y="-13677"/>
            <a:ext cx="4673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Szabályozási energia</a:t>
            </a:r>
            <a:endParaRPr lang="hu-H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4463932" y="-27384"/>
            <a:ext cx="4673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Kiegyenlítési energia</a:t>
            </a:r>
            <a:endParaRPr lang="hu-H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Dia számának hely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7CD78-A1E9-4083-B527-9C43725F2F9F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0">
        <p:circle/>
      </p:transition>
    </mc:Choice>
    <mc:Fallback xmlns="">
      <p:transition spd="slow" advClick="0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50059759"/>
              </p:ext>
            </p:extLst>
          </p:nvPr>
        </p:nvGraphicFramePr>
        <p:xfrm>
          <a:off x="179512" y="288000"/>
          <a:ext cx="878497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0" y="476"/>
            <a:ext cx="9144000" cy="688256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hu-H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4000" dirty="0" smtClean="0">
                <a:solidFill>
                  <a:srgbClr val="002060"/>
                </a:solidFill>
                <a:cs typeface="Arial" pitchFamily="34" charset="0"/>
              </a:rPr>
              <a:t>hazai mérlegkörök száma nő</a:t>
            </a:r>
            <a:r>
              <a:rPr lang="hu-H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830888" y="6453336"/>
            <a:ext cx="2133600" cy="324000"/>
          </a:xfrm>
        </p:spPr>
        <p:txBody>
          <a:bodyPr/>
          <a:lstStyle/>
          <a:p>
            <a:pPr>
              <a:defRPr/>
            </a:pPr>
            <a:fld id="{4B57CD78-A1E9-4083-B527-9C43725F2F9F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0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églalap 38"/>
          <p:cNvSpPr/>
          <p:nvPr/>
        </p:nvSpPr>
        <p:spPr>
          <a:xfrm>
            <a:off x="7030" y="0"/>
            <a:ext cx="913697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-4763" y="6583363"/>
            <a:ext cx="6515101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hu-HU" sz="1200" u="sng">
                <a:latin typeface="Arial" pitchFamily="34" charset="0"/>
              </a:rPr>
              <a:t>Forrás:</a:t>
            </a:r>
            <a:r>
              <a:rPr lang="hu-HU" sz="1200">
                <a:latin typeface="Arial" pitchFamily="34" charset="0"/>
              </a:rPr>
              <a:t>  </a:t>
            </a:r>
            <a:r>
              <a:rPr lang="de-DE" sz="1200">
                <a:latin typeface="Arial" pitchFamily="34" charset="0"/>
              </a:rPr>
              <a:t>Energiehandel – Eine Erklärung der wichtigsten Begriffe </a:t>
            </a:r>
            <a:r>
              <a:rPr lang="hu-HU" sz="1200">
                <a:latin typeface="Arial" pitchFamily="34" charset="0"/>
              </a:rPr>
              <a:t>– et. 2. kiadás 2009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endParaRPr lang="hu-HU" sz="1200">
              <a:latin typeface="Arial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39750" y="720406"/>
            <a:ext cx="8064500" cy="792163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1908175" y="1150186"/>
            <a:ext cx="5832000" cy="0"/>
          </a:xfrm>
          <a:prstGeom prst="line">
            <a:avLst/>
          </a:prstGeom>
          <a:ln w="28575">
            <a:solidFill>
              <a:srgbClr val="FFFFCC"/>
            </a:solidFill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7" name="Szövegdoboz 8"/>
          <p:cNvSpPr txBox="1">
            <a:spLocks noChangeArrowheads="1"/>
          </p:cNvSpPr>
          <p:nvPr/>
        </p:nvSpPr>
        <p:spPr bwMode="auto">
          <a:xfrm>
            <a:off x="3189288" y="695871"/>
            <a:ext cx="1585912" cy="461665"/>
          </a:xfrm>
          <a:prstGeom prst="rect">
            <a:avLst/>
          </a:prstGeom>
          <a:noFill/>
          <a:ln>
            <a:noFill/>
          </a:ln>
          <a:effectLst>
            <a:outerShdw blurRad="50800" dist="25400" dir="2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Trading</a:t>
            </a:r>
          </a:p>
        </p:txBody>
      </p:sp>
      <p:sp>
        <p:nvSpPr>
          <p:cNvPr id="51208" name="Szövegdoboz 9"/>
          <p:cNvSpPr txBox="1">
            <a:spLocks noChangeArrowheads="1"/>
          </p:cNvSpPr>
          <p:nvPr/>
        </p:nvSpPr>
        <p:spPr bwMode="auto">
          <a:xfrm>
            <a:off x="2139950" y="1126806"/>
            <a:ext cx="2447925" cy="400050"/>
          </a:xfrm>
          <a:prstGeom prst="rect">
            <a:avLst/>
          </a:prstGeom>
          <a:noFill/>
          <a:ln>
            <a:noFill/>
          </a:ln>
          <a:effectLst>
            <a:outerShdw blurRad="50800" dist="25400" dir="2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Wholescale Markt</a:t>
            </a:r>
          </a:p>
        </p:txBody>
      </p:sp>
      <p:sp>
        <p:nvSpPr>
          <p:cNvPr id="51209" name="Szövegdoboz 10"/>
          <p:cNvSpPr txBox="1">
            <a:spLocks noChangeArrowheads="1"/>
          </p:cNvSpPr>
          <p:nvPr/>
        </p:nvSpPr>
        <p:spPr bwMode="auto">
          <a:xfrm>
            <a:off x="4500562" y="692696"/>
            <a:ext cx="2231677" cy="461665"/>
          </a:xfrm>
          <a:prstGeom prst="rect">
            <a:avLst/>
          </a:prstGeom>
          <a:noFill/>
          <a:ln>
            <a:noFill/>
          </a:ln>
          <a:effectLst>
            <a:outerShdw blurRad="50800" dist="25400" dir="2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(Kereskedés)</a:t>
            </a:r>
            <a:endParaRPr lang="en-US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1210" name="Szövegdoboz 11"/>
          <p:cNvSpPr txBox="1">
            <a:spLocks noChangeArrowheads="1"/>
          </p:cNvSpPr>
          <p:nvPr/>
        </p:nvSpPr>
        <p:spPr bwMode="auto">
          <a:xfrm>
            <a:off x="4486275" y="1123631"/>
            <a:ext cx="3284538" cy="400050"/>
          </a:xfrm>
          <a:prstGeom prst="rect">
            <a:avLst/>
          </a:prstGeom>
          <a:noFill/>
          <a:ln>
            <a:noFill/>
          </a:ln>
          <a:effectLst>
            <a:outerShdw blurRad="50800" dist="25400" dir="2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(Nagykereskedelmi piac)</a:t>
            </a:r>
            <a:endParaRPr lang="en-US" sz="2000" b="1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39750" y="4084319"/>
            <a:ext cx="1511300" cy="2160587"/>
          </a:xfrm>
          <a:prstGeom prst="rect">
            <a:avLst/>
          </a:prstGeom>
          <a:solidFill>
            <a:srgbClr val="A4001F"/>
          </a:solidFill>
          <a:ln>
            <a:noFill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fizikai</a:t>
            </a:r>
          </a:p>
        </p:txBody>
      </p:sp>
      <p:sp>
        <p:nvSpPr>
          <p:cNvPr id="14" name="Téglalap 13"/>
          <p:cNvSpPr/>
          <p:nvPr/>
        </p:nvSpPr>
        <p:spPr>
          <a:xfrm>
            <a:off x="2124075" y="4084319"/>
            <a:ext cx="1511300" cy="2160587"/>
          </a:xfrm>
          <a:prstGeom prst="rect">
            <a:avLst/>
          </a:prstGeom>
          <a:solidFill>
            <a:srgbClr val="6900D2"/>
          </a:solidFill>
          <a:ln>
            <a:noFill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5449888" y="4084319"/>
            <a:ext cx="1512887" cy="2160587"/>
          </a:xfrm>
          <a:prstGeom prst="rect">
            <a:avLst/>
          </a:prstGeom>
          <a:solidFill>
            <a:srgbClr val="A4001F"/>
          </a:solidFill>
          <a:ln>
            <a:noFill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fizikai</a:t>
            </a:r>
          </a:p>
        </p:txBody>
      </p:sp>
      <p:sp>
        <p:nvSpPr>
          <p:cNvPr id="16" name="Téglalap 15"/>
          <p:cNvSpPr/>
          <p:nvPr/>
        </p:nvSpPr>
        <p:spPr>
          <a:xfrm>
            <a:off x="7034213" y="4084319"/>
            <a:ext cx="1512887" cy="2160587"/>
          </a:xfrm>
          <a:prstGeom prst="rect">
            <a:avLst/>
          </a:prstGeom>
          <a:solidFill>
            <a:srgbClr val="6900D2"/>
          </a:solidFill>
          <a:ln>
            <a:noFill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539750" y="2923856"/>
            <a:ext cx="1511300" cy="865188"/>
          </a:xfrm>
          <a:prstGeom prst="rect">
            <a:avLst/>
          </a:prstGeom>
          <a:solidFill>
            <a:srgbClr val="A4001F"/>
          </a:solidFill>
          <a:ln>
            <a:noFill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Spotmarkt</a:t>
            </a:r>
            <a:endParaRPr lang="hu-H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hu-HU" sz="1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(azonnali)</a:t>
            </a:r>
          </a:p>
        </p:txBody>
      </p:sp>
      <p:sp>
        <p:nvSpPr>
          <p:cNvPr id="18" name="Téglalap 17"/>
          <p:cNvSpPr/>
          <p:nvPr/>
        </p:nvSpPr>
        <p:spPr>
          <a:xfrm>
            <a:off x="2124075" y="2923856"/>
            <a:ext cx="1511300" cy="865188"/>
          </a:xfrm>
          <a:prstGeom prst="rect">
            <a:avLst/>
          </a:prstGeom>
          <a:solidFill>
            <a:srgbClr val="6900D2"/>
          </a:solidFill>
          <a:ln>
            <a:noFill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Terminmarkt</a:t>
            </a:r>
            <a:endParaRPr lang="hu-H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hu-HU" sz="18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(határidős)</a:t>
            </a:r>
          </a:p>
        </p:txBody>
      </p:sp>
      <p:sp>
        <p:nvSpPr>
          <p:cNvPr id="19" name="Téglalap 18"/>
          <p:cNvSpPr/>
          <p:nvPr/>
        </p:nvSpPr>
        <p:spPr>
          <a:xfrm>
            <a:off x="5451475" y="2923856"/>
            <a:ext cx="1511300" cy="865188"/>
          </a:xfrm>
          <a:prstGeom prst="rect">
            <a:avLst/>
          </a:prstGeom>
          <a:solidFill>
            <a:srgbClr val="A4001F"/>
          </a:solidFill>
          <a:ln>
            <a:noFill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Spotmarkt</a:t>
            </a:r>
            <a:endParaRPr lang="hu-H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hu-HU" sz="1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(azonnali)</a:t>
            </a:r>
          </a:p>
        </p:txBody>
      </p:sp>
      <p:sp>
        <p:nvSpPr>
          <p:cNvPr id="20" name="Téglalap 19"/>
          <p:cNvSpPr/>
          <p:nvPr/>
        </p:nvSpPr>
        <p:spPr>
          <a:xfrm>
            <a:off x="7034213" y="2923856"/>
            <a:ext cx="1512887" cy="865188"/>
          </a:xfrm>
          <a:prstGeom prst="rect">
            <a:avLst/>
          </a:prstGeom>
          <a:solidFill>
            <a:srgbClr val="6900D2"/>
          </a:solidFill>
          <a:ln>
            <a:noFill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hu-H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Terminmarkt</a:t>
            </a:r>
            <a:endParaRPr lang="hu-H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hu-HU" sz="18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(határidős)</a:t>
            </a:r>
          </a:p>
        </p:txBody>
      </p:sp>
      <p:sp>
        <p:nvSpPr>
          <p:cNvPr id="23" name="Téglalap 22"/>
          <p:cNvSpPr/>
          <p:nvPr/>
        </p:nvSpPr>
        <p:spPr>
          <a:xfrm>
            <a:off x="539750" y="1787206"/>
            <a:ext cx="3095625" cy="863600"/>
          </a:xfrm>
          <a:prstGeom prst="rect">
            <a:avLst/>
          </a:prstGeom>
          <a:solidFill>
            <a:srgbClr val="4700B0"/>
          </a:solidFill>
          <a:ln>
            <a:noFill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OTC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piac (</a:t>
            </a:r>
            <a:r>
              <a:rPr lang="hu-H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Markt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hu-HU" sz="20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(szerződéses piac)</a:t>
            </a:r>
          </a:p>
        </p:txBody>
      </p:sp>
      <p:sp>
        <p:nvSpPr>
          <p:cNvPr id="24" name="Téglalap 23"/>
          <p:cNvSpPr/>
          <p:nvPr/>
        </p:nvSpPr>
        <p:spPr>
          <a:xfrm>
            <a:off x="5480050" y="1772919"/>
            <a:ext cx="3095625" cy="863600"/>
          </a:xfrm>
          <a:prstGeom prst="rect">
            <a:avLst/>
          </a:prstGeom>
          <a:solidFill>
            <a:srgbClr val="4700B0"/>
          </a:solidFill>
          <a:ln>
            <a:noFill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Tőzsde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(Börze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defRPr/>
            </a:pPr>
            <a:r>
              <a:rPr lang="hu-HU" sz="2000" b="1" dirty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(szervezett piac)</a:t>
            </a:r>
          </a:p>
        </p:txBody>
      </p:sp>
      <p:cxnSp>
        <p:nvCxnSpPr>
          <p:cNvPr id="27" name="Egyenes összekötő nyíllal 26"/>
          <p:cNvCxnSpPr>
            <a:stCxn id="23" idx="3"/>
            <a:endCxn id="25" idx="1"/>
          </p:cNvCxnSpPr>
          <p:nvPr/>
        </p:nvCxnSpPr>
        <p:spPr>
          <a:xfrm>
            <a:off x="3635375" y="2219006"/>
            <a:ext cx="360363" cy="31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5148263" y="2219006"/>
            <a:ext cx="360362" cy="63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églalap 24"/>
          <p:cNvSpPr/>
          <p:nvPr/>
        </p:nvSpPr>
        <p:spPr>
          <a:xfrm>
            <a:off x="3995738" y="1628456"/>
            <a:ext cx="1189037" cy="118745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OTC    Clearing</a:t>
            </a:r>
          </a:p>
        </p:txBody>
      </p:sp>
      <p:cxnSp>
        <p:nvCxnSpPr>
          <p:cNvPr id="29" name="Egyenes összekötő nyíllal 28"/>
          <p:cNvCxnSpPr/>
          <p:nvPr/>
        </p:nvCxnSpPr>
        <p:spPr>
          <a:xfrm rot="5400000">
            <a:off x="1983581" y="1657825"/>
            <a:ext cx="28733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rot="5400000">
            <a:off x="1186656" y="2780188"/>
            <a:ext cx="28733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 rot="5400000">
            <a:off x="1188244" y="3947000"/>
            <a:ext cx="28733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 rot="5400000">
            <a:off x="2717006" y="2780188"/>
            <a:ext cx="28733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rot="5400000">
            <a:off x="2717006" y="3947000"/>
            <a:ext cx="28733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5400000">
            <a:off x="6114256" y="2780188"/>
            <a:ext cx="28733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 rot="5400000">
            <a:off x="7674769" y="2780188"/>
            <a:ext cx="28733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 rot="5400000">
            <a:off x="6098381" y="3947000"/>
            <a:ext cx="28733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 rot="5400000">
            <a:off x="7660481" y="3947000"/>
            <a:ext cx="28733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3" name="Szövegdoboz 37"/>
          <p:cNvSpPr txBox="1">
            <a:spLocks noChangeArrowheads="1"/>
          </p:cNvSpPr>
          <p:nvPr/>
        </p:nvSpPr>
        <p:spPr bwMode="auto">
          <a:xfrm>
            <a:off x="2179638" y="4092256"/>
            <a:ext cx="1368425" cy="1077913"/>
          </a:xfrm>
          <a:prstGeom prst="rect">
            <a:avLst/>
          </a:prstGeom>
          <a:noFill/>
          <a:ln>
            <a:noFill/>
          </a:ln>
          <a:effectLst>
            <a:outerShdw blurRad="50800" dist="25400" dir="2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sz="1600" b="1">
                <a:solidFill>
                  <a:schemeClr val="bg1"/>
                </a:solidFill>
                <a:latin typeface="Arial" pitchFamily="34" charset="0"/>
              </a:rPr>
              <a:t>Forwards/  </a:t>
            </a:r>
            <a:r>
              <a:rPr lang="hu-HU" sz="1600" b="1">
                <a:solidFill>
                  <a:srgbClr val="FFFF66"/>
                </a:solidFill>
                <a:latin typeface="Arial" pitchFamily="34" charset="0"/>
              </a:rPr>
              <a:t>Opciós/  strukturált termékek</a:t>
            </a:r>
          </a:p>
        </p:txBody>
      </p:sp>
      <p:sp>
        <p:nvSpPr>
          <p:cNvPr id="51234" name="Szövegdoboz 38"/>
          <p:cNvSpPr txBox="1">
            <a:spLocks noChangeArrowheads="1"/>
          </p:cNvSpPr>
          <p:nvPr/>
        </p:nvSpPr>
        <p:spPr bwMode="auto">
          <a:xfrm>
            <a:off x="7037388" y="4092256"/>
            <a:ext cx="1511300" cy="811213"/>
          </a:xfrm>
          <a:prstGeom prst="rect">
            <a:avLst/>
          </a:prstGeom>
          <a:noFill/>
          <a:ln>
            <a:noFill/>
          </a:ln>
          <a:effectLst>
            <a:outerShdw blurRad="50800" dist="25400" dir="2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sz="1600" b="1">
                <a:solidFill>
                  <a:schemeClr val="bg1"/>
                </a:solidFill>
                <a:latin typeface="Arial" pitchFamily="34" charset="0"/>
              </a:rPr>
              <a:t>Futures </a:t>
            </a:r>
            <a:r>
              <a:rPr lang="hu-HU" sz="1400" b="1">
                <a:solidFill>
                  <a:srgbClr val="FFFF66"/>
                </a:solidFill>
                <a:latin typeface="Arial" pitchFamily="34" charset="0"/>
              </a:rPr>
              <a:t>(határidőüzlet)</a:t>
            </a:r>
            <a:r>
              <a:rPr lang="hu-HU" sz="1600" b="1">
                <a:solidFill>
                  <a:schemeClr val="bg1"/>
                </a:solidFill>
                <a:latin typeface="Arial" pitchFamily="34" charset="0"/>
              </a:rPr>
              <a:t>/  </a:t>
            </a:r>
            <a:r>
              <a:rPr lang="hu-HU" sz="1600" b="1">
                <a:solidFill>
                  <a:srgbClr val="FFFF66"/>
                </a:solidFill>
                <a:latin typeface="Arial" pitchFamily="34" charset="0"/>
              </a:rPr>
              <a:t>Opciós </a:t>
            </a:r>
          </a:p>
        </p:txBody>
      </p:sp>
      <p:sp>
        <p:nvSpPr>
          <p:cNvPr id="51235" name="Szövegdoboz 39"/>
          <p:cNvSpPr txBox="1">
            <a:spLocks noChangeArrowheads="1"/>
          </p:cNvSpPr>
          <p:nvPr/>
        </p:nvSpPr>
        <p:spPr bwMode="auto">
          <a:xfrm>
            <a:off x="2227263" y="5451156"/>
            <a:ext cx="1296987" cy="769938"/>
          </a:xfrm>
          <a:prstGeom prst="rect">
            <a:avLst/>
          </a:prstGeom>
          <a:noFill/>
          <a:ln>
            <a:noFill/>
          </a:ln>
          <a:effectLst>
            <a:outerShdw blurRad="50800" dist="25400" dir="2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sz="1600" b="1" u="sng">
                <a:solidFill>
                  <a:srgbClr val="FFFF66"/>
                </a:solidFill>
                <a:latin typeface="Arial" pitchFamily="34" charset="0"/>
              </a:rPr>
              <a:t>Teljesítés:</a:t>
            </a:r>
            <a:r>
              <a:rPr lang="hu-HU" sz="1400" b="1">
                <a:solidFill>
                  <a:srgbClr val="FFFF66"/>
                </a:solidFill>
                <a:latin typeface="Arial" pitchFamily="34" charset="0"/>
              </a:rPr>
              <a:t> fizikailag és financiálisan</a:t>
            </a:r>
            <a:endParaRPr lang="hu-HU" sz="1600" b="1" u="sng">
              <a:solidFill>
                <a:srgbClr val="FFFF66"/>
              </a:solidFill>
              <a:latin typeface="Arial" pitchFamily="34" charset="0"/>
            </a:endParaRPr>
          </a:p>
        </p:txBody>
      </p:sp>
      <p:sp>
        <p:nvSpPr>
          <p:cNvPr id="51236" name="Szövegdoboz 40"/>
          <p:cNvSpPr txBox="1">
            <a:spLocks noChangeArrowheads="1"/>
          </p:cNvSpPr>
          <p:nvPr/>
        </p:nvSpPr>
        <p:spPr bwMode="auto">
          <a:xfrm>
            <a:off x="7140575" y="5460681"/>
            <a:ext cx="1295400" cy="769938"/>
          </a:xfrm>
          <a:prstGeom prst="rect">
            <a:avLst/>
          </a:prstGeom>
          <a:noFill/>
          <a:ln>
            <a:noFill/>
          </a:ln>
          <a:effectLst>
            <a:outerShdw blurRad="50800" dist="25400" dir="2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sz="1600" b="1" u="sng">
                <a:solidFill>
                  <a:srgbClr val="FFFF66"/>
                </a:solidFill>
                <a:latin typeface="Arial" pitchFamily="34" charset="0"/>
              </a:rPr>
              <a:t>Teljesítés:</a:t>
            </a:r>
            <a:r>
              <a:rPr lang="hu-HU" sz="1400" b="1">
                <a:solidFill>
                  <a:srgbClr val="FFFF66"/>
                </a:solidFill>
                <a:latin typeface="Arial" pitchFamily="34" charset="0"/>
              </a:rPr>
              <a:t> többnyire financiálisan</a:t>
            </a:r>
            <a:endParaRPr lang="hu-HU" sz="1600" b="1" u="sng">
              <a:solidFill>
                <a:srgbClr val="FFFF66"/>
              </a:solidFill>
              <a:latin typeface="Arial" pitchFamily="34" charset="0"/>
            </a:endParaRPr>
          </a:p>
        </p:txBody>
      </p:sp>
      <p:cxnSp>
        <p:nvCxnSpPr>
          <p:cNvPr id="42" name="Egyenes összekötő nyíllal 41"/>
          <p:cNvCxnSpPr/>
          <p:nvPr/>
        </p:nvCxnSpPr>
        <p:spPr>
          <a:xfrm rot="5400000">
            <a:off x="6876256" y="1653063"/>
            <a:ext cx="28733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25400" dir="2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0" y="476"/>
            <a:ext cx="9144000" cy="688256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hu-H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villamos energia nagykereskedelme 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902896" y="6381328"/>
            <a:ext cx="2133600" cy="476250"/>
          </a:xfrm>
        </p:spPr>
        <p:txBody>
          <a:bodyPr/>
          <a:lstStyle/>
          <a:p>
            <a:pPr>
              <a:defRPr/>
            </a:pPr>
            <a:fld id="{6B18CAB1-E16C-4E7C-91DD-761E66348D12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96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0">
        <p:circle/>
      </p:transition>
    </mc:Choice>
    <mc:Fallback xmlns="">
      <p:transition spd="slow" advClick="0" advTm="7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7074" name="AutoShape 2"/>
          <p:cNvCxnSpPr>
            <a:cxnSpLocks noChangeShapeType="1"/>
          </p:cNvCxnSpPr>
          <p:nvPr/>
        </p:nvCxnSpPr>
        <p:spPr bwMode="auto">
          <a:xfrm rot="-5400000">
            <a:off x="723900" y="1493937"/>
            <a:ext cx="4305300" cy="37719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00AC5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7075" name="AutoShape 3"/>
          <p:cNvCxnSpPr>
            <a:cxnSpLocks noChangeShapeType="1"/>
          </p:cNvCxnSpPr>
          <p:nvPr/>
        </p:nvCxnSpPr>
        <p:spPr bwMode="auto">
          <a:xfrm rot="5400000" flipH="1">
            <a:off x="5257800" y="1322487"/>
            <a:ext cx="762000" cy="533400"/>
          </a:xfrm>
          <a:prstGeom prst="bentConnector3">
            <a:avLst>
              <a:gd name="adj1" fmla="val 11458"/>
            </a:avLst>
          </a:prstGeom>
          <a:noFill/>
          <a:ln w="28575">
            <a:solidFill>
              <a:srgbClr val="00AC5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7076" name="AutoShape 4"/>
          <p:cNvCxnSpPr>
            <a:cxnSpLocks noChangeShapeType="1"/>
          </p:cNvCxnSpPr>
          <p:nvPr/>
        </p:nvCxnSpPr>
        <p:spPr bwMode="auto">
          <a:xfrm flipV="1">
            <a:off x="2628900" y="1208187"/>
            <a:ext cx="2438400" cy="685800"/>
          </a:xfrm>
          <a:prstGeom prst="bentConnector3">
            <a:avLst>
              <a:gd name="adj1" fmla="val 100324"/>
            </a:avLst>
          </a:prstGeom>
          <a:noFill/>
          <a:ln w="28575">
            <a:solidFill>
              <a:srgbClr val="00AC5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7077" name="Rectangle 5"/>
          <p:cNvSpPr>
            <a:spLocks noChangeArrowheads="1"/>
          </p:cNvSpPr>
          <p:nvPr/>
        </p:nvSpPr>
        <p:spPr bwMode="auto">
          <a:xfrm>
            <a:off x="1295400" y="2198787"/>
            <a:ext cx="1066800" cy="1066800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>
                <a:solidFill>
                  <a:schemeClr val="bg1"/>
                </a:solidFill>
                <a:latin typeface="Century Gothic" pitchFamily="34" charset="0"/>
              </a:rPr>
              <a:t>konden-</a:t>
            </a:r>
          </a:p>
          <a:p>
            <a:pPr algn="ctr"/>
            <a:r>
              <a:rPr lang="hu-HU" b="1">
                <a:solidFill>
                  <a:schemeClr val="bg1"/>
                </a:solidFill>
                <a:latin typeface="Century Gothic" pitchFamily="34" charset="0"/>
              </a:rPr>
              <a:t>zációs </a:t>
            </a:r>
          </a:p>
          <a:p>
            <a:pPr algn="ctr"/>
            <a:r>
              <a:rPr lang="hu-HU" b="1">
                <a:solidFill>
                  <a:schemeClr val="bg1"/>
                </a:solidFill>
                <a:latin typeface="Century Gothic" pitchFamily="34" charset="0"/>
              </a:rPr>
              <a:t>erőmű</a:t>
            </a:r>
          </a:p>
        </p:txBody>
      </p:sp>
      <p:sp>
        <p:nvSpPr>
          <p:cNvPr id="387078" name="Rectangle 6"/>
          <p:cNvSpPr>
            <a:spLocks noChangeArrowheads="1"/>
          </p:cNvSpPr>
          <p:nvPr/>
        </p:nvSpPr>
        <p:spPr bwMode="auto">
          <a:xfrm>
            <a:off x="6172200" y="2198787"/>
            <a:ext cx="1066800" cy="1066800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>
                <a:solidFill>
                  <a:schemeClr val="bg1"/>
                </a:solidFill>
                <a:latin typeface="Century Gothic" pitchFamily="34" charset="0"/>
              </a:rPr>
              <a:t>motoros</a:t>
            </a:r>
          </a:p>
          <a:p>
            <a:pPr algn="ctr"/>
            <a:r>
              <a:rPr lang="hu-HU" b="1">
                <a:solidFill>
                  <a:schemeClr val="bg1"/>
                </a:solidFill>
                <a:latin typeface="Century Gothic" pitchFamily="34" charset="0"/>
              </a:rPr>
              <a:t>fűtő- </a:t>
            </a:r>
          </a:p>
          <a:p>
            <a:pPr algn="ctr"/>
            <a:r>
              <a:rPr lang="hu-HU" b="1">
                <a:solidFill>
                  <a:schemeClr val="bg1"/>
                </a:solidFill>
                <a:latin typeface="Century Gothic" pitchFamily="34" charset="0"/>
              </a:rPr>
              <a:t>erőmű</a:t>
            </a:r>
          </a:p>
        </p:txBody>
      </p:sp>
      <p:sp>
        <p:nvSpPr>
          <p:cNvPr id="387079" name="Line 7"/>
          <p:cNvSpPr>
            <a:spLocks noChangeShapeType="1"/>
          </p:cNvSpPr>
          <p:nvPr/>
        </p:nvSpPr>
        <p:spPr bwMode="auto">
          <a:xfrm>
            <a:off x="2295525" y="2751237"/>
            <a:ext cx="990600" cy="0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87080" name="Line 8"/>
          <p:cNvSpPr>
            <a:spLocks noChangeShapeType="1"/>
          </p:cNvSpPr>
          <p:nvPr/>
        </p:nvSpPr>
        <p:spPr bwMode="auto">
          <a:xfrm>
            <a:off x="5267325" y="2732187"/>
            <a:ext cx="990600" cy="0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2362200" y="4256187"/>
            <a:ext cx="152400" cy="609600"/>
          </a:xfrm>
          <a:prstGeom prst="flowChartManualInpu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2514600" y="4256187"/>
            <a:ext cx="152400" cy="609600"/>
          </a:xfrm>
          <a:prstGeom prst="flowChartManualInpu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667000" y="4256187"/>
            <a:ext cx="152400" cy="609600"/>
          </a:xfrm>
          <a:prstGeom prst="flowChartManualInpu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2819400" y="4256187"/>
            <a:ext cx="152400" cy="609600"/>
          </a:xfrm>
          <a:prstGeom prst="flowChartManualInpu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209800" y="4179987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2362200" y="5551587"/>
            <a:ext cx="152400" cy="609600"/>
          </a:xfrm>
          <a:prstGeom prst="flowChartManualInpu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2514600" y="5551587"/>
            <a:ext cx="152400" cy="609600"/>
          </a:xfrm>
          <a:prstGeom prst="flowChartManualInpu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2667000" y="5551587"/>
            <a:ext cx="152400" cy="609600"/>
          </a:xfrm>
          <a:prstGeom prst="flowChartManualInpu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2819400" y="5551587"/>
            <a:ext cx="152400" cy="609600"/>
          </a:xfrm>
          <a:prstGeom prst="flowChartManualInpu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2209800" y="5475387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7091" name="Rectangle 19"/>
          <p:cNvSpPr>
            <a:spLocks noChangeArrowheads="1"/>
          </p:cNvSpPr>
          <p:nvPr/>
        </p:nvSpPr>
        <p:spPr bwMode="auto">
          <a:xfrm>
            <a:off x="1116013" y="5815112"/>
            <a:ext cx="7620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>
                <a:solidFill>
                  <a:schemeClr val="bg1"/>
                </a:solidFill>
              </a:rPr>
              <a:t>kazán</a:t>
            </a:r>
          </a:p>
        </p:txBody>
      </p:sp>
      <p:cxnSp>
        <p:nvCxnSpPr>
          <p:cNvPr id="387092" name="AutoShape 20"/>
          <p:cNvCxnSpPr>
            <a:cxnSpLocks noChangeShapeType="1"/>
            <a:endCxn id="6157" idx="1"/>
          </p:cNvCxnSpPr>
          <p:nvPr/>
        </p:nvCxnSpPr>
        <p:spPr bwMode="auto">
          <a:xfrm rot="16200000" flipH="1">
            <a:off x="1390650" y="3703737"/>
            <a:ext cx="1257300" cy="3810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5410200" y="4408587"/>
            <a:ext cx="838200" cy="4572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5257800" y="4179987"/>
            <a:ext cx="1143000" cy="228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5410200" y="5703987"/>
            <a:ext cx="838200" cy="4572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>
            <a:off x="5257800" y="5475387"/>
            <a:ext cx="1143000" cy="2286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7097" name="AutoShape 25"/>
          <p:cNvCxnSpPr>
            <a:cxnSpLocks noChangeShapeType="1"/>
            <a:stCxn id="387078" idx="2"/>
            <a:endCxn id="6165" idx="3"/>
          </p:cNvCxnSpPr>
          <p:nvPr/>
        </p:nvCxnSpPr>
        <p:spPr bwMode="auto">
          <a:xfrm rot="5400000">
            <a:off x="5791200" y="3722787"/>
            <a:ext cx="1371600" cy="457200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7098" name="Rectangle 26"/>
          <p:cNvSpPr>
            <a:spLocks noChangeArrowheads="1"/>
          </p:cNvSpPr>
          <p:nvPr/>
        </p:nvSpPr>
        <p:spPr bwMode="auto">
          <a:xfrm>
            <a:off x="6629400" y="5780187"/>
            <a:ext cx="762000" cy="381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b="1">
                <a:solidFill>
                  <a:schemeClr val="bg1"/>
                </a:solidFill>
              </a:rPr>
              <a:t>kazán</a:t>
            </a:r>
          </a:p>
        </p:txBody>
      </p:sp>
      <p:sp>
        <p:nvSpPr>
          <p:cNvPr id="387099" name="Line 27"/>
          <p:cNvSpPr>
            <a:spLocks noChangeShapeType="1"/>
          </p:cNvSpPr>
          <p:nvPr/>
        </p:nvSpPr>
        <p:spPr bwMode="auto">
          <a:xfrm>
            <a:off x="1905000" y="5932587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87100" name="Line 28"/>
          <p:cNvSpPr>
            <a:spLocks noChangeShapeType="1"/>
          </p:cNvSpPr>
          <p:nvPr/>
        </p:nvSpPr>
        <p:spPr bwMode="auto">
          <a:xfrm flipH="1">
            <a:off x="6248400" y="5932587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387101" name="AutoShape 29"/>
          <p:cNvCxnSpPr>
            <a:cxnSpLocks noChangeShapeType="1"/>
            <a:endCxn id="6156" idx="3"/>
          </p:cNvCxnSpPr>
          <p:nvPr/>
        </p:nvCxnSpPr>
        <p:spPr bwMode="auto">
          <a:xfrm rot="5400000">
            <a:off x="2476500" y="3456087"/>
            <a:ext cx="1600200" cy="609600"/>
          </a:xfrm>
          <a:prstGeom prst="bentConnector2">
            <a:avLst/>
          </a:prstGeom>
          <a:noFill/>
          <a:ln w="28575">
            <a:solidFill>
              <a:srgbClr val="D6009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7102" name="AutoShape 30"/>
          <p:cNvCxnSpPr>
            <a:cxnSpLocks noChangeShapeType="1"/>
            <a:endCxn id="6161" idx="3"/>
          </p:cNvCxnSpPr>
          <p:nvPr/>
        </p:nvCxnSpPr>
        <p:spPr bwMode="auto">
          <a:xfrm rot="5400000">
            <a:off x="2057400" y="3875187"/>
            <a:ext cx="2895600" cy="1066800"/>
          </a:xfrm>
          <a:prstGeom prst="bentConnector2">
            <a:avLst/>
          </a:prstGeom>
          <a:noFill/>
          <a:ln w="28575">
            <a:solidFill>
              <a:srgbClr val="D6009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7103" name="AutoShape 31"/>
          <p:cNvCxnSpPr>
            <a:cxnSpLocks noChangeShapeType="1"/>
            <a:endCxn id="6167" idx="1"/>
          </p:cNvCxnSpPr>
          <p:nvPr/>
        </p:nvCxnSpPr>
        <p:spPr bwMode="auto">
          <a:xfrm rot="16200000" flipH="1">
            <a:off x="3467100" y="3989487"/>
            <a:ext cx="2971800" cy="914400"/>
          </a:xfrm>
          <a:prstGeom prst="bentConnector2">
            <a:avLst/>
          </a:prstGeom>
          <a:noFill/>
          <a:ln w="28575">
            <a:solidFill>
              <a:srgbClr val="D6009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7104" name="AutoShape 32"/>
          <p:cNvCxnSpPr>
            <a:cxnSpLocks noChangeShapeType="1"/>
            <a:endCxn id="6165" idx="1"/>
          </p:cNvCxnSpPr>
          <p:nvPr/>
        </p:nvCxnSpPr>
        <p:spPr bwMode="auto">
          <a:xfrm rot="16200000" flipH="1">
            <a:off x="4343400" y="3570387"/>
            <a:ext cx="1676400" cy="457200"/>
          </a:xfrm>
          <a:prstGeom prst="bentConnector2">
            <a:avLst/>
          </a:prstGeom>
          <a:noFill/>
          <a:ln w="28575">
            <a:solidFill>
              <a:srgbClr val="D6009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7105" name="AutoShape 33"/>
          <p:cNvCxnSpPr>
            <a:cxnSpLocks noChangeShapeType="1"/>
            <a:stCxn id="387158" idx="2"/>
            <a:endCxn id="387078" idx="3"/>
          </p:cNvCxnSpPr>
          <p:nvPr/>
        </p:nvCxnSpPr>
        <p:spPr bwMode="auto">
          <a:xfrm rot="5400000">
            <a:off x="6788944" y="1901131"/>
            <a:ext cx="1281112" cy="381000"/>
          </a:xfrm>
          <a:prstGeom prst="bentConnector2">
            <a:avLst/>
          </a:prstGeom>
          <a:noFill/>
          <a:ln w="2857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7106" name="AutoShape 34"/>
          <p:cNvCxnSpPr>
            <a:cxnSpLocks noChangeShapeType="1"/>
            <a:endCxn id="387098" idx="3"/>
          </p:cNvCxnSpPr>
          <p:nvPr/>
        </p:nvCxnSpPr>
        <p:spPr bwMode="auto">
          <a:xfrm rot="5400000">
            <a:off x="5238750" y="3437037"/>
            <a:ext cx="4686300" cy="381000"/>
          </a:xfrm>
          <a:prstGeom prst="bentConnector2">
            <a:avLst/>
          </a:prstGeom>
          <a:noFill/>
          <a:ln w="2857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7107" name="AutoShape 35"/>
          <p:cNvCxnSpPr>
            <a:cxnSpLocks noChangeShapeType="1"/>
            <a:endCxn id="387091" idx="1"/>
          </p:cNvCxnSpPr>
          <p:nvPr/>
        </p:nvCxnSpPr>
        <p:spPr bwMode="auto">
          <a:xfrm rot="5400000">
            <a:off x="2163763" y="271562"/>
            <a:ext cx="4686300" cy="6781800"/>
          </a:xfrm>
          <a:prstGeom prst="bentConnector4">
            <a:avLst>
              <a:gd name="adj1" fmla="val 108736"/>
              <a:gd name="adj2" fmla="val 103370"/>
            </a:avLst>
          </a:prstGeom>
          <a:noFill/>
          <a:ln w="2857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7108" name="AutoShape 36"/>
          <p:cNvCxnSpPr>
            <a:cxnSpLocks noChangeShapeType="1"/>
            <a:endCxn id="387077" idx="1"/>
          </p:cNvCxnSpPr>
          <p:nvPr/>
        </p:nvCxnSpPr>
        <p:spPr bwMode="auto">
          <a:xfrm rot="5400000">
            <a:off x="3962400" y="-1382613"/>
            <a:ext cx="1447800" cy="6781800"/>
          </a:xfrm>
          <a:prstGeom prst="bentConnector4">
            <a:avLst>
              <a:gd name="adj1" fmla="val 365019"/>
              <a:gd name="adj2" fmla="val 108282"/>
            </a:avLst>
          </a:prstGeom>
          <a:noFill/>
          <a:ln w="28575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7109" name="Text Box 37"/>
          <p:cNvSpPr txBox="1">
            <a:spLocks noChangeArrowheads="1"/>
          </p:cNvSpPr>
          <p:nvPr/>
        </p:nvSpPr>
        <p:spPr bwMode="auto">
          <a:xfrm>
            <a:off x="1905000" y="4941987"/>
            <a:ext cx="1295400" cy="454025"/>
          </a:xfrm>
          <a:prstGeom prst="rect">
            <a:avLst/>
          </a:prstGeom>
          <a:solidFill>
            <a:srgbClr val="DDDDD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 b="1">
                <a:latin typeface="Century Gothic" pitchFamily="34" charset="0"/>
              </a:rPr>
              <a:t>gőzpiac</a:t>
            </a:r>
          </a:p>
        </p:txBody>
      </p:sp>
      <p:sp>
        <p:nvSpPr>
          <p:cNvPr id="387110" name="Text Box 38"/>
          <p:cNvSpPr txBox="1">
            <a:spLocks noChangeArrowheads="1"/>
          </p:cNvSpPr>
          <p:nvPr/>
        </p:nvSpPr>
        <p:spPr bwMode="auto">
          <a:xfrm>
            <a:off x="5257800" y="4941987"/>
            <a:ext cx="1295400" cy="454025"/>
          </a:xfrm>
          <a:prstGeom prst="rect">
            <a:avLst/>
          </a:prstGeom>
          <a:solidFill>
            <a:srgbClr val="FFC9CA"/>
          </a:solidFill>
          <a:ln w="57150" cmpd="thickThin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 b="1">
                <a:solidFill>
                  <a:srgbClr val="D22800"/>
                </a:solidFill>
                <a:latin typeface="Century Gothic" pitchFamily="34" charset="0"/>
              </a:rPr>
              <a:t>hőpiac</a:t>
            </a:r>
          </a:p>
        </p:txBody>
      </p:sp>
      <p:sp>
        <p:nvSpPr>
          <p:cNvPr id="387111" name="AutoShape 39"/>
          <p:cNvSpPr>
            <a:spLocks noChangeArrowheads="1"/>
          </p:cNvSpPr>
          <p:nvPr/>
        </p:nvSpPr>
        <p:spPr bwMode="auto">
          <a:xfrm>
            <a:off x="2057400" y="1684437"/>
            <a:ext cx="990600" cy="590550"/>
          </a:xfrm>
          <a:prstGeom prst="cloudCallout">
            <a:avLst>
              <a:gd name="adj1" fmla="val -11699"/>
              <a:gd name="adj2" fmla="val 11935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u-HU" sz="1600" b="1">
                <a:latin typeface="Century Gothic" pitchFamily="34" charset="0"/>
              </a:rPr>
              <a:t>CO</a:t>
            </a:r>
            <a:r>
              <a:rPr lang="hu-HU" sz="1600" b="1" baseline="-25000">
                <a:latin typeface="Century Gothic" pitchFamily="34" charset="0"/>
              </a:rPr>
              <a:t>2</a:t>
            </a:r>
          </a:p>
        </p:txBody>
      </p:sp>
      <p:sp>
        <p:nvSpPr>
          <p:cNvPr id="387112" name="AutoShape 40"/>
          <p:cNvSpPr>
            <a:spLocks noChangeArrowheads="1"/>
          </p:cNvSpPr>
          <p:nvPr/>
        </p:nvSpPr>
        <p:spPr bwMode="auto">
          <a:xfrm>
            <a:off x="838200" y="5189637"/>
            <a:ext cx="914400" cy="590550"/>
          </a:xfrm>
          <a:prstGeom prst="cloudCallout">
            <a:avLst>
              <a:gd name="adj1" fmla="val -171"/>
              <a:gd name="adj2" fmla="val 8387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u-HU" sz="1600" b="1">
                <a:latin typeface="Century Gothic" pitchFamily="34" charset="0"/>
              </a:rPr>
              <a:t>CO</a:t>
            </a:r>
            <a:r>
              <a:rPr lang="hu-HU" sz="1600" b="1" baseline="-25000">
                <a:latin typeface="Century Gothic" pitchFamily="34" charset="0"/>
              </a:rPr>
              <a:t>2</a:t>
            </a: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990600" y="4656237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 b="1">
                <a:latin typeface="Century Gothic" pitchFamily="34" charset="0"/>
              </a:rPr>
              <a:t>ipar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6553200" y="4503837"/>
            <a:ext cx="91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 b="1">
                <a:latin typeface="Century Gothic" pitchFamily="34" charset="0"/>
              </a:rPr>
              <a:t>ház-tartás</a:t>
            </a:r>
          </a:p>
        </p:txBody>
      </p:sp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2286000" y="5932587"/>
            <a:ext cx="76200" cy="152400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2286000" y="5780187"/>
            <a:ext cx="762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Rectangle 45"/>
          <p:cNvSpPr>
            <a:spLocks noChangeArrowheads="1"/>
          </p:cNvSpPr>
          <p:nvPr/>
        </p:nvSpPr>
        <p:spPr bwMode="auto">
          <a:xfrm>
            <a:off x="2362200" y="5932587"/>
            <a:ext cx="74613" cy="152400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2362200" y="5780187"/>
            <a:ext cx="762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2438400" y="5932587"/>
            <a:ext cx="76200" cy="152400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2438400" y="5780187"/>
            <a:ext cx="762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2514600" y="5932587"/>
            <a:ext cx="74613" cy="152400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2514600" y="5780187"/>
            <a:ext cx="762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5" name="Rectangle 51"/>
          <p:cNvSpPr>
            <a:spLocks noChangeArrowheads="1"/>
          </p:cNvSpPr>
          <p:nvPr/>
        </p:nvSpPr>
        <p:spPr bwMode="auto">
          <a:xfrm>
            <a:off x="2590800" y="5932587"/>
            <a:ext cx="76200" cy="152400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6" name="Rectangle 52"/>
          <p:cNvSpPr>
            <a:spLocks noChangeArrowheads="1"/>
          </p:cNvSpPr>
          <p:nvPr/>
        </p:nvSpPr>
        <p:spPr bwMode="auto">
          <a:xfrm>
            <a:off x="2590800" y="5780187"/>
            <a:ext cx="762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7" name="Rectangle 53"/>
          <p:cNvSpPr>
            <a:spLocks noChangeArrowheads="1"/>
          </p:cNvSpPr>
          <p:nvPr/>
        </p:nvSpPr>
        <p:spPr bwMode="auto">
          <a:xfrm>
            <a:off x="2667000" y="5932587"/>
            <a:ext cx="74613" cy="152400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2667000" y="5780187"/>
            <a:ext cx="762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2743200" y="5932587"/>
            <a:ext cx="76200" cy="152400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2743200" y="5780187"/>
            <a:ext cx="762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1" name="Rectangle 57"/>
          <p:cNvSpPr>
            <a:spLocks noChangeArrowheads="1"/>
          </p:cNvSpPr>
          <p:nvPr/>
        </p:nvSpPr>
        <p:spPr bwMode="auto">
          <a:xfrm>
            <a:off x="2819400" y="5932587"/>
            <a:ext cx="74613" cy="152400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2" name="Rectangle 58"/>
          <p:cNvSpPr>
            <a:spLocks noChangeArrowheads="1"/>
          </p:cNvSpPr>
          <p:nvPr/>
        </p:nvSpPr>
        <p:spPr bwMode="auto">
          <a:xfrm>
            <a:off x="2819400" y="5780187"/>
            <a:ext cx="762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3" name="Rectangle 59"/>
          <p:cNvSpPr>
            <a:spLocks noChangeArrowheads="1"/>
          </p:cNvSpPr>
          <p:nvPr/>
        </p:nvSpPr>
        <p:spPr bwMode="auto">
          <a:xfrm>
            <a:off x="2286000" y="4637187"/>
            <a:ext cx="76200" cy="152400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2286000" y="4484787"/>
            <a:ext cx="762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5" name="Rectangle 61"/>
          <p:cNvSpPr>
            <a:spLocks noChangeArrowheads="1"/>
          </p:cNvSpPr>
          <p:nvPr/>
        </p:nvSpPr>
        <p:spPr bwMode="auto">
          <a:xfrm>
            <a:off x="2362200" y="4637187"/>
            <a:ext cx="74613" cy="152400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auto">
          <a:xfrm>
            <a:off x="2362200" y="4484787"/>
            <a:ext cx="762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7" name="Rectangle 63"/>
          <p:cNvSpPr>
            <a:spLocks noChangeArrowheads="1"/>
          </p:cNvSpPr>
          <p:nvPr/>
        </p:nvSpPr>
        <p:spPr bwMode="auto">
          <a:xfrm>
            <a:off x="2438400" y="4637187"/>
            <a:ext cx="76200" cy="152400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8" name="Rectangle 64"/>
          <p:cNvSpPr>
            <a:spLocks noChangeArrowheads="1"/>
          </p:cNvSpPr>
          <p:nvPr/>
        </p:nvSpPr>
        <p:spPr bwMode="auto">
          <a:xfrm>
            <a:off x="2438400" y="4484787"/>
            <a:ext cx="762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9" name="Rectangle 65"/>
          <p:cNvSpPr>
            <a:spLocks noChangeArrowheads="1"/>
          </p:cNvSpPr>
          <p:nvPr/>
        </p:nvSpPr>
        <p:spPr bwMode="auto">
          <a:xfrm>
            <a:off x="2514600" y="4637187"/>
            <a:ext cx="74613" cy="152400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0" name="Rectangle 66"/>
          <p:cNvSpPr>
            <a:spLocks noChangeArrowheads="1"/>
          </p:cNvSpPr>
          <p:nvPr/>
        </p:nvSpPr>
        <p:spPr bwMode="auto">
          <a:xfrm>
            <a:off x="2514600" y="4484787"/>
            <a:ext cx="762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Rectangle 67"/>
          <p:cNvSpPr>
            <a:spLocks noChangeArrowheads="1"/>
          </p:cNvSpPr>
          <p:nvPr/>
        </p:nvSpPr>
        <p:spPr bwMode="auto">
          <a:xfrm>
            <a:off x="2590800" y="4637187"/>
            <a:ext cx="76200" cy="152400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Rectangle 68"/>
          <p:cNvSpPr>
            <a:spLocks noChangeArrowheads="1"/>
          </p:cNvSpPr>
          <p:nvPr/>
        </p:nvSpPr>
        <p:spPr bwMode="auto">
          <a:xfrm>
            <a:off x="2590800" y="4484787"/>
            <a:ext cx="762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3" name="Rectangle 69"/>
          <p:cNvSpPr>
            <a:spLocks noChangeArrowheads="1"/>
          </p:cNvSpPr>
          <p:nvPr/>
        </p:nvSpPr>
        <p:spPr bwMode="auto">
          <a:xfrm>
            <a:off x="2667000" y="4637187"/>
            <a:ext cx="74613" cy="152400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4" name="Rectangle 70"/>
          <p:cNvSpPr>
            <a:spLocks noChangeArrowheads="1"/>
          </p:cNvSpPr>
          <p:nvPr/>
        </p:nvSpPr>
        <p:spPr bwMode="auto">
          <a:xfrm>
            <a:off x="2667000" y="4484787"/>
            <a:ext cx="762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5" name="Rectangle 71"/>
          <p:cNvSpPr>
            <a:spLocks noChangeArrowheads="1"/>
          </p:cNvSpPr>
          <p:nvPr/>
        </p:nvSpPr>
        <p:spPr bwMode="auto">
          <a:xfrm>
            <a:off x="2743200" y="4637187"/>
            <a:ext cx="76200" cy="152400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6" name="Rectangle 72"/>
          <p:cNvSpPr>
            <a:spLocks noChangeArrowheads="1"/>
          </p:cNvSpPr>
          <p:nvPr/>
        </p:nvSpPr>
        <p:spPr bwMode="auto">
          <a:xfrm>
            <a:off x="2743200" y="4484787"/>
            <a:ext cx="762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7" name="Rectangle 73"/>
          <p:cNvSpPr>
            <a:spLocks noChangeArrowheads="1"/>
          </p:cNvSpPr>
          <p:nvPr/>
        </p:nvSpPr>
        <p:spPr bwMode="auto">
          <a:xfrm>
            <a:off x="2819400" y="4637187"/>
            <a:ext cx="74613" cy="152400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8" name="Rectangle 74"/>
          <p:cNvSpPr>
            <a:spLocks noChangeArrowheads="1"/>
          </p:cNvSpPr>
          <p:nvPr/>
        </p:nvSpPr>
        <p:spPr bwMode="auto">
          <a:xfrm>
            <a:off x="2819400" y="4484787"/>
            <a:ext cx="762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9" name="Rectangle 75"/>
          <p:cNvSpPr>
            <a:spLocks noChangeArrowheads="1"/>
          </p:cNvSpPr>
          <p:nvPr/>
        </p:nvSpPr>
        <p:spPr bwMode="auto">
          <a:xfrm>
            <a:off x="5486400" y="5780187"/>
            <a:ext cx="152400" cy="152400"/>
          </a:xfrm>
          <a:prstGeom prst="rect">
            <a:avLst/>
          </a:prstGeom>
          <a:gradFill rotWithShape="0">
            <a:gsLst>
              <a:gs pos="0">
                <a:srgbClr val="B7E4FF"/>
              </a:gs>
              <a:gs pos="100000">
                <a:srgbClr val="FFFFFF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0" name="Rectangle 76"/>
          <p:cNvSpPr>
            <a:spLocks noChangeArrowheads="1"/>
          </p:cNvSpPr>
          <p:nvPr/>
        </p:nvSpPr>
        <p:spPr bwMode="auto">
          <a:xfrm>
            <a:off x="5751513" y="5780187"/>
            <a:ext cx="152400" cy="152400"/>
          </a:xfrm>
          <a:prstGeom prst="rect">
            <a:avLst/>
          </a:prstGeom>
          <a:gradFill rotWithShape="0">
            <a:gsLst>
              <a:gs pos="0">
                <a:srgbClr val="B7E4FF"/>
              </a:gs>
              <a:gs pos="100000">
                <a:srgbClr val="FFFFFF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1" name="Rectangle 77"/>
          <p:cNvSpPr>
            <a:spLocks noChangeArrowheads="1"/>
          </p:cNvSpPr>
          <p:nvPr/>
        </p:nvSpPr>
        <p:spPr bwMode="auto">
          <a:xfrm>
            <a:off x="6019800" y="5780187"/>
            <a:ext cx="152400" cy="152400"/>
          </a:xfrm>
          <a:prstGeom prst="rect">
            <a:avLst/>
          </a:prstGeom>
          <a:gradFill rotWithShape="0">
            <a:gsLst>
              <a:gs pos="0">
                <a:srgbClr val="B7E4FF"/>
              </a:gs>
              <a:gs pos="100000">
                <a:srgbClr val="FFFFFF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2" name="Rectangle 78"/>
          <p:cNvSpPr>
            <a:spLocks noChangeArrowheads="1"/>
          </p:cNvSpPr>
          <p:nvPr/>
        </p:nvSpPr>
        <p:spPr bwMode="auto">
          <a:xfrm>
            <a:off x="5486400" y="4484787"/>
            <a:ext cx="152400" cy="152400"/>
          </a:xfrm>
          <a:prstGeom prst="rect">
            <a:avLst/>
          </a:prstGeom>
          <a:gradFill rotWithShape="0">
            <a:gsLst>
              <a:gs pos="0">
                <a:srgbClr val="B7E4FF"/>
              </a:gs>
              <a:gs pos="100000">
                <a:srgbClr val="FFFFFF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3" name="Rectangle 79"/>
          <p:cNvSpPr>
            <a:spLocks noChangeArrowheads="1"/>
          </p:cNvSpPr>
          <p:nvPr/>
        </p:nvSpPr>
        <p:spPr bwMode="auto">
          <a:xfrm>
            <a:off x="5751513" y="4484787"/>
            <a:ext cx="152400" cy="152400"/>
          </a:xfrm>
          <a:prstGeom prst="rect">
            <a:avLst/>
          </a:prstGeom>
          <a:gradFill rotWithShape="0">
            <a:gsLst>
              <a:gs pos="0">
                <a:srgbClr val="B7E4FF"/>
              </a:gs>
              <a:gs pos="100000">
                <a:srgbClr val="FFFFFF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4" name="Rectangle 80"/>
          <p:cNvSpPr>
            <a:spLocks noChangeArrowheads="1"/>
          </p:cNvSpPr>
          <p:nvPr/>
        </p:nvSpPr>
        <p:spPr bwMode="auto">
          <a:xfrm>
            <a:off x="6019800" y="4484787"/>
            <a:ext cx="152400" cy="152400"/>
          </a:xfrm>
          <a:prstGeom prst="rect">
            <a:avLst/>
          </a:prstGeom>
          <a:gradFill rotWithShape="0">
            <a:gsLst>
              <a:gs pos="0">
                <a:srgbClr val="B7E4FF"/>
              </a:gs>
              <a:gs pos="100000">
                <a:srgbClr val="FFFFFF"/>
              </a:gs>
            </a:gsLst>
            <a:lin ang="189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7153" name="AutoShape 81"/>
          <p:cNvCxnSpPr>
            <a:cxnSpLocks noChangeShapeType="1"/>
          </p:cNvCxnSpPr>
          <p:nvPr/>
        </p:nvCxnSpPr>
        <p:spPr bwMode="auto">
          <a:xfrm rot="5400000" flipH="1">
            <a:off x="4495800" y="2389287"/>
            <a:ext cx="4114800" cy="1752600"/>
          </a:xfrm>
          <a:prstGeom prst="bentConnector3">
            <a:avLst>
              <a:gd name="adj1" fmla="val 35648"/>
            </a:avLst>
          </a:prstGeom>
          <a:noFill/>
          <a:ln w="28575">
            <a:solidFill>
              <a:srgbClr val="00AC5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7154" name="AutoShape 82"/>
          <p:cNvSpPr>
            <a:spLocks noChangeArrowheads="1"/>
          </p:cNvSpPr>
          <p:nvPr/>
        </p:nvSpPr>
        <p:spPr bwMode="auto">
          <a:xfrm>
            <a:off x="6629400" y="5189637"/>
            <a:ext cx="1066800" cy="609600"/>
          </a:xfrm>
          <a:prstGeom prst="cloudCallout">
            <a:avLst>
              <a:gd name="adj1" fmla="val 15028"/>
              <a:gd name="adj2" fmla="val 78125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u-HU" sz="1600" b="1">
                <a:latin typeface="Century Gothic" pitchFamily="34" charset="0"/>
              </a:rPr>
              <a:t>CO</a:t>
            </a:r>
            <a:r>
              <a:rPr lang="hu-HU" sz="1600" b="1" baseline="-25000">
                <a:latin typeface="Century Gothic" pitchFamily="34" charset="0"/>
              </a:rPr>
              <a:t>2</a:t>
            </a:r>
          </a:p>
        </p:txBody>
      </p:sp>
      <p:sp>
        <p:nvSpPr>
          <p:cNvPr id="387156" name="AutoShape 84"/>
          <p:cNvSpPr>
            <a:spLocks noChangeArrowheads="1"/>
          </p:cNvSpPr>
          <p:nvPr/>
        </p:nvSpPr>
        <p:spPr bwMode="auto">
          <a:xfrm>
            <a:off x="5410200" y="1760637"/>
            <a:ext cx="1143000" cy="590550"/>
          </a:xfrm>
          <a:prstGeom prst="cloudCallout">
            <a:avLst>
              <a:gd name="adj1" fmla="val 32361"/>
              <a:gd name="adj2" fmla="val 11613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hu-HU" sz="1600" b="1">
                <a:latin typeface="Century Gothic" pitchFamily="34" charset="0"/>
              </a:rPr>
              <a:t>CO</a:t>
            </a:r>
            <a:r>
              <a:rPr lang="hu-HU" sz="1600" b="1" baseline="-25000">
                <a:latin typeface="Century Gothic" pitchFamily="34" charset="0"/>
              </a:rPr>
              <a:t>2</a:t>
            </a:r>
          </a:p>
        </p:txBody>
      </p:sp>
      <p:sp>
        <p:nvSpPr>
          <p:cNvPr id="387157" name="Text Box 85"/>
          <p:cNvSpPr txBox="1">
            <a:spLocks noChangeArrowheads="1"/>
          </p:cNvSpPr>
          <p:nvPr/>
        </p:nvSpPr>
        <p:spPr bwMode="auto">
          <a:xfrm>
            <a:off x="4286250" y="836712"/>
            <a:ext cx="1971675" cy="576263"/>
          </a:xfrm>
          <a:prstGeom prst="rect">
            <a:avLst/>
          </a:prstGeom>
          <a:solidFill>
            <a:srgbClr val="CCFFCC"/>
          </a:solidFill>
          <a:ln w="57150" cmpd="thinThick">
            <a:pattFill prst="pct80">
              <a:fgClr>
                <a:srgbClr val="00CC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800" b="1">
                <a:latin typeface="Century Gothic" pitchFamily="34" charset="0"/>
              </a:rPr>
              <a:t>CO</a:t>
            </a:r>
            <a:r>
              <a:rPr lang="hu-HU" sz="2800" b="1" baseline="-25000">
                <a:latin typeface="Century Gothic" pitchFamily="34" charset="0"/>
              </a:rPr>
              <a:t>2</a:t>
            </a:r>
            <a:r>
              <a:rPr lang="hu-HU" sz="2800" b="1">
                <a:latin typeface="Century Gothic" pitchFamily="34" charset="0"/>
              </a:rPr>
              <a:t>-piac</a:t>
            </a:r>
          </a:p>
        </p:txBody>
      </p:sp>
      <p:sp>
        <p:nvSpPr>
          <p:cNvPr id="387158" name="Text Box 86"/>
          <p:cNvSpPr txBox="1">
            <a:spLocks noChangeArrowheads="1"/>
          </p:cNvSpPr>
          <p:nvPr/>
        </p:nvSpPr>
        <p:spPr bwMode="auto">
          <a:xfrm>
            <a:off x="6400800" y="846237"/>
            <a:ext cx="2438400" cy="576263"/>
          </a:xfrm>
          <a:prstGeom prst="rect">
            <a:avLst/>
          </a:prstGeom>
          <a:solidFill>
            <a:srgbClr val="CCFFFF"/>
          </a:solidFill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800" b="1">
                <a:latin typeface="Century Gothic" pitchFamily="34" charset="0"/>
              </a:rPr>
              <a:t>földgázpiac</a:t>
            </a:r>
          </a:p>
        </p:txBody>
      </p:sp>
      <p:sp>
        <p:nvSpPr>
          <p:cNvPr id="387159" name="Text Box 87"/>
          <p:cNvSpPr txBox="1">
            <a:spLocks noChangeArrowheads="1"/>
          </p:cNvSpPr>
          <p:nvPr/>
        </p:nvSpPr>
        <p:spPr bwMode="auto">
          <a:xfrm>
            <a:off x="2305050" y="836712"/>
            <a:ext cx="1828800" cy="576263"/>
          </a:xfrm>
          <a:prstGeom prst="rect">
            <a:avLst/>
          </a:prstGeom>
          <a:solidFill>
            <a:srgbClr val="FF99CC"/>
          </a:solidFill>
          <a:ln w="57150" cmpd="thinThick">
            <a:solidFill>
              <a:srgbClr val="CC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800" b="1">
                <a:latin typeface="Century Gothic" pitchFamily="34" charset="0"/>
              </a:rPr>
              <a:t>olajpiac</a:t>
            </a:r>
          </a:p>
        </p:txBody>
      </p:sp>
      <p:sp>
        <p:nvSpPr>
          <p:cNvPr id="387160" name="Text Box 88"/>
          <p:cNvSpPr txBox="1">
            <a:spLocks noChangeArrowheads="1"/>
          </p:cNvSpPr>
          <p:nvPr/>
        </p:nvSpPr>
        <p:spPr bwMode="auto">
          <a:xfrm>
            <a:off x="304800" y="846237"/>
            <a:ext cx="1828800" cy="576263"/>
          </a:xfrm>
          <a:prstGeom prst="rect">
            <a:avLst/>
          </a:prstGeom>
          <a:solidFill>
            <a:srgbClr val="FF9900"/>
          </a:solidFill>
          <a:ln w="57150" cmpd="thinThick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800" b="1">
                <a:latin typeface="Century Gothic" pitchFamily="34" charset="0"/>
              </a:rPr>
              <a:t>szénpiac</a:t>
            </a:r>
          </a:p>
        </p:txBody>
      </p:sp>
      <p:sp>
        <p:nvSpPr>
          <p:cNvPr id="387161" name="Text Box 89"/>
          <p:cNvSpPr txBox="1">
            <a:spLocks noChangeArrowheads="1"/>
          </p:cNvSpPr>
          <p:nvPr/>
        </p:nvSpPr>
        <p:spPr bwMode="auto">
          <a:xfrm>
            <a:off x="3276600" y="2427387"/>
            <a:ext cx="1981200" cy="576263"/>
          </a:xfrm>
          <a:prstGeom prst="rect">
            <a:avLst/>
          </a:prstGeom>
          <a:solidFill>
            <a:srgbClr val="FFFF99"/>
          </a:solidFill>
          <a:ln w="57150" cmpd="thickThin">
            <a:pattFill prst="pct75">
              <a:fgClr>
                <a:srgbClr val="FF33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800" b="1">
                <a:solidFill>
                  <a:srgbClr val="FF3300"/>
                </a:solidFill>
                <a:latin typeface="Century Gothic" pitchFamily="34" charset="0"/>
              </a:rPr>
              <a:t>árampiac</a:t>
            </a:r>
          </a:p>
        </p:txBody>
      </p:sp>
      <p:sp>
        <p:nvSpPr>
          <p:cNvPr id="90" name="Szövegdoboz 89"/>
          <p:cNvSpPr txBox="1"/>
          <p:nvPr/>
        </p:nvSpPr>
        <p:spPr>
          <a:xfrm>
            <a:off x="0" y="476"/>
            <a:ext cx="9144000" cy="688256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hu-H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Legalább hét energiapiacot kell követni 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42AAE-6642-4A4A-8951-347CD6DAB4DF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34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5000">
        <p:circle/>
      </p:transition>
    </mc:Choice>
    <mc:Fallback xmlns="">
      <p:transition spd="slow" advClick="0" advTm="5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3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38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8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500"/>
                                        <p:tgtEl>
                                          <p:spTgt spid="38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8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8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38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38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500"/>
                                        <p:tgtEl>
                                          <p:spTgt spid="38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0"/>
                                        <p:tgtEl>
                                          <p:spTgt spid="38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25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8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8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8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75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38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38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38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875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38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38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500"/>
                                        <p:tgtEl>
                                          <p:spTgt spid="38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175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275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8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8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8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475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575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3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675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750"/>
                                        <p:tgtEl>
                                          <p:spTgt spid="38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750"/>
                                        <p:tgtEl>
                                          <p:spTgt spid="38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75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33" presetID="5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500" fill="hold"/>
                                        <p:tgtEl>
                                          <p:spTgt spid="38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00" fill="hold"/>
                                        <p:tgtEl>
                                          <p:spTgt spid="38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38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9750"/>
                            </p:stCondLst>
                            <p:childTnLst>
                              <p:par>
                                <p:cTn id="139" presetID="55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250" fill="hold"/>
                                        <p:tgtEl>
                                          <p:spTgt spid="38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38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250"/>
                                        <p:tgtEl>
                                          <p:spTgt spid="38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42250"/>
                            </p:stCondLst>
                            <p:childTnLst>
                              <p:par>
                                <p:cTn id="145" presetID="5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500" fill="hold"/>
                                        <p:tgtEl>
                                          <p:spTgt spid="38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0" fill="hold"/>
                                        <p:tgtEl>
                                          <p:spTgt spid="38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500"/>
                                        <p:tgtEl>
                                          <p:spTgt spid="38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7" grpId="0" animBg="1"/>
      <p:bldP spid="387078" grpId="0" animBg="1"/>
      <p:bldP spid="387079" grpId="0" animBg="1"/>
      <p:bldP spid="387080" grpId="0" animBg="1"/>
      <p:bldP spid="387091" grpId="0" animBg="1"/>
      <p:bldP spid="387098" grpId="0" animBg="1"/>
      <p:bldP spid="387099" grpId="0" animBg="1"/>
      <p:bldP spid="387100" grpId="0" animBg="1"/>
      <p:bldP spid="387109" grpId="0" animBg="1"/>
      <p:bldP spid="387110" grpId="0" animBg="1"/>
      <p:bldP spid="387111" grpId="0" animBg="1"/>
      <p:bldP spid="387112" grpId="0" animBg="1"/>
      <p:bldP spid="387154" grpId="0" animBg="1"/>
      <p:bldP spid="387156" grpId="0" animBg="1"/>
      <p:bldP spid="387157" grpId="0" animBg="1"/>
      <p:bldP spid="387158" grpId="0" animBg="1"/>
      <p:bldP spid="387159" grpId="0" animBg="1"/>
      <p:bldP spid="387160" grpId="0" animBg="1"/>
      <p:bldP spid="3871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/>
          <p:cNvSpPr>
            <a:spLocks noChangeShapeType="1"/>
          </p:cNvSpPr>
          <p:nvPr/>
        </p:nvSpPr>
        <p:spPr bwMode="auto">
          <a:xfrm>
            <a:off x="4181475" y="2585120"/>
            <a:ext cx="0" cy="2952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27683" name="Oval 3"/>
          <p:cNvSpPr>
            <a:spLocks noChangeArrowheads="1"/>
          </p:cNvSpPr>
          <p:nvPr/>
        </p:nvSpPr>
        <p:spPr bwMode="auto">
          <a:xfrm>
            <a:off x="1763713" y="3270920"/>
            <a:ext cx="3563937" cy="1917700"/>
          </a:xfrm>
          <a:prstGeom prst="ellipse">
            <a:avLst/>
          </a:prstGeom>
          <a:solidFill>
            <a:srgbClr val="FFEBFF"/>
          </a:solidFill>
          <a:ln w="50800">
            <a:solidFill>
              <a:srgbClr val="D60093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6781800" y="2966120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3552825" y="4490120"/>
            <a:ext cx="0" cy="2301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6400800" y="3880520"/>
            <a:ext cx="228600" cy="18415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3590925" y="3569370"/>
            <a:ext cx="0" cy="2825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3124200" y="1251620"/>
            <a:ext cx="470535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429000" y="1253208"/>
            <a:ext cx="0" cy="19843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4267200" y="1253208"/>
            <a:ext cx="0" cy="2127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5029200" y="1253208"/>
            <a:ext cx="0" cy="21907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5826125" y="1715170"/>
            <a:ext cx="244475" cy="244475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5826125" y="1867570"/>
            <a:ext cx="244475" cy="244475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6416675" y="1724695"/>
            <a:ext cx="244475" cy="244475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6416675" y="1877095"/>
            <a:ext cx="244475" cy="244475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5943600" y="1251620"/>
            <a:ext cx="0" cy="44767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6534150" y="1261145"/>
            <a:ext cx="0" cy="44767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7162800" y="1253208"/>
            <a:ext cx="0" cy="482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3143250" y="2585120"/>
            <a:ext cx="46196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5953125" y="2127920"/>
            <a:ext cx="0" cy="4476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6534150" y="2146970"/>
            <a:ext cx="0" cy="4476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06" name="Oval 22"/>
          <p:cNvSpPr>
            <a:spLocks noChangeArrowheads="1"/>
          </p:cNvSpPr>
          <p:nvPr/>
        </p:nvSpPr>
        <p:spPr bwMode="auto">
          <a:xfrm>
            <a:off x="3987800" y="2840708"/>
            <a:ext cx="387350" cy="387350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b="1">
                <a:solidFill>
                  <a:schemeClr val="bg1"/>
                </a:solidFill>
              </a:rPr>
              <a:t>G</a:t>
            </a:r>
            <a:endParaRPr lang="en-GB" altLang="en-US" sz="2000" b="1">
              <a:solidFill>
                <a:schemeClr val="bg1"/>
              </a:solidFill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>
            <a:off x="3400425" y="2585120"/>
            <a:ext cx="0" cy="2952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08" name="Oval 24"/>
          <p:cNvSpPr>
            <a:spLocks noChangeArrowheads="1"/>
          </p:cNvSpPr>
          <p:nvPr/>
        </p:nvSpPr>
        <p:spPr bwMode="auto">
          <a:xfrm>
            <a:off x="5584825" y="2916908"/>
            <a:ext cx="203200" cy="2032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09" name="Oval 25"/>
          <p:cNvSpPr>
            <a:spLocks noChangeArrowheads="1"/>
          </p:cNvSpPr>
          <p:nvPr/>
        </p:nvSpPr>
        <p:spPr bwMode="auto">
          <a:xfrm>
            <a:off x="5584825" y="3035970"/>
            <a:ext cx="203200" cy="2032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5691188" y="2604170"/>
            <a:ext cx="0" cy="2952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11" name="Oval 27"/>
          <p:cNvSpPr>
            <a:spLocks noChangeArrowheads="1"/>
          </p:cNvSpPr>
          <p:nvPr/>
        </p:nvSpPr>
        <p:spPr bwMode="auto">
          <a:xfrm>
            <a:off x="6118225" y="2897858"/>
            <a:ext cx="203200" cy="2032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2" name="Oval 28"/>
          <p:cNvSpPr>
            <a:spLocks noChangeArrowheads="1"/>
          </p:cNvSpPr>
          <p:nvPr/>
        </p:nvSpPr>
        <p:spPr bwMode="auto">
          <a:xfrm>
            <a:off x="6118225" y="3016920"/>
            <a:ext cx="203200" cy="2032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>
            <a:off x="6215063" y="2594645"/>
            <a:ext cx="0" cy="2952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>
            <a:off x="6897688" y="2574008"/>
            <a:ext cx="0" cy="331787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>
            <a:off x="7505700" y="2599408"/>
            <a:ext cx="0" cy="2952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H="1">
            <a:off x="7496175" y="2899445"/>
            <a:ext cx="328613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>
            <a:off x="3133725" y="3566195"/>
            <a:ext cx="46196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5686425" y="3242345"/>
            <a:ext cx="0" cy="3143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>
            <a:off x="6229350" y="3232820"/>
            <a:ext cx="0" cy="3333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20" name="Rectangle 36"/>
          <p:cNvSpPr>
            <a:spLocks noChangeArrowheads="1"/>
          </p:cNvSpPr>
          <p:nvPr/>
        </p:nvSpPr>
        <p:spPr bwMode="auto">
          <a:xfrm>
            <a:off x="3352800" y="908720"/>
            <a:ext cx="18288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FF3300"/>
                </a:solidFill>
              </a:rPr>
              <a:t>220 - 400 kV</a:t>
            </a:r>
            <a:endParaRPr lang="hu-HU" altLang="en-US" sz="1800" b="1">
              <a:solidFill>
                <a:srgbClr val="FF3300"/>
              </a:solidFill>
              <a:latin typeface="Arial CE" charset="-18"/>
            </a:endParaRPr>
          </a:p>
        </p:txBody>
      </p:sp>
      <p:sp>
        <p:nvSpPr>
          <p:cNvPr id="42021" name="Rectangle 37"/>
          <p:cNvSpPr>
            <a:spLocks noChangeArrowheads="1"/>
          </p:cNvSpPr>
          <p:nvPr/>
        </p:nvSpPr>
        <p:spPr bwMode="auto">
          <a:xfrm>
            <a:off x="3287713" y="2291433"/>
            <a:ext cx="9779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FF3300"/>
                </a:solidFill>
              </a:rPr>
              <a:t>120 kV</a:t>
            </a:r>
            <a:endParaRPr lang="hu-HU" altLang="en-US" sz="1800" b="1">
              <a:solidFill>
                <a:srgbClr val="FF3300"/>
              </a:solidFill>
              <a:latin typeface="Arial CE" charset="-18"/>
            </a:endParaRPr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3124200" y="3291558"/>
            <a:ext cx="12842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1600" b="1">
                <a:solidFill>
                  <a:srgbClr val="FF3300"/>
                </a:solidFill>
              </a:rPr>
              <a:t>10 - 20 kV</a:t>
            </a:r>
            <a:endParaRPr lang="hu-HU" altLang="en-US" sz="1600" b="1">
              <a:solidFill>
                <a:srgbClr val="FF3300"/>
              </a:solidFill>
              <a:latin typeface="Arial CE" charset="-18"/>
            </a:endParaRPr>
          </a:p>
        </p:txBody>
      </p:sp>
      <p:sp>
        <p:nvSpPr>
          <p:cNvPr id="42023" name="Line 39"/>
          <p:cNvSpPr>
            <a:spLocks noChangeShapeType="1"/>
          </p:cNvSpPr>
          <p:nvPr/>
        </p:nvSpPr>
        <p:spPr bwMode="auto">
          <a:xfrm>
            <a:off x="3124200" y="4490120"/>
            <a:ext cx="46196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3352800" y="4185320"/>
            <a:ext cx="9779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1600" b="1">
                <a:solidFill>
                  <a:srgbClr val="FF3300"/>
                </a:solidFill>
              </a:rPr>
              <a:t>0,4 kV</a:t>
            </a:r>
            <a:endParaRPr lang="hu-HU" altLang="en-US" sz="1600" b="1">
              <a:solidFill>
                <a:srgbClr val="FF3300"/>
              </a:solidFill>
              <a:latin typeface="Arial CE" charset="-18"/>
            </a:endParaRPr>
          </a:p>
        </p:txBody>
      </p:sp>
      <p:sp>
        <p:nvSpPr>
          <p:cNvPr id="327721" name="Rectangle 41"/>
          <p:cNvSpPr>
            <a:spLocks noChangeArrowheads="1"/>
          </p:cNvSpPr>
          <p:nvPr/>
        </p:nvSpPr>
        <p:spPr bwMode="auto">
          <a:xfrm>
            <a:off x="1676400" y="1261145"/>
            <a:ext cx="15748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1800" b="1"/>
              <a:t>200-500 MW</a:t>
            </a:r>
            <a:endParaRPr lang="hu-HU" altLang="en-US" sz="1800" b="1">
              <a:latin typeface="Arial CE" charset="-18"/>
            </a:endParaRPr>
          </a:p>
        </p:txBody>
      </p:sp>
      <p:sp>
        <p:nvSpPr>
          <p:cNvPr id="327722" name="Rectangle 42"/>
          <p:cNvSpPr>
            <a:spLocks noChangeArrowheads="1"/>
          </p:cNvSpPr>
          <p:nvPr/>
        </p:nvSpPr>
        <p:spPr bwMode="auto">
          <a:xfrm>
            <a:off x="1752600" y="2661320"/>
            <a:ext cx="14160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chemeClr val="tx2"/>
                </a:solidFill>
              </a:rPr>
              <a:t>50-200 MW</a:t>
            </a:r>
          </a:p>
        </p:txBody>
      </p:sp>
      <p:sp>
        <p:nvSpPr>
          <p:cNvPr id="327723" name="Rectangle 43"/>
          <p:cNvSpPr>
            <a:spLocks noChangeArrowheads="1"/>
          </p:cNvSpPr>
          <p:nvPr/>
        </p:nvSpPr>
        <p:spPr bwMode="auto">
          <a:xfrm>
            <a:off x="2162175" y="3651920"/>
            <a:ext cx="1295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chemeClr val="tx2"/>
                </a:solidFill>
              </a:rPr>
              <a:t>1- 50 MW</a:t>
            </a:r>
          </a:p>
        </p:txBody>
      </p:sp>
      <p:sp>
        <p:nvSpPr>
          <p:cNvPr id="327724" name="Rectangle 44"/>
          <p:cNvSpPr>
            <a:spLocks noChangeArrowheads="1"/>
          </p:cNvSpPr>
          <p:nvPr/>
        </p:nvSpPr>
        <p:spPr bwMode="auto">
          <a:xfrm>
            <a:off x="2427288" y="4544095"/>
            <a:ext cx="1416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1600" b="1"/>
              <a:t>&lt; 1 MW</a:t>
            </a:r>
            <a:endParaRPr lang="hu-HU" altLang="en-US" sz="1600" b="1">
              <a:latin typeface="Arial CE" charset="-18"/>
            </a:endParaRPr>
          </a:p>
        </p:txBody>
      </p:sp>
      <p:sp>
        <p:nvSpPr>
          <p:cNvPr id="42029" name="Oval 45"/>
          <p:cNvSpPr>
            <a:spLocks noChangeArrowheads="1"/>
          </p:cNvSpPr>
          <p:nvPr/>
        </p:nvSpPr>
        <p:spPr bwMode="auto">
          <a:xfrm>
            <a:off x="3454400" y="3786858"/>
            <a:ext cx="263525" cy="263525"/>
          </a:xfrm>
          <a:prstGeom prst="ellipse">
            <a:avLst/>
          </a:prstGeom>
          <a:solidFill>
            <a:srgbClr val="FC0128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b="1">
                <a:solidFill>
                  <a:schemeClr val="bg1"/>
                </a:solidFill>
              </a:rPr>
              <a:t>G</a:t>
            </a:r>
            <a:endParaRPr lang="en-GB" altLang="en-US" sz="1600" b="1">
              <a:solidFill>
                <a:schemeClr val="bg1"/>
              </a:solidFill>
            </a:endParaRPr>
          </a:p>
        </p:txBody>
      </p:sp>
      <p:sp>
        <p:nvSpPr>
          <p:cNvPr id="42030" name="Line 46"/>
          <p:cNvSpPr>
            <a:spLocks noChangeShapeType="1"/>
          </p:cNvSpPr>
          <p:nvPr/>
        </p:nvSpPr>
        <p:spPr bwMode="auto">
          <a:xfrm>
            <a:off x="4111625" y="3569370"/>
            <a:ext cx="0" cy="2825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31" name="Line 47"/>
          <p:cNvSpPr>
            <a:spLocks noChangeShapeType="1"/>
          </p:cNvSpPr>
          <p:nvPr/>
        </p:nvSpPr>
        <p:spPr bwMode="auto">
          <a:xfrm>
            <a:off x="4638675" y="3566195"/>
            <a:ext cx="0" cy="2825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32" name="Oval 48"/>
          <p:cNvSpPr>
            <a:spLocks noChangeArrowheads="1"/>
          </p:cNvSpPr>
          <p:nvPr/>
        </p:nvSpPr>
        <p:spPr bwMode="auto">
          <a:xfrm>
            <a:off x="5421313" y="3861470"/>
            <a:ext cx="144462" cy="144463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33" name="Oval 49"/>
          <p:cNvSpPr>
            <a:spLocks noChangeArrowheads="1"/>
          </p:cNvSpPr>
          <p:nvPr/>
        </p:nvSpPr>
        <p:spPr bwMode="auto">
          <a:xfrm>
            <a:off x="5419725" y="3932908"/>
            <a:ext cx="144463" cy="144462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34" name="Oval 50"/>
          <p:cNvSpPr>
            <a:spLocks noChangeArrowheads="1"/>
          </p:cNvSpPr>
          <p:nvPr/>
        </p:nvSpPr>
        <p:spPr bwMode="auto">
          <a:xfrm>
            <a:off x="5919788" y="3880520"/>
            <a:ext cx="144462" cy="144463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35" name="Oval 51"/>
          <p:cNvSpPr>
            <a:spLocks noChangeArrowheads="1"/>
          </p:cNvSpPr>
          <p:nvPr/>
        </p:nvSpPr>
        <p:spPr bwMode="auto">
          <a:xfrm>
            <a:off x="5918200" y="3951958"/>
            <a:ext cx="144463" cy="144462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36" name="Line 52"/>
          <p:cNvSpPr>
            <a:spLocks noChangeShapeType="1"/>
          </p:cNvSpPr>
          <p:nvPr/>
        </p:nvSpPr>
        <p:spPr bwMode="auto">
          <a:xfrm>
            <a:off x="5495925" y="3572545"/>
            <a:ext cx="0" cy="2825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37" name="Line 53"/>
          <p:cNvSpPr>
            <a:spLocks noChangeShapeType="1"/>
          </p:cNvSpPr>
          <p:nvPr/>
        </p:nvSpPr>
        <p:spPr bwMode="auto">
          <a:xfrm>
            <a:off x="5991225" y="3585245"/>
            <a:ext cx="0" cy="2825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38" name="Line 54"/>
          <p:cNvSpPr>
            <a:spLocks noChangeShapeType="1"/>
          </p:cNvSpPr>
          <p:nvPr/>
        </p:nvSpPr>
        <p:spPr bwMode="auto">
          <a:xfrm>
            <a:off x="6515100" y="3585245"/>
            <a:ext cx="0" cy="2825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39" name="Rectangle 55"/>
          <p:cNvSpPr>
            <a:spLocks noChangeArrowheads="1"/>
          </p:cNvSpPr>
          <p:nvPr/>
        </p:nvSpPr>
        <p:spPr bwMode="auto">
          <a:xfrm>
            <a:off x="7294563" y="3844008"/>
            <a:ext cx="26352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1200">
                <a:solidFill>
                  <a:schemeClr val="bg1"/>
                </a:solidFill>
                <a:latin typeface="Book Antiqua" pitchFamily="18" charset="0"/>
              </a:rPr>
              <a:t>G</a:t>
            </a:r>
            <a:endParaRPr lang="hu-HU" altLang="en-US" sz="1200">
              <a:solidFill>
                <a:schemeClr val="bg1"/>
              </a:solidFill>
              <a:latin typeface="Book Antiqua CE" charset="-18"/>
            </a:endParaRPr>
          </a:p>
        </p:txBody>
      </p:sp>
      <p:sp>
        <p:nvSpPr>
          <p:cNvPr id="42040" name="Oval 56"/>
          <p:cNvSpPr>
            <a:spLocks noChangeArrowheads="1"/>
          </p:cNvSpPr>
          <p:nvPr/>
        </p:nvSpPr>
        <p:spPr bwMode="auto">
          <a:xfrm>
            <a:off x="3463925" y="4709195"/>
            <a:ext cx="180975" cy="180975"/>
          </a:xfrm>
          <a:prstGeom prst="ellipse">
            <a:avLst/>
          </a:prstGeom>
          <a:solidFill>
            <a:srgbClr val="FC0128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bg1"/>
                </a:solidFill>
              </a:rPr>
              <a:t>G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42041" name="Line 57"/>
          <p:cNvSpPr>
            <a:spLocks noChangeShapeType="1"/>
          </p:cNvSpPr>
          <p:nvPr/>
        </p:nvSpPr>
        <p:spPr bwMode="auto">
          <a:xfrm flipH="1">
            <a:off x="5489575" y="4086895"/>
            <a:ext cx="0" cy="4032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42" name="Line 58"/>
          <p:cNvSpPr>
            <a:spLocks noChangeShapeType="1"/>
          </p:cNvSpPr>
          <p:nvPr/>
        </p:nvSpPr>
        <p:spPr bwMode="auto">
          <a:xfrm>
            <a:off x="5997575" y="4099595"/>
            <a:ext cx="0" cy="381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27739" name="Rectangle 59"/>
          <p:cNvSpPr>
            <a:spLocks noChangeArrowheads="1"/>
          </p:cNvSpPr>
          <p:nvPr/>
        </p:nvSpPr>
        <p:spPr bwMode="auto">
          <a:xfrm>
            <a:off x="1907704" y="5373216"/>
            <a:ext cx="342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en-US" sz="2000" b="1" i="1" dirty="0">
                <a:solidFill>
                  <a:srgbClr val="990099"/>
                </a:solidFill>
              </a:rPr>
              <a:t>decentralizált termelés</a:t>
            </a:r>
            <a:endParaRPr lang="hu-HU" altLang="en-US" sz="2000" b="1" i="1" dirty="0">
              <a:solidFill>
                <a:srgbClr val="990099"/>
              </a:solidFill>
              <a:latin typeface="Arial CE" charset="-18"/>
            </a:endParaRPr>
          </a:p>
        </p:txBody>
      </p:sp>
      <p:sp>
        <p:nvSpPr>
          <p:cNvPr id="327740" name="Rectangle 60"/>
          <p:cNvSpPr>
            <a:spLocks noChangeArrowheads="1"/>
          </p:cNvSpPr>
          <p:nvPr/>
        </p:nvSpPr>
        <p:spPr bwMode="auto">
          <a:xfrm>
            <a:off x="2555875" y="1953295"/>
            <a:ext cx="2616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en-US" sz="2000" b="1" i="1">
                <a:solidFill>
                  <a:srgbClr val="990099"/>
                </a:solidFill>
              </a:rPr>
              <a:t>központi termelés</a:t>
            </a:r>
            <a:endParaRPr lang="hu-HU" altLang="en-US" sz="2000" b="1" i="1">
              <a:solidFill>
                <a:srgbClr val="990099"/>
              </a:solidFill>
              <a:latin typeface="Arial CE" charset="-18"/>
            </a:endParaRPr>
          </a:p>
        </p:txBody>
      </p:sp>
      <p:sp>
        <p:nvSpPr>
          <p:cNvPr id="42045" name="Line 61"/>
          <p:cNvSpPr>
            <a:spLocks noChangeShapeType="1"/>
          </p:cNvSpPr>
          <p:nvPr/>
        </p:nvSpPr>
        <p:spPr bwMode="auto">
          <a:xfrm>
            <a:off x="7150100" y="1721520"/>
            <a:ext cx="652463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46" name="Rectangle 62"/>
          <p:cNvSpPr>
            <a:spLocks noChangeArrowheads="1"/>
          </p:cNvSpPr>
          <p:nvPr/>
        </p:nvSpPr>
        <p:spPr bwMode="auto">
          <a:xfrm>
            <a:off x="6807200" y="3686845"/>
            <a:ext cx="965200" cy="574675"/>
          </a:xfrm>
          <a:prstGeom prst="rect">
            <a:avLst/>
          </a:prstGeom>
          <a:solidFill>
            <a:srgbClr val="FFE3DD"/>
          </a:solidFill>
          <a:ln w="28575">
            <a:solidFill>
              <a:srgbClr val="D60093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43" name="Rectangle 63"/>
          <p:cNvSpPr>
            <a:spLocks noChangeArrowheads="1"/>
          </p:cNvSpPr>
          <p:nvPr/>
        </p:nvSpPr>
        <p:spPr bwMode="auto">
          <a:xfrm>
            <a:off x="7696200" y="3651920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en-US" sz="1800" b="1">
                <a:solidFill>
                  <a:srgbClr val="D60093"/>
                </a:solidFill>
              </a:rPr>
              <a:t>saját termelés</a:t>
            </a:r>
            <a:endParaRPr lang="hu-HU" altLang="en-US" sz="1800" b="1">
              <a:solidFill>
                <a:srgbClr val="D60093"/>
              </a:solidFill>
              <a:latin typeface="Arial CE" charset="-18"/>
            </a:endParaRPr>
          </a:p>
        </p:txBody>
      </p:sp>
      <p:sp>
        <p:nvSpPr>
          <p:cNvPr id="42048" name="Rectangle 64"/>
          <p:cNvSpPr>
            <a:spLocks noChangeArrowheads="1"/>
          </p:cNvSpPr>
          <p:nvPr/>
        </p:nvSpPr>
        <p:spPr bwMode="auto">
          <a:xfrm>
            <a:off x="6858000" y="4566320"/>
            <a:ext cx="869950" cy="533400"/>
          </a:xfrm>
          <a:prstGeom prst="rect">
            <a:avLst/>
          </a:prstGeom>
          <a:solidFill>
            <a:srgbClr val="FFE3DD"/>
          </a:solidFill>
          <a:ln w="28575">
            <a:solidFill>
              <a:srgbClr val="D60093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45" name="Rectangle 65"/>
          <p:cNvSpPr>
            <a:spLocks noChangeArrowheads="1"/>
          </p:cNvSpPr>
          <p:nvPr/>
        </p:nvSpPr>
        <p:spPr bwMode="auto">
          <a:xfrm>
            <a:off x="6858000" y="3194720"/>
            <a:ext cx="2057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en-US" sz="1800" b="1" i="1">
                <a:solidFill>
                  <a:srgbClr val="339933"/>
                </a:solidFill>
              </a:rPr>
              <a:t>nagyfogyasztók</a:t>
            </a:r>
            <a:endParaRPr lang="hu-HU" altLang="en-US" sz="1800" b="1" i="1">
              <a:solidFill>
                <a:srgbClr val="339933"/>
              </a:solidFill>
              <a:latin typeface="Arial CE" charset="-18"/>
            </a:endParaRPr>
          </a:p>
        </p:txBody>
      </p:sp>
      <p:sp>
        <p:nvSpPr>
          <p:cNvPr id="42051" name="Oval 67"/>
          <p:cNvSpPr>
            <a:spLocks noChangeArrowheads="1"/>
          </p:cNvSpPr>
          <p:nvPr/>
        </p:nvSpPr>
        <p:spPr bwMode="auto">
          <a:xfrm>
            <a:off x="4800600" y="1442120"/>
            <a:ext cx="463550" cy="463550"/>
          </a:xfrm>
          <a:prstGeom prst="ellipse">
            <a:avLst/>
          </a:prstGeom>
          <a:solidFill>
            <a:srgbClr val="FC0128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400" b="1">
                <a:solidFill>
                  <a:schemeClr val="bg1"/>
                </a:solidFill>
              </a:rPr>
              <a:t>G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42052" name="Oval 68"/>
          <p:cNvSpPr>
            <a:spLocks noChangeArrowheads="1"/>
          </p:cNvSpPr>
          <p:nvPr/>
        </p:nvSpPr>
        <p:spPr bwMode="auto">
          <a:xfrm>
            <a:off x="4038600" y="1442120"/>
            <a:ext cx="463550" cy="463550"/>
          </a:xfrm>
          <a:prstGeom prst="ellipse">
            <a:avLst/>
          </a:prstGeom>
          <a:solidFill>
            <a:srgbClr val="FC0128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400" b="1">
                <a:solidFill>
                  <a:schemeClr val="bg1"/>
                </a:solidFill>
              </a:rPr>
              <a:t>G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42053" name="Oval 69"/>
          <p:cNvSpPr>
            <a:spLocks noChangeArrowheads="1"/>
          </p:cNvSpPr>
          <p:nvPr/>
        </p:nvSpPr>
        <p:spPr bwMode="auto">
          <a:xfrm>
            <a:off x="3200400" y="1442120"/>
            <a:ext cx="463550" cy="463550"/>
          </a:xfrm>
          <a:prstGeom prst="ellipse">
            <a:avLst/>
          </a:prstGeom>
          <a:solidFill>
            <a:srgbClr val="FC0128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400" b="1">
                <a:solidFill>
                  <a:schemeClr val="bg1"/>
                </a:solidFill>
              </a:rPr>
              <a:t>G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42054" name="Oval 70"/>
          <p:cNvSpPr>
            <a:spLocks noChangeArrowheads="1"/>
          </p:cNvSpPr>
          <p:nvPr/>
        </p:nvSpPr>
        <p:spPr bwMode="auto">
          <a:xfrm>
            <a:off x="3200400" y="2813720"/>
            <a:ext cx="387350" cy="387350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000" b="1">
                <a:solidFill>
                  <a:schemeClr val="bg1"/>
                </a:solidFill>
              </a:rPr>
              <a:t>G</a:t>
            </a:r>
            <a:endParaRPr lang="en-GB" altLang="en-US" sz="2000" b="1">
              <a:solidFill>
                <a:schemeClr val="bg1"/>
              </a:solidFill>
            </a:endParaRPr>
          </a:p>
        </p:txBody>
      </p:sp>
      <p:sp>
        <p:nvSpPr>
          <p:cNvPr id="42055" name="Oval 71"/>
          <p:cNvSpPr>
            <a:spLocks noChangeArrowheads="1"/>
          </p:cNvSpPr>
          <p:nvPr/>
        </p:nvSpPr>
        <p:spPr bwMode="auto">
          <a:xfrm>
            <a:off x="3962400" y="3804320"/>
            <a:ext cx="263525" cy="263525"/>
          </a:xfrm>
          <a:prstGeom prst="ellipse">
            <a:avLst/>
          </a:prstGeom>
          <a:solidFill>
            <a:srgbClr val="FC0128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b="1">
                <a:solidFill>
                  <a:schemeClr val="bg1"/>
                </a:solidFill>
              </a:rPr>
              <a:t>G</a:t>
            </a:r>
            <a:endParaRPr lang="en-GB" altLang="en-US" sz="1600" b="1">
              <a:solidFill>
                <a:schemeClr val="bg1"/>
              </a:solidFill>
            </a:endParaRPr>
          </a:p>
        </p:txBody>
      </p:sp>
      <p:sp>
        <p:nvSpPr>
          <p:cNvPr id="42056" name="Oval 72"/>
          <p:cNvSpPr>
            <a:spLocks noChangeArrowheads="1"/>
          </p:cNvSpPr>
          <p:nvPr/>
        </p:nvSpPr>
        <p:spPr bwMode="auto">
          <a:xfrm>
            <a:off x="4495800" y="3804320"/>
            <a:ext cx="263525" cy="263525"/>
          </a:xfrm>
          <a:prstGeom prst="ellipse">
            <a:avLst/>
          </a:prstGeom>
          <a:solidFill>
            <a:srgbClr val="FC0128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b="1">
                <a:solidFill>
                  <a:schemeClr val="bg1"/>
                </a:solidFill>
              </a:rPr>
              <a:t>G</a:t>
            </a:r>
            <a:endParaRPr lang="en-GB" altLang="en-US" sz="1600" b="1">
              <a:solidFill>
                <a:schemeClr val="bg1"/>
              </a:solidFill>
            </a:endParaRPr>
          </a:p>
        </p:txBody>
      </p:sp>
      <p:sp>
        <p:nvSpPr>
          <p:cNvPr id="42057" name="AutoShape 73"/>
          <p:cNvSpPr>
            <a:spLocks noChangeArrowheads="1"/>
          </p:cNvSpPr>
          <p:nvPr/>
        </p:nvSpPr>
        <p:spPr bwMode="auto">
          <a:xfrm>
            <a:off x="6357938" y="3836070"/>
            <a:ext cx="3048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2058" name="Oval 74"/>
          <p:cNvSpPr>
            <a:spLocks noChangeArrowheads="1"/>
          </p:cNvSpPr>
          <p:nvPr/>
        </p:nvSpPr>
        <p:spPr bwMode="auto">
          <a:xfrm>
            <a:off x="6900863" y="3924970"/>
            <a:ext cx="228600" cy="18415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59" name="AutoShape 75"/>
          <p:cNvSpPr>
            <a:spLocks noChangeArrowheads="1"/>
          </p:cNvSpPr>
          <p:nvPr/>
        </p:nvSpPr>
        <p:spPr bwMode="auto">
          <a:xfrm>
            <a:off x="6894513" y="3880520"/>
            <a:ext cx="3048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2060" name="Oval 76"/>
          <p:cNvSpPr>
            <a:spLocks noChangeArrowheads="1"/>
          </p:cNvSpPr>
          <p:nvPr/>
        </p:nvSpPr>
        <p:spPr bwMode="auto">
          <a:xfrm>
            <a:off x="7315200" y="3917033"/>
            <a:ext cx="263525" cy="263525"/>
          </a:xfrm>
          <a:prstGeom prst="ellipse">
            <a:avLst/>
          </a:prstGeom>
          <a:solidFill>
            <a:srgbClr val="FC0128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600" b="1">
                <a:solidFill>
                  <a:schemeClr val="bg1"/>
                </a:solidFill>
              </a:rPr>
              <a:t>G</a:t>
            </a:r>
            <a:endParaRPr lang="en-GB" altLang="en-US" sz="1600" b="1">
              <a:solidFill>
                <a:schemeClr val="bg1"/>
              </a:solidFill>
            </a:endParaRPr>
          </a:p>
        </p:txBody>
      </p:sp>
      <p:sp>
        <p:nvSpPr>
          <p:cNvPr id="42061" name="Line 77"/>
          <p:cNvSpPr>
            <a:spLocks noChangeShapeType="1"/>
          </p:cNvSpPr>
          <p:nvPr/>
        </p:nvSpPr>
        <p:spPr bwMode="auto">
          <a:xfrm>
            <a:off x="7045325" y="3575720"/>
            <a:ext cx="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42062" name="AutoShape 78"/>
          <p:cNvCxnSpPr>
            <a:cxnSpLocks noChangeShapeType="1"/>
            <a:endCxn id="42060" idx="0"/>
          </p:cNvCxnSpPr>
          <p:nvPr/>
        </p:nvCxnSpPr>
        <p:spPr bwMode="auto">
          <a:xfrm>
            <a:off x="7045325" y="3766220"/>
            <a:ext cx="401638" cy="136525"/>
          </a:xfrm>
          <a:prstGeom prst="bentConnector2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63" name="Oval 79"/>
          <p:cNvSpPr>
            <a:spLocks noChangeArrowheads="1"/>
          </p:cNvSpPr>
          <p:nvPr/>
        </p:nvSpPr>
        <p:spPr bwMode="auto">
          <a:xfrm>
            <a:off x="6172200" y="479492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64" name="Line 80"/>
          <p:cNvSpPr>
            <a:spLocks noChangeShapeType="1"/>
          </p:cNvSpPr>
          <p:nvPr/>
        </p:nvSpPr>
        <p:spPr bwMode="auto">
          <a:xfrm>
            <a:off x="6243638" y="4488533"/>
            <a:ext cx="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65" name="AutoShape 81"/>
          <p:cNvSpPr>
            <a:spLocks noChangeArrowheads="1"/>
          </p:cNvSpPr>
          <p:nvPr/>
        </p:nvSpPr>
        <p:spPr bwMode="auto">
          <a:xfrm>
            <a:off x="6132513" y="4755233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2066" name="Oval 82"/>
          <p:cNvSpPr>
            <a:spLocks noChangeArrowheads="1"/>
          </p:cNvSpPr>
          <p:nvPr/>
        </p:nvSpPr>
        <p:spPr bwMode="auto">
          <a:xfrm>
            <a:off x="6553200" y="479492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67" name="Line 83"/>
          <p:cNvSpPr>
            <a:spLocks noChangeShapeType="1"/>
          </p:cNvSpPr>
          <p:nvPr/>
        </p:nvSpPr>
        <p:spPr bwMode="auto">
          <a:xfrm>
            <a:off x="6624638" y="4488533"/>
            <a:ext cx="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68" name="AutoShape 84"/>
          <p:cNvSpPr>
            <a:spLocks noChangeArrowheads="1"/>
          </p:cNvSpPr>
          <p:nvPr/>
        </p:nvSpPr>
        <p:spPr bwMode="auto">
          <a:xfrm>
            <a:off x="6513513" y="4755233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2069" name="Oval 85"/>
          <p:cNvSpPr>
            <a:spLocks noChangeArrowheads="1"/>
          </p:cNvSpPr>
          <p:nvPr/>
        </p:nvSpPr>
        <p:spPr bwMode="auto">
          <a:xfrm>
            <a:off x="5754688" y="479492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70" name="Line 86"/>
          <p:cNvSpPr>
            <a:spLocks noChangeShapeType="1"/>
          </p:cNvSpPr>
          <p:nvPr/>
        </p:nvSpPr>
        <p:spPr bwMode="auto">
          <a:xfrm>
            <a:off x="5826125" y="4490120"/>
            <a:ext cx="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71" name="AutoShape 87"/>
          <p:cNvSpPr>
            <a:spLocks noChangeArrowheads="1"/>
          </p:cNvSpPr>
          <p:nvPr/>
        </p:nvSpPr>
        <p:spPr bwMode="auto">
          <a:xfrm>
            <a:off x="5715000" y="4755233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2072" name="Oval 88"/>
          <p:cNvSpPr>
            <a:spLocks noChangeArrowheads="1"/>
          </p:cNvSpPr>
          <p:nvPr/>
        </p:nvSpPr>
        <p:spPr bwMode="auto">
          <a:xfrm>
            <a:off x="7086600" y="4794920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73" name="Line 89"/>
          <p:cNvSpPr>
            <a:spLocks noChangeShapeType="1"/>
          </p:cNvSpPr>
          <p:nvPr/>
        </p:nvSpPr>
        <p:spPr bwMode="auto">
          <a:xfrm>
            <a:off x="7158038" y="4490120"/>
            <a:ext cx="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74" name="AutoShape 90"/>
          <p:cNvSpPr>
            <a:spLocks noChangeArrowheads="1"/>
          </p:cNvSpPr>
          <p:nvPr/>
        </p:nvSpPr>
        <p:spPr bwMode="auto">
          <a:xfrm>
            <a:off x="7046913" y="4755233"/>
            <a:ext cx="228600" cy="228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2075" name="Oval 91"/>
          <p:cNvSpPr>
            <a:spLocks noChangeArrowheads="1"/>
          </p:cNvSpPr>
          <p:nvPr/>
        </p:nvSpPr>
        <p:spPr bwMode="auto">
          <a:xfrm>
            <a:off x="7391400" y="4794920"/>
            <a:ext cx="180975" cy="180975"/>
          </a:xfrm>
          <a:prstGeom prst="ellipse">
            <a:avLst/>
          </a:prstGeom>
          <a:solidFill>
            <a:srgbClr val="FC0128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bg1"/>
                </a:solidFill>
              </a:rPr>
              <a:t>G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42076" name="Oval 92"/>
          <p:cNvSpPr>
            <a:spLocks noChangeArrowheads="1"/>
          </p:cNvSpPr>
          <p:nvPr/>
        </p:nvSpPr>
        <p:spPr bwMode="auto">
          <a:xfrm>
            <a:off x="3810000" y="4718720"/>
            <a:ext cx="180975" cy="180975"/>
          </a:xfrm>
          <a:prstGeom prst="ellipse">
            <a:avLst/>
          </a:prstGeom>
          <a:solidFill>
            <a:srgbClr val="FC0128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bg1"/>
                </a:solidFill>
              </a:rPr>
              <a:t>G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42077" name="Line 93"/>
          <p:cNvSpPr>
            <a:spLocks noChangeShapeType="1"/>
          </p:cNvSpPr>
          <p:nvPr/>
        </p:nvSpPr>
        <p:spPr bwMode="auto">
          <a:xfrm>
            <a:off x="3898900" y="4477420"/>
            <a:ext cx="0" cy="2301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078" name="Oval 94"/>
          <p:cNvSpPr>
            <a:spLocks noChangeArrowheads="1"/>
          </p:cNvSpPr>
          <p:nvPr/>
        </p:nvSpPr>
        <p:spPr bwMode="auto">
          <a:xfrm>
            <a:off x="4191000" y="4718720"/>
            <a:ext cx="180975" cy="180975"/>
          </a:xfrm>
          <a:prstGeom prst="ellipse">
            <a:avLst/>
          </a:prstGeom>
          <a:solidFill>
            <a:srgbClr val="FC0128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b="1">
                <a:solidFill>
                  <a:schemeClr val="bg1"/>
                </a:solidFill>
              </a:rPr>
              <a:t>G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42079" name="Line 95"/>
          <p:cNvSpPr>
            <a:spLocks noChangeShapeType="1"/>
          </p:cNvSpPr>
          <p:nvPr/>
        </p:nvSpPr>
        <p:spPr bwMode="auto">
          <a:xfrm>
            <a:off x="4279900" y="4477420"/>
            <a:ext cx="0" cy="2301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42080" name="AutoShape 96"/>
          <p:cNvCxnSpPr>
            <a:cxnSpLocks noChangeShapeType="1"/>
            <a:endCxn id="42075" idx="0"/>
          </p:cNvCxnSpPr>
          <p:nvPr/>
        </p:nvCxnSpPr>
        <p:spPr bwMode="auto">
          <a:xfrm>
            <a:off x="7162800" y="4642520"/>
            <a:ext cx="319088" cy="133350"/>
          </a:xfrm>
          <a:prstGeom prst="bentConnector2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81" name="AutoShape 97"/>
          <p:cNvSpPr>
            <a:spLocks noChangeArrowheads="1"/>
          </p:cNvSpPr>
          <p:nvPr/>
        </p:nvSpPr>
        <p:spPr bwMode="auto">
          <a:xfrm>
            <a:off x="6705600" y="2889920"/>
            <a:ext cx="381000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7778" name="Text Box 98"/>
          <p:cNvSpPr txBox="1">
            <a:spLocks noChangeArrowheads="1"/>
          </p:cNvSpPr>
          <p:nvPr/>
        </p:nvSpPr>
        <p:spPr bwMode="auto">
          <a:xfrm>
            <a:off x="38100" y="3499520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400" b="1">
                <a:solidFill>
                  <a:schemeClr val="accent2"/>
                </a:solidFill>
              </a:rPr>
              <a:t>elosztó-hálózat</a:t>
            </a:r>
            <a:endParaRPr lang="en-GB" altLang="en-US" sz="2400" b="1">
              <a:solidFill>
                <a:schemeClr val="accent2"/>
              </a:solidFill>
            </a:endParaRPr>
          </a:p>
        </p:txBody>
      </p:sp>
      <p:sp>
        <p:nvSpPr>
          <p:cNvPr id="327779" name="AutoShape 99"/>
          <p:cNvSpPr>
            <a:spLocks/>
          </p:cNvSpPr>
          <p:nvPr/>
        </p:nvSpPr>
        <p:spPr bwMode="auto">
          <a:xfrm>
            <a:off x="1457325" y="2585120"/>
            <a:ext cx="381000" cy="2743200"/>
          </a:xfrm>
          <a:prstGeom prst="leftBrace">
            <a:avLst>
              <a:gd name="adj1" fmla="val 60000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80" name="Rectangle 100"/>
          <p:cNvSpPr>
            <a:spLocks noChangeArrowheads="1"/>
          </p:cNvSpPr>
          <p:nvPr/>
        </p:nvSpPr>
        <p:spPr bwMode="auto">
          <a:xfrm>
            <a:off x="1352872" y="5951339"/>
            <a:ext cx="7467600" cy="3937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en-US" sz="2000" b="1" i="1">
                <a:solidFill>
                  <a:schemeClr val="bg1"/>
                </a:solidFill>
              </a:rPr>
              <a:t>elosztott vagy beágyazott (fogyasztókhoz közeli) termelés</a:t>
            </a:r>
            <a:endParaRPr lang="hu-HU" altLang="en-US" sz="2000" b="1" i="1">
              <a:solidFill>
                <a:schemeClr val="bg1"/>
              </a:solidFill>
              <a:latin typeface="Arial CE" charset="-18"/>
            </a:endParaRPr>
          </a:p>
        </p:txBody>
      </p:sp>
      <p:sp>
        <p:nvSpPr>
          <p:cNvPr id="327781" name="Rectangle 101"/>
          <p:cNvSpPr>
            <a:spLocks noChangeArrowheads="1"/>
          </p:cNvSpPr>
          <p:nvPr/>
        </p:nvSpPr>
        <p:spPr bwMode="auto">
          <a:xfrm>
            <a:off x="5249863" y="5145758"/>
            <a:ext cx="20574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en-US" sz="1800" b="1" i="1">
                <a:solidFill>
                  <a:srgbClr val="339933"/>
                </a:solidFill>
              </a:rPr>
              <a:t>kisfogyasztók</a:t>
            </a:r>
            <a:endParaRPr lang="hu-HU" altLang="en-US" sz="1800" b="1" i="1">
              <a:solidFill>
                <a:srgbClr val="339933"/>
              </a:solidFill>
              <a:latin typeface="Arial CE" charset="-18"/>
            </a:endParaRPr>
          </a:p>
        </p:txBody>
      </p:sp>
      <p:sp>
        <p:nvSpPr>
          <p:cNvPr id="327782" name="Rectangle 102"/>
          <p:cNvSpPr>
            <a:spLocks noChangeArrowheads="1"/>
          </p:cNvSpPr>
          <p:nvPr/>
        </p:nvSpPr>
        <p:spPr bwMode="auto">
          <a:xfrm>
            <a:off x="7683500" y="4520283"/>
            <a:ext cx="1219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en-US" sz="1600" b="1" dirty="0">
                <a:solidFill>
                  <a:srgbClr val="D60093"/>
                </a:solidFill>
              </a:rPr>
              <a:t>saját termelés</a:t>
            </a:r>
            <a:endParaRPr lang="hu-HU" altLang="en-US" sz="1600" b="1" dirty="0">
              <a:solidFill>
                <a:srgbClr val="D60093"/>
              </a:solidFill>
              <a:latin typeface="Arial CE" charset="-18"/>
            </a:endParaRPr>
          </a:p>
        </p:txBody>
      </p:sp>
      <p:sp>
        <p:nvSpPr>
          <p:cNvPr id="327785" name="AutoShape 105"/>
          <p:cNvSpPr>
            <a:spLocks/>
          </p:cNvSpPr>
          <p:nvPr/>
        </p:nvSpPr>
        <p:spPr bwMode="auto">
          <a:xfrm>
            <a:off x="1422400" y="1064295"/>
            <a:ext cx="381000" cy="1511300"/>
          </a:xfrm>
          <a:prstGeom prst="leftBrace">
            <a:avLst>
              <a:gd name="adj1" fmla="val 33056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86" name="Text Box 106"/>
          <p:cNvSpPr txBox="1">
            <a:spLocks noChangeArrowheads="1"/>
          </p:cNvSpPr>
          <p:nvPr/>
        </p:nvSpPr>
        <p:spPr bwMode="auto">
          <a:xfrm>
            <a:off x="26988" y="1396083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400" b="1">
                <a:solidFill>
                  <a:schemeClr val="accent2"/>
                </a:solidFill>
              </a:rPr>
              <a:t>átviteli hálózat</a:t>
            </a:r>
            <a:endParaRPr lang="en-GB" altLang="en-US" sz="2400" b="1">
              <a:solidFill>
                <a:schemeClr val="accent2"/>
              </a:solidFill>
            </a:endParaRPr>
          </a:p>
        </p:txBody>
      </p:sp>
      <p:sp>
        <p:nvSpPr>
          <p:cNvPr id="107" name="Cím 1"/>
          <p:cNvSpPr txBox="1">
            <a:spLocks/>
          </p:cNvSpPr>
          <p:nvPr/>
        </p:nvSpPr>
        <p:spPr>
          <a:xfrm>
            <a:off x="0" y="12846"/>
            <a:ext cx="9144000" cy="648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hu-HU" sz="4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központi és az elosztott termelés   </a:t>
            </a:r>
            <a:endParaRPr lang="hu-HU" sz="40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902896" y="6489376"/>
            <a:ext cx="2133600" cy="324000"/>
          </a:xfrm>
        </p:spPr>
        <p:txBody>
          <a:bodyPr/>
          <a:lstStyle/>
          <a:p>
            <a:pPr>
              <a:defRPr/>
            </a:pPr>
            <a:fld id="{4B57CD78-A1E9-4083-B527-9C43725F2F9F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0">
        <p:circle/>
      </p:transition>
    </mc:Choice>
    <mc:Fallback xmlns="">
      <p:transition spd="slow" advClick="0" advTm="6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251842" y="937439"/>
            <a:ext cx="3456062" cy="1296000"/>
          </a:xfrm>
          <a:prstGeom prst="rect">
            <a:avLst/>
          </a:prstGeom>
          <a:solidFill>
            <a:srgbClr val="0000FF"/>
          </a:solidFill>
          <a:effectLst>
            <a:outerShdw blurRad="50800" dist="50800" dir="30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Változó költségek</a:t>
            </a:r>
            <a:r>
              <a:rPr lang="hu-H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(függ a termeléstől)</a:t>
            </a:r>
            <a:endParaRPr lang="hu-H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251520" y="2665631"/>
            <a:ext cx="3456062" cy="1296000"/>
          </a:xfrm>
          <a:prstGeom prst="rect">
            <a:avLst/>
          </a:prstGeom>
          <a:solidFill>
            <a:srgbClr val="0000FF"/>
          </a:solidFill>
          <a:effectLst>
            <a:outerShdw blurRad="50800" dist="50800" dir="30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Állandó költségek</a:t>
            </a:r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(nem függ a termeléstől)</a:t>
            </a:r>
            <a:endParaRPr lang="hu-H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251520" y="4393823"/>
            <a:ext cx="3456062" cy="1296000"/>
          </a:xfrm>
          <a:prstGeom prst="rect">
            <a:avLst/>
          </a:prstGeom>
          <a:solidFill>
            <a:srgbClr val="0000FF"/>
          </a:solidFill>
          <a:effectLst>
            <a:outerShdw blurRad="50800" dist="50800" dir="30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Nyereség (haszon)</a:t>
            </a:r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(függ az értékesíthetőségtől)</a:t>
            </a:r>
            <a:endParaRPr lang="hu-H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67361" y="764704"/>
            <a:ext cx="5275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Energiahordozó-beszerzés árai;</a:t>
            </a:r>
          </a:p>
          <a:p>
            <a:r>
              <a:rPr lang="hu-H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Energiaátalakítási veszteségek (hatásfok);</a:t>
            </a:r>
          </a:p>
          <a:p>
            <a:r>
              <a:rPr lang="hu-H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Károsanyag-kibocsátási díjak (pl. CO</a:t>
            </a:r>
            <a:r>
              <a:rPr lang="hu-HU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hu-H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Karbantartások változó költségei;</a:t>
            </a:r>
          </a:p>
          <a:p>
            <a:r>
              <a:rPr lang="hu-H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Segédanyag-beszerzési költség (pl. mészkő);</a:t>
            </a:r>
          </a:p>
          <a:p>
            <a:r>
              <a:rPr lang="hu-H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Maradvány-eltávolítási költségek (pl. salak); </a:t>
            </a:r>
            <a:endParaRPr lang="en-GB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981421" y="2642010"/>
            <a:ext cx="5127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Értékcsökkenési leírás (amortizáció);</a:t>
            </a:r>
          </a:p>
          <a:p>
            <a:r>
              <a:rPr lang="hu-H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Személyzeti költségek;</a:t>
            </a:r>
          </a:p>
          <a:p>
            <a:r>
              <a:rPr lang="hu-H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Üzemi általános költségek;</a:t>
            </a:r>
          </a:p>
          <a:p>
            <a:r>
              <a:rPr lang="hu-H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Karbantartás állandó költségei;</a:t>
            </a:r>
          </a:p>
          <a:p>
            <a:r>
              <a:rPr lang="hu-H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Megszüntetési (lebontási) előlegek költségei;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943213" y="4322947"/>
            <a:ext cx="5040000" cy="151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termelői (energiaátalakítási) tevékenység csak a tulajdonosoktól (a részvényesektől) elvárt kellő nyereséghányaddal fenntartható.</a:t>
            </a:r>
          </a:p>
          <a:p>
            <a:r>
              <a:rPr lang="hu-H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Átmenetileg – akár néhány évig –</a:t>
            </a:r>
            <a:r>
              <a:rPr lang="hu-H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bizonyos veszteség elfogadható, de tartós már nem.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14990"/>
            <a:ext cx="9144000" cy="626701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002060"/>
                </a:solidFill>
                <a:cs typeface="Arial" pitchFamily="34" charset="0"/>
              </a:rPr>
              <a:t>A termelői villamosenergia-ár összetevői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22814" y="5934766"/>
            <a:ext cx="878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A termelő adott (változó) áron elad  a kereskedőnek  (szolgáltatónak).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758880" y="6489376"/>
            <a:ext cx="2133600" cy="324000"/>
          </a:xfrm>
        </p:spPr>
        <p:txBody>
          <a:bodyPr/>
          <a:lstStyle/>
          <a:p>
            <a:pPr>
              <a:defRPr/>
            </a:pPr>
            <a:fld id="{4B57CD78-A1E9-4083-B527-9C43725F2F9F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827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0">
        <p:circle/>
      </p:transition>
    </mc:Choice>
    <mc:Fallback xmlns="">
      <p:transition spd="slow" advClick="0" advTm="7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51842" y="908720"/>
            <a:ext cx="3456062" cy="1296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50800" dir="3000000" algn="ctr" rotWithShape="0">
              <a:srgbClr val="0000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Energiadíj 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(függ a vásárolt energiától)</a:t>
            </a:r>
            <a:endParaRPr lang="hu-H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520" y="2636912"/>
            <a:ext cx="3456062" cy="1296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50800" dir="3000000" algn="ctr" rotWithShape="0">
              <a:srgbClr val="0000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Rendszerhasználat</a:t>
            </a:r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(függ a szállítástól)</a:t>
            </a:r>
            <a:endParaRPr lang="hu-H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0" y="4365104"/>
            <a:ext cx="3456062" cy="12960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50800" dir="3000000" algn="ctr" rotWithShape="0">
              <a:srgbClr val="0000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Adók, illetékek  </a:t>
            </a:r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(függ a hatóságoktól)</a:t>
            </a:r>
            <a:endParaRPr lang="hu-H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76886" y="965726"/>
            <a:ext cx="4988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Nagykereskedelmi árak (OTC vagy tőzsde);</a:t>
            </a:r>
          </a:p>
          <a:p>
            <a: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Kiskereskedői árrések (versenyben);</a:t>
            </a:r>
          </a:p>
          <a:p>
            <a: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Hálózati veszteségek energiaárai;</a:t>
            </a:r>
          </a:p>
          <a:p>
            <a: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Hatósági energiaárak (szolgáltatók esetén);</a:t>
            </a:r>
            <a:endParaRPr lang="en-GB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995483" y="2569749"/>
            <a:ext cx="4988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Hálózathasználat (átvitel és elosztás);</a:t>
            </a:r>
          </a:p>
          <a:p>
            <a: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Rendszerszabályozási díjak (primer és szekunder szabályozás, perces tartalék);</a:t>
            </a:r>
          </a:p>
          <a:p>
            <a: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Teljesítőképesség-biztosítás (kapacitáspiac vagy stratégiai tartalék esetén);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024402" y="4260664"/>
            <a:ext cx="4988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Támogatási illetékek (megújuló források, kapcsoltak, a szén támogatása stb.);</a:t>
            </a:r>
          </a:p>
          <a:p>
            <a: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Hatékonyságot ösztönző adó (áramadó);</a:t>
            </a:r>
          </a:p>
          <a:p>
            <a: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Koncessziós illetékek (területi felosztás);</a:t>
            </a:r>
          </a:p>
          <a:p>
            <a: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Általános forgalmi adó (ÁFA).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14990"/>
            <a:ext cx="9144000" cy="626701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002060"/>
                </a:solidFill>
                <a:cs typeface="Arial" pitchFamily="34" charset="0"/>
              </a:rPr>
              <a:t>A fogyasztói villamosenergia-ár összetevői 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51842" y="6021288"/>
            <a:ext cx="871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0000FF"/>
                </a:solidFill>
              </a:rPr>
              <a:t>A fogyasztó adott (változó) áron vesz  a kereskedőtől  (szolgáltatótól).</a:t>
            </a:r>
            <a:endParaRPr lang="hu-HU" sz="2000" b="1" dirty="0">
              <a:solidFill>
                <a:srgbClr val="0000FF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6902896" y="6525384"/>
            <a:ext cx="2133600" cy="360000"/>
          </a:xfrm>
        </p:spPr>
        <p:txBody>
          <a:bodyPr/>
          <a:lstStyle/>
          <a:p>
            <a:pPr>
              <a:defRPr/>
            </a:pPr>
            <a:fld id="{4B57CD78-A1E9-4083-B527-9C43725F2F9F}" type="slidenum">
              <a:rPr lang="hu-HU" smtClean="0"/>
              <a:pPr>
                <a:defRPr/>
              </a:pPr>
              <a:t>28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775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0">
        <p:circle/>
      </p:transition>
    </mc:Choice>
    <mc:Fallback xmlns="">
      <p:transition spd="slow" advClick="0" advTm="6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églalap 29"/>
          <p:cNvSpPr/>
          <p:nvPr/>
        </p:nvSpPr>
        <p:spPr bwMode="auto">
          <a:xfrm>
            <a:off x="1164382" y="2113934"/>
            <a:ext cx="3780000" cy="1224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églalap 8"/>
          <p:cNvSpPr/>
          <p:nvPr/>
        </p:nvSpPr>
        <p:spPr bwMode="auto">
          <a:xfrm>
            <a:off x="1164382" y="3251336"/>
            <a:ext cx="720000" cy="720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églalap 9"/>
          <p:cNvSpPr/>
          <p:nvPr/>
        </p:nvSpPr>
        <p:spPr bwMode="auto">
          <a:xfrm>
            <a:off x="1884542" y="3139062"/>
            <a:ext cx="720000" cy="180000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églalap 10"/>
          <p:cNvSpPr/>
          <p:nvPr/>
        </p:nvSpPr>
        <p:spPr bwMode="auto">
          <a:xfrm>
            <a:off x="2604622" y="2887054"/>
            <a:ext cx="468000" cy="432000"/>
          </a:xfrm>
          <a:prstGeom prst="rect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églalap 11"/>
          <p:cNvSpPr/>
          <p:nvPr/>
        </p:nvSpPr>
        <p:spPr bwMode="auto">
          <a:xfrm>
            <a:off x="3068454" y="2779022"/>
            <a:ext cx="468000" cy="540000"/>
          </a:xfrm>
          <a:prstGeom prst="rect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églalap 12"/>
          <p:cNvSpPr/>
          <p:nvPr/>
        </p:nvSpPr>
        <p:spPr bwMode="auto">
          <a:xfrm>
            <a:off x="3534296" y="2668914"/>
            <a:ext cx="468000" cy="648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églalap 13"/>
          <p:cNvSpPr/>
          <p:nvPr/>
        </p:nvSpPr>
        <p:spPr bwMode="auto">
          <a:xfrm>
            <a:off x="4002400" y="2315224"/>
            <a:ext cx="468000" cy="100800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églalap 14"/>
          <p:cNvSpPr/>
          <p:nvPr/>
        </p:nvSpPr>
        <p:spPr bwMode="auto">
          <a:xfrm>
            <a:off x="4468356" y="2133212"/>
            <a:ext cx="468000" cy="1188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églalap 15"/>
          <p:cNvSpPr/>
          <p:nvPr/>
        </p:nvSpPr>
        <p:spPr bwMode="auto">
          <a:xfrm>
            <a:off x="4938504" y="1595144"/>
            <a:ext cx="396000" cy="1728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églalap 16"/>
          <p:cNvSpPr/>
          <p:nvPr/>
        </p:nvSpPr>
        <p:spPr bwMode="auto">
          <a:xfrm>
            <a:off x="5300588" y="1088930"/>
            <a:ext cx="288000" cy="2232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 bwMode="auto">
          <a:xfrm>
            <a:off x="1159619" y="3323336"/>
            <a:ext cx="4824536" cy="1588"/>
          </a:xfrm>
          <a:prstGeom prst="straightConnector1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Egyenes összekötő nyíllal 7"/>
          <p:cNvCxnSpPr/>
          <p:nvPr/>
        </p:nvCxnSpPr>
        <p:spPr bwMode="auto">
          <a:xfrm rot="5400000" flipH="1" flipV="1">
            <a:off x="120382" y="2273209"/>
            <a:ext cx="2088000" cy="1588"/>
          </a:xfrm>
          <a:prstGeom prst="straightConnector1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Egyenes összekötő 18"/>
          <p:cNvCxnSpPr/>
          <p:nvPr/>
        </p:nvCxnSpPr>
        <p:spPr bwMode="auto">
          <a:xfrm rot="10800000" flipH="1">
            <a:off x="1164382" y="3268286"/>
            <a:ext cx="720160" cy="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Egyenes összekötő 20"/>
          <p:cNvCxnSpPr/>
          <p:nvPr/>
        </p:nvCxnSpPr>
        <p:spPr bwMode="auto">
          <a:xfrm rot="10800000" flipH="1">
            <a:off x="1884382" y="3141219"/>
            <a:ext cx="720160" cy="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Egyenes összekötő 21"/>
          <p:cNvCxnSpPr/>
          <p:nvPr/>
        </p:nvCxnSpPr>
        <p:spPr bwMode="auto">
          <a:xfrm rot="10800000" flipH="1">
            <a:off x="2602498" y="2891288"/>
            <a:ext cx="468000" cy="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Egyenes összekötő 22"/>
          <p:cNvCxnSpPr/>
          <p:nvPr/>
        </p:nvCxnSpPr>
        <p:spPr bwMode="auto">
          <a:xfrm rot="10800000" flipH="1">
            <a:off x="3072646" y="2787529"/>
            <a:ext cx="468000" cy="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Egyenes összekötő 23"/>
          <p:cNvCxnSpPr/>
          <p:nvPr/>
        </p:nvCxnSpPr>
        <p:spPr bwMode="auto">
          <a:xfrm rot="10800000" flipH="1">
            <a:off x="3536444" y="2675264"/>
            <a:ext cx="468000" cy="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Egyenes összekötő 24"/>
          <p:cNvCxnSpPr/>
          <p:nvPr/>
        </p:nvCxnSpPr>
        <p:spPr bwMode="auto">
          <a:xfrm rot="10800000" flipH="1">
            <a:off x="4002400" y="2321573"/>
            <a:ext cx="468000" cy="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Egyenes összekötő 25"/>
          <p:cNvCxnSpPr/>
          <p:nvPr/>
        </p:nvCxnSpPr>
        <p:spPr bwMode="auto">
          <a:xfrm rot="10800000" flipH="1">
            <a:off x="4468356" y="2124600"/>
            <a:ext cx="468000" cy="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Egyenes összekötő 27"/>
          <p:cNvCxnSpPr/>
          <p:nvPr/>
        </p:nvCxnSpPr>
        <p:spPr bwMode="auto">
          <a:xfrm rot="10800000" flipH="1">
            <a:off x="4940588" y="1595145"/>
            <a:ext cx="360000" cy="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Egyenes összekötő 28"/>
          <p:cNvCxnSpPr/>
          <p:nvPr/>
        </p:nvCxnSpPr>
        <p:spPr bwMode="auto">
          <a:xfrm rot="10800000" flipH="1">
            <a:off x="5296314" y="1091089"/>
            <a:ext cx="288000" cy="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Egyenes összekötő 31"/>
          <p:cNvCxnSpPr/>
          <p:nvPr/>
        </p:nvCxnSpPr>
        <p:spPr bwMode="auto">
          <a:xfrm>
            <a:off x="1164382" y="2124600"/>
            <a:ext cx="3312000" cy="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rgbClr val="C00000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Egyenes összekötő 33"/>
          <p:cNvCxnSpPr/>
          <p:nvPr/>
        </p:nvCxnSpPr>
        <p:spPr bwMode="auto">
          <a:xfrm rot="16200000" flipH="1">
            <a:off x="1828390" y="3196725"/>
            <a:ext cx="121750" cy="8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Egyenes összekötő 34"/>
          <p:cNvCxnSpPr/>
          <p:nvPr/>
        </p:nvCxnSpPr>
        <p:spPr bwMode="auto">
          <a:xfrm rot="16200000" flipH="1">
            <a:off x="2474265" y="3022015"/>
            <a:ext cx="270000" cy="8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Egyenes összekötő 35"/>
          <p:cNvCxnSpPr/>
          <p:nvPr/>
        </p:nvCxnSpPr>
        <p:spPr bwMode="auto">
          <a:xfrm rot="16200000" flipH="1">
            <a:off x="3009579" y="2836686"/>
            <a:ext cx="121750" cy="8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Egyenes összekötő 36"/>
          <p:cNvCxnSpPr/>
          <p:nvPr/>
        </p:nvCxnSpPr>
        <p:spPr bwMode="auto">
          <a:xfrm rot="16200000" flipH="1">
            <a:off x="3479731" y="2731337"/>
            <a:ext cx="121750" cy="8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Egyenes összekötő 37"/>
          <p:cNvCxnSpPr/>
          <p:nvPr/>
        </p:nvCxnSpPr>
        <p:spPr bwMode="auto">
          <a:xfrm rot="16200000" flipH="1">
            <a:off x="3821795" y="2487811"/>
            <a:ext cx="360000" cy="8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Egyenes összekötő 38"/>
          <p:cNvCxnSpPr/>
          <p:nvPr/>
        </p:nvCxnSpPr>
        <p:spPr bwMode="auto">
          <a:xfrm rot="16200000" flipH="1">
            <a:off x="4377184" y="2215658"/>
            <a:ext cx="180000" cy="8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Egyenes összekötő 39"/>
          <p:cNvCxnSpPr/>
          <p:nvPr/>
        </p:nvCxnSpPr>
        <p:spPr bwMode="auto">
          <a:xfrm rot="16200000" flipH="1">
            <a:off x="4667336" y="1860381"/>
            <a:ext cx="540000" cy="8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Egyenes összekötő 40"/>
          <p:cNvCxnSpPr/>
          <p:nvPr/>
        </p:nvCxnSpPr>
        <p:spPr bwMode="auto">
          <a:xfrm rot="16200000" flipH="1">
            <a:off x="5050702" y="1340381"/>
            <a:ext cx="504000" cy="8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Egyenes összekötő 42"/>
          <p:cNvCxnSpPr/>
          <p:nvPr/>
        </p:nvCxnSpPr>
        <p:spPr bwMode="auto">
          <a:xfrm rot="16200000" flipH="1">
            <a:off x="5495408" y="996285"/>
            <a:ext cx="180000" cy="8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Egyenes összekötő 44"/>
          <p:cNvCxnSpPr/>
          <p:nvPr/>
        </p:nvCxnSpPr>
        <p:spPr bwMode="auto">
          <a:xfrm rot="16200000" flipH="1">
            <a:off x="3355425" y="1909811"/>
            <a:ext cx="2592000" cy="216000"/>
          </a:xfrm>
          <a:prstGeom prst="line">
            <a:avLst/>
          </a:prstGeom>
          <a:solidFill>
            <a:srgbClr val="BBE4F9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Szövegdoboz 45"/>
          <p:cNvSpPr txBox="1"/>
          <p:nvPr/>
        </p:nvSpPr>
        <p:spPr>
          <a:xfrm>
            <a:off x="693093" y="702146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latin typeface="Arial" pitchFamily="34" charset="0"/>
                <a:cs typeface="Arial" pitchFamily="34" charset="0"/>
              </a:rPr>
              <a:t>ár, €/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MWh</a:t>
            </a:r>
            <a:endParaRPr lang="hu-H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376486" y="197423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piaci ár</a:t>
            </a:r>
            <a:endParaRPr lang="hu-H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3684662" y="87436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kereslet</a:t>
            </a:r>
            <a:endParaRPr lang="hu-H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Szövegdoboz 48"/>
          <p:cNvSpPr txBox="1"/>
          <p:nvPr/>
        </p:nvSpPr>
        <p:spPr>
          <a:xfrm>
            <a:off x="4630291" y="75892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kínálat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Egyenes összekötő nyíllal 50"/>
          <p:cNvCxnSpPr/>
          <p:nvPr/>
        </p:nvCxnSpPr>
        <p:spPr bwMode="auto">
          <a:xfrm>
            <a:off x="4145285" y="1225579"/>
            <a:ext cx="432048" cy="144016"/>
          </a:xfrm>
          <a:prstGeom prst="straightConnector1">
            <a:avLst/>
          </a:prstGeom>
          <a:solidFill>
            <a:srgbClr val="BBE4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Egyenes összekötő nyíllal 51"/>
          <p:cNvCxnSpPr/>
          <p:nvPr/>
        </p:nvCxnSpPr>
        <p:spPr bwMode="auto">
          <a:xfrm rot="16200000" flipH="1">
            <a:off x="4845252" y="1245692"/>
            <a:ext cx="504056" cy="137698"/>
          </a:xfrm>
          <a:prstGeom prst="straightConnector1">
            <a:avLst/>
          </a:prstGeom>
          <a:solidFill>
            <a:srgbClr val="BBE4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Egyenes összekötő nyíllal 53"/>
          <p:cNvCxnSpPr/>
          <p:nvPr/>
        </p:nvCxnSpPr>
        <p:spPr bwMode="auto">
          <a:xfrm rot="16200000" flipH="1">
            <a:off x="1696019" y="2636170"/>
            <a:ext cx="972000" cy="0"/>
          </a:xfrm>
          <a:prstGeom prst="straightConnector1">
            <a:avLst/>
          </a:prstGeom>
          <a:solidFill>
            <a:srgbClr val="BBE4F9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églalap feliratnak 54"/>
          <p:cNvSpPr/>
          <p:nvPr/>
        </p:nvSpPr>
        <p:spPr bwMode="auto">
          <a:xfrm>
            <a:off x="2628925" y="1379120"/>
            <a:ext cx="648000" cy="396000"/>
          </a:xfrm>
          <a:prstGeom prst="wedgeRectCallout">
            <a:avLst>
              <a:gd name="adj1" fmla="val -120371"/>
              <a:gd name="adj2" fmla="val 276788"/>
            </a:avLst>
          </a:prstGeom>
          <a:solidFill>
            <a:srgbClr val="BBE4F9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2400000" algn="ctr" rotWithShape="0">
              <a:schemeClr val="tx1"/>
            </a:outerShdw>
          </a:effectLst>
          <a:ex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200" dirty="0" smtClean="0">
                <a:latin typeface="Arial" pitchFamily="34" charset="0"/>
                <a:cs typeface="Arial" pitchFamily="34" charset="0"/>
              </a:rPr>
              <a:t>f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edezeti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többlet</a:t>
            </a:r>
          </a:p>
        </p:txBody>
      </p:sp>
      <p:cxnSp>
        <p:nvCxnSpPr>
          <p:cNvPr id="56" name="Egyenes összekötő 55"/>
          <p:cNvCxnSpPr/>
          <p:nvPr/>
        </p:nvCxnSpPr>
        <p:spPr bwMode="auto">
          <a:xfrm rot="5400000">
            <a:off x="4015149" y="2753711"/>
            <a:ext cx="1260000" cy="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rgbClr val="C00000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Szövegdoboz 56"/>
          <p:cNvSpPr txBox="1"/>
          <p:nvPr/>
        </p:nvSpPr>
        <p:spPr>
          <a:xfrm>
            <a:off x="5868144" y="3135887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latin typeface="Arial" pitchFamily="34" charset="0"/>
                <a:cs typeface="Arial" pitchFamily="34" charset="0"/>
              </a:rPr>
              <a:t>terhelés, MW</a:t>
            </a:r>
            <a:endParaRPr lang="hu-H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Lekerekített téglalap feliratnak 57"/>
          <p:cNvSpPr/>
          <p:nvPr/>
        </p:nvSpPr>
        <p:spPr bwMode="auto">
          <a:xfrm>
            <a:off x="6300192" y="1091088"/>
            <a:ext cx="2592288" cy="1152128"/>
          </a:xfrm>
          <a:prstGeom prst="wedgeRoundRectCallout">
            <a:avLst>
              <a:gd name="adj1" fmla="val -90830"/>
              <a:gd name="adj2" fmla="val 83333"/>
              <a:gd name="adj3" fmla="val 16667"/>
            </a:avLst>
          </a:prstGeom>
          <a:solidFill>
            <a:srgbClr val="BBE4F9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2400000" algn="ctr" rotWithShape="0">
              <a:schemeClr val="tx1"/>
            </a:outerShdw>
          </a:effectLst>
          <a:ex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 termelők</a:t>
            </a:r>
            <a:r>
              <a:rPr kumimoji="0" lang="hu-H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 növekmény-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hu-HU" sz="1600" baseline="0" dirty="0" smtClean="0">
                <a:latin typeface="Arial" pitchFamily="34" charset="0"/>
                <a:cs typeface="Arial" pitchFamily="34" charset="0"/>
              </a:rPr>
              <a:t>öltség (energiaár) alapján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hu-HU" sz="1600" baseline="0" dirty="0" smtClean="0">
                <a:latin typeface="Arial" pitchFamily="34" charset="0"/>
                <a:cs typeface="Arial" pitchFamily="34" charset="0"/>
              </a:rPr>
              <a:t>orba rendezve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merit order</a:t>
            </a:r>
            <a:r>
              <a:rPr kumimoji="0" lang="hu-H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Szövegdoboz 58"/>
          <p:cNvSpPr txBox="1"/>
          <p:nvPr/>
        </p:nvSpPr>
        <p:spPr>
          <a:xfrm>
            <a:off x="1096566" y="3323336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latin typeface="Arial" pitchFamily="34" charset="0"/>
                <a:cs typeface="Arial" pitchFamily="34" charset="0"/>
              </a:rPr>
              <a:t>kötelező      atom           lignit        szén        földgáz       olaj</a:t>
            </a:r>
            <a:endParaRPr lang="hu-H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Szövegdoboz 59"/>
          <p:cNvSpPr txBox="1"/>
          <p:nvPr/>
        </p:nvSpPr>
        <p:spPr>
          <a:xfrm>
            <a:off x="1259632" y="69097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hu-H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agy terheléskor</a:t>
            </a:r>
            <a:endParaRPr lang="hu-HU" sz="2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églalap 105"/>
          <p:cNvSpPr/>
          <p:nvPr/>
        </p:nvSpPr>
        <p:spPr bwMode="auto">
          <a:xfrm>
            <a:off x="1173907" y="5802092"/>
            <a:ext cx="3780000" cy="540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églalap 106"/>
          <p:cNvSpPr/>
          <p:nvPr/>
        </p:nvSpPr>
        <p:spPr bwMode="auto">
          <a:xfrm>
            <a:off x="1173907" y="6264232"/>
            <a:ext cx="720000" cy="720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églalap 107"/>
          <p:cNvSpPr/>
          <p:nvPr/>
        </p:nvSpPr>
        <p:spPr bwMode="auto">
          <a:xfrm>
            <a:off x="1894067" y="6151958"/>
            <a:ext cx="720000" cy="180000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églalap 108"/>
          <p:cNvSpPr/>
          <p:nvPr/>
        </p:nvSpPr>
        <p:spPr bwMode="auto">
          <a:xfrm>
            <a:off x="2614147" y="5899950"/>
            <a:ext cx="468000" cy="432000"/>
          </a:xfrm>
          <a:prstGeom prst="rect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églalap 109"/>
          <p:cNvSpPr/>
          <p:nvPr/>
        </p:nvSpPr>
        <p:spPr bwMode="auto">
          <a:xfrm>
            <a:off x="3077979" y="5791918"/>
            <a:ext cx="468000" cy="540000"/>
          </a:xfrm>
          <a:prstGeom prst="rect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églalap 110"/>
          <p:cNvSpPr/>
          <p:nvPr/>
        </p:nvSpPr>
        <p:spPr bwMode="auto">
          <a:xfrm>
            <a:off x="3543821" y="5681810"/>
            <a:ext cx="468000" cy="648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églalap 111"/>
          <p:cNvSpPr/>
          <p:nvPr/>
        </p:nvSpPr>
        <p:spPr bwMode="auto">
          <a:xfrm>
            <a:off x="4011925" y="5328120"/>
            <a:ext cx="468000" cy="100800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églalap 112"/>
          <p:cNvSpPr/>
          <p:nvPr/>
        </p:nvSpPr>
        <p:spPr bwMode="auto">
          <a:xfrm>
            <a:off x="4477881" y="5146108"/>
            <a:ext cx="468000" cy="1188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églalap 113"/>
          <p:cNvSpPr/>
          <p:nvPr/>
        </p:nvSpPr>
        <p:spPr bwMode="auto">
          <a:xfrm>
            <a:off x="4948029" y="4608040"/>
            <a:ext cx="396000" cy="1728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églalap 114"/>
          <p:cNvSpPr/>
          <p:nvPr/>
        </p:nvSpPr>
        <p:spPr bwMode="auto">
          <a:xfrm>
            <a:off x="5310113" y="4101826"/>
            <a:ext cx="288000" cy="22392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6" name="Egyenes összekötő nyíllal 115"/>
          <p:cNvCxnSpPr/>
          <p:nvPr/>
        </p:nvCxnSpPr>
        <p:spPr bwMode="auto">
          <a:xfrm>
            <a:off x="1169144" y="6336232"/>
            <a:ext cx="4824536" cy="1588"/>
          </a:xfrm>
          <a:prstGeom prst="straightConnector1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Egyenes összekötő nyíllal 116"/>
          <p:cNvCxnSpPr/>
          <p:nvPr/>
        </p:nvCxnSpPr>
        <p:spPr bwMode="auto">
          <a:xfrm rot="5400000" flipH="1" flipV="1">
            <a:off x="129907" y="5286105"/>
            <a:ext cx="2088000" cy="1588"/>
          </a:xfrm>
          <a:prstGeom prst="straightConnector1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Egyenes összekötő 117"/>
          <p:cNvCxnSpPr/>
          <p:nvPr/>
        </p:nvCxnSpPr>
        <p:spPr bwMode="auto">
          <a:xfrm rot="10800000" flipH="1">
            <a:off x="1173907" y="6281182"/>
            <a:ext cx="720160" cy="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Egyenes összekötő 118"/>
          <p:cNvCxnSpPr/>
          <p:nvPr/>
        </p:nvCxnSpPr>
        <p:spPr bwMode="auto">
          <a:xfrm rot="10800000" flipH="1">
            <a:off x="1893907" y="6154115"/>
            <a:ext cx="720160" cy="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Egyenes összekötő 119"/>
          <p:cNvCxnSpPr/>
          <p:nvPr/>
        </p:nvCxnSpPr>
        <p:spPr bwMode="auto">
          <a:xfrm rot="10800000" flipH="1">
            <a:off x="2612023" y="5904184"/>
            <a:ext cx="468000" cy="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Egyenes összekötő 120"/>
          <p:cNvCxnSpPr/>
          <p:nvPr/>
        </p:nvCxnSpPr>
        <p:spPr bwMode="auto">
          <a:xfrm rot="10800000" flipH="1">
            <a:off x="3082171" y="5800425"/>
            <a:ext cx="468000" cy="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Egyenes összekötő 121"/>
          <p:cNvCxnSpPr/>
          <p:nvPr/>
        </p:nvCxnSpPr>
        <p:spPr bwMode="auto">
          <a:xfrm rot="10800000" flipH="1">
            <a:off x="3545969" y="5688160"/>
            <a:ext cx="468000" cy="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Egyenes összekötő 122"/>
          <p:cNvCxnSpPr/>
          <p:nvPr/>
        </p:nvCxnSpPr>
        <p:spPr bwMode="auto">
          <a:xfrm rot="10800000" flipH="1">
            <a:off x="4011925" y="5334469"/>
            <a:ext cx="468000" cy="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Egyenes összekötő 123"/>
          <p:cNvCxnSpPr/>
          <p:nvPr/>
        </p:nvCxnSpPr>
        <p:spPr bwMode="auto">
          <a:xfrm rot="10800000" flipH="1">
            <a:off x="4477881" y="5137496"/>
            <a:ext cx="468000" cy="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Egyenes összekötő 124"/>
          <p:cNvCxnSpPr/>
          <p:nvPr/>
        </p:nvCxnSpPr>
        <p:spPr bwMode="auto">
          <a:xfrm rot="10800000" flipH="1">
            <a:off x="4950113" y="4608041"/>
            <a:ext cx="360000" cy="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Egyenes összekötő 125"/>
          <p:cNvCxnSpPr/>
          <p:nvPr/>
        </p:nvCxnSpPr>
        <p:spPr bwMode="auto">
          <a:xfrm rot="10800000" flipH="1">
            <a:off x="5305839" y="4103985"/>
            <a:ext cx="288000" cy="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Egyenes összekötő 126"/>
          <p:cNvCxnSpPr/>
          <p:nvPr/>
        </p:nvCxnSpPr>
        <p:spPr bwMode="auto">
          <a:xfrm>
            <a:off x="1164382" y="5811618"/>
            <a:ext cx="1908000" cy="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rgbClr val="C00000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Egyenes összekötő 127"/>
          <p:cNvCxnSpPr/>
          <p:nvPr/>
        </p:nvCxnSpPr>
        <p:spPr bwMode="auto">
          <a:xfrm rot="16200000" flipH="1">
            <a:off x="1837915" y="6209621"/>
            <a:ext cx="121750" cy="8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Egyenes összekötő 128"/>
          <p:cNvCxnSpPr/>
          <p:nvPr/>
        </p:nvCxnSpPr>
        <p:spPr bwMode="auto">
          <a:xfrm rot="16200000" flipH="1">
            <a:off x="2483790" y="6034911"/>
            <a:ext cx="270000" cy="8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Egyenes összekötő 129"/>
          <p:cNvCxnSpPr/>
          <p:nvPr/>
        </p:nvCxnSpPr>
        <p:spPr bwMode="auto">
          <a:xfrm rot="16200000" flipH="1">
            <a:off x="3019104" y="5849582"/>
            <a:ext cx="121750" cy="8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Egyenes összekötő 130"/>
          <p:cNvCxnSpPr/>
          <p:nvPr/>
        </p:nvCxnSpPr>
        <p:spPr bwMode="auto">
          <a:xfrm rot="16200000" flipH="1">
            <a:off x="3489256" y="5744233"/>
            <a:ext cx="121750" cy="8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Egyenes összekötő 131"/>
          <p:cNvCxnSpPr/>
          <p:nvPr/>
        </p:nvCxnSpPr>
        <p:spPr bwMode="auto">
          <a:xfrm rot="16200000" flipH="1">
            <a:off x="3831320" y="5500707"/>
            <a:ext cx="360000" cy="8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Egyenes összekötő 132"/>
          <p:cNvCxnSpPr/>
          <p:nvPr/>
        </p:nvCxnSpPr>
        <p:spPr bwMode="auto">
          <a:xfrm rot="16200000" flipH="1">
            <a:off x="4386709" y="5228554"/>
            <a:ext cx="180000" cy="8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Egyenes összekötő 133"/>
          <p:cNvCxnSpPr/>
          <p:nvPr/>
        </p:nvCxnSpPr>
        <p:spPr bwMode="auto">
          <a:xfrm rot="16200000" flipH="1">
            <a:off x="4676861" y="4873277"/>
            <a:ext cx="540000" cy="8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Egyenes összekötő 134"/>
          <p:cNvCxnSpPr/>
          <p:nvPr/>
        </p:nvCxnSpPr>
        <p:spPr bwMode="auto">
          <a:xfrm rot="16200000" flipH="1">
            <a:off x="5060227" y="4353277"/>
            <a:ext cx="504000" cy="8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Egyenes összekötő 135"/>
          <p:cNvCxnSpPr/>
          <p:nvPr/>
        </p:nvCxnSpPr>
        <p:spPr bwMode="auto">
          <a:xfrm rot="16200000" flipH="1">
            <a:off x="5504933" y="4009181"/>
            <a:ext cx="180000" cy="8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Egyenes összekötő 136"/>
          <p:cNvCxnSpPr/>
          <p:nvPr/>
        </p:nvCxnSpPr>
        <p:spPr bwMode="auto">
          <a:xfrm rot="16200000" flipH="1">
            <a:off x="2178913" y="5157757"/>
            <a:ext cx="2196000" cy="180000"/>
          </a:xfrm>
          <a:prstGeom prst="line">
            <a:avLst/>
          </a:prstGeom>
          <a:solidFill>
            <a:srgbClr val="BBE4F9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Szövegdoboz 137"/>
          <p:cNvSpPr txBox="1"/>
          <p:nvPr/>
        </p:nvSpPr>
        <p:spPr>
          <a:xfrm>
            <a:off x="702618" y="371504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latin typeface="Arial" pitchFamily="34" charset="0"/>
                <a:cs typeface="Arial" pitchFamily="34" charset="0"/>
              </a:rPr>
              <a:t>ár, €/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MWh</a:t>
            </a:r>
            <a:endParaRPr lang="hu-H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Szövegdoboz 138"/>
          <p:cNvSpPr txBox="1"/>
          <p:nvPr/>
        </p:nvSpPr>
        <p:spPr>
          <a:xfrm>
            <a:off x="357436" y="564855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piaci ár</a:t>
            </a:r>
            <a:endParaRPr lang="hu-H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Szövegdoboz 139"/>
          <p:cNvSpPr txBox="1"/>
          <p:nvPr/>
        </p:nvSpPr>
        <p:spPr>
          <a:xfrm>
            <a:off x="2267744" y="412616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kereslet</a:t>
            </a:r>
            <a:endParaRPr lang="hu-H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Szövegdoboz 140"/>
          <p:cNvSpPr txBox="1"/>
          <p:nvPr/>
        </p:nvSpPr>
        <p:spPr>
          <a:xfrm>
            <a:off x="3923928" y="417912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kínálat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2" name="Egyenes összekötő nyíllal 141"/>
          <p:cNvCxnSpPr/>
          <p:nvPr/>
        </p:nvCxnSpPr>
        <p:spPr bwMode="auto">
          <a:xfrm>
            <a:off x="2781325" y="4448799"/>
            <a:ext cx="432048" cy="144016"/>
          </a:xfrm>
          <a:prstGeom prst="straightConnector1">
            <a:avLst/>
          </a:prstGeom>
          <a:solidFill>
            <a:srgbClr val="BBE4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Egyenes összekötő nyíllal 142"/>
          <p:cNvCxnSpPr/>
          <p:nvPr/>
        </p:nvCxnSpPr>
        <p:spPr bwMode="auto">
          <a:xfrm rot="16200000" flipH="1">
            <a:off x="4304117" y="4723072"/>
            <a:ext cx="648000" cy="137698"/>
          </a:xfrm>
          <a:prstGeom prst="straightConnector1">
            <a:avLst/>
          </a:prstGeom>
          <a:solidFill>
            <a:srgbClr val="BBE4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Egyenes összekötő nyíllal 143"/>
          <p:cNvCxnSpPr/>
          <p:nvPr/>
        </p:nvCxnSpPr>
        <p:spPr bwMode="auto">
          <a:xfrm rot="16200000" flipH="1">
            <a:off x="2029544" y="5973066"/>
            <a:ext cx="324000" cy="0"/>
          </a:xfrm>
          <a:prstGeom prst="straightConnector1">
            <a:avLst/>
          </a:prstGeom>
          <a:solidFill>
            <a:srgbClr val="BBE4F9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" name="Téglalap feliratnak 144"/>
          <p:cNvSpPr/>
          <p:nvPr/>
        </p:nvSpPr>
        <p:spPr bwMode="auto">
          <a:xfrm>
            <a:off x="2339752" y="4990955"/>
            <a:ext cx="648000" cy="396000"/>
          </a:xfrm>
          <a:prstGeom prst="wedgeRectCallout">
            <a:avLst>
              <a:gd name="adj1" fmla="val -76274"/>
              <a:gd name="adj2" fmla="val 204629"/>
            </a:avLst>
          </a:prstGeom>
          <a:solidFill>
            <a:srgbClr val="BBE4F9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2400000" algn="ctr" rotWithShape="0">
              <a:schemeClr val="tx1"/>
            </a:outerShdw>
          </a:effectLst>
          <a:ex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200" dirty="0" smtClean="0">
                <a:latin typeface="Arial" pitchFamily="34" charset="0"/>
                <a:cs typeface="Arial" pitchFamily="34" charset="0"/>
              </a:rPr>
              <a:t>f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edezeti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többlet</a:t>
            </a:r>
          </a:p>
        </p:txBody>
      </p:sp>
      <p:cxnSp>
        <p:nvCxnSpPr>
          <p:cNvPr id="146" name="Egyenes összekötő 145"/>
          <p:cNvCxnSpPr/>
          <p:nvPr/>
        </p:nvCxnSpPr>
        <p:spPr bwMode="auto">
          <a:xfrm rot="5400000">
            <a:off x="3034431" y="6089107"/>
            <a:ext cx="540000" cy="0"/>
          </a:xfrm>
          <a:prstGeom prst="line">
            <a:avLst/>
          </a:prstGeom>
          <a:solidFill>
            <a:srgbClr val="BBE4F9"/>
          </a:solidFill>
          <a:ln w="19050" cap="flat" cmpd="sng" algn="ctr">
            <a:solidFill>
              <a:srgbClr val="C00000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7" name="Szövegdoboz 146"/>
          <p:cNvSpPr txBox="1"/>
          <p:nvPr/>
        </p:nvSpPr>
        <p:spPr>
          <a:xfrm>
            <a:off x="5877669" y="6148783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latin typeface="Arial" pitchFamily="34" charset="0"/>
                <a:cs typeface="Arial" pitchFamily="34" charset="0"/>
              </a:rPr>
              <a:t>terhelés, MW</a:t>
            </a:r>
            <a:endParaRPr lang="hu-H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Lekerekített téglalap feliratnak 147"/>
          <p:cNvSpPr/>
          <p:nvPr/>
        </p:nvSpPr>
        <p:spPr bwMode="auto">
          <a:xfrm>
            <a:off x="6309717" y="4103984"/>
            <a:ext cx="2592288" cy="1152128"/>
          </a:xfrm>
          <a:prstGeom prst="wedgeRoundRectCallout">
            <a:avLst>
              <a:gd name="adj1" fmla="val -90830"/>
              <a:gd name="adj2" fmla="val 83333"/>
              <a:gd name="adj3" fmla="val 16667"/>
            </a:avLst>
          </a:prstGeom>
          <a:solidFill>
            <a:srgbClr val="BBE4F9"/>
          </a:solidFill>
          <a:ln w="9525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2400000" algn="ctr" rotWithShape="0">
              <a:schemeClr val="tx1"/>
            </a:outerShdw>
          </a:effectLst>
          <a:ex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 termelők</a:t>
            </a:r>
            <a:r>
              <a:rPr kumimoji="0" lang="hu-H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 növekmény-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hu-HU" sz="1600" baseline="0" dirty="0" smtClean="0">
                <a:latin typeface="Arial" pitchFamily="34" charset="0"/>
                <a:cs typeface="Arial" pitchFamily="34" charset="0"/>
              </a:rPr>
              <a:t>öltség (energiaár) alapján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hu-HU" sz="1600" baseline="0" dirty="0" smtClean="0">
                <a:latin typeface="Arial" pitchFamily="34" charset="0"/>
                <a:cs typeface="Arial" pitchFamily="34" charset="0"/>
              </a:rPr>
              <a:t>orba rendezve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merit order</a:t>
            </a:r>
            <a:r>
              <a:rPr kumimoji="0" lang="hu-H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Szövegdoboz 148"/>
          <p:cNvSpPr txBox="1"/>
          <p:nvPr/>
        </p:nvSpPr>
        <p:spPr>
          <a:xfrm>
            <a:off x="1106091" y="6336232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latin typeface="Arial" pitchFamily="34" charset="0"/>
                <a:cs typeface="Arial" pitchFamily="34" charset="0"/>
              </a:rPr>
              <a:t>kötelező      atom           lignit        szén        földgáz       olaj</a:t>
            </a:r>
            <a:endParaRPr lang="hu-H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Szövegdoboz 149"/>
          <p:cNvSpPr txBox="1"/>
          <p:nvPr/>
        </p:nvSpPr>
        <p:spPr>
          <a:xfrm>
            <a:off x="1354882" y="374197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hu-H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is terheléskor</a:t>
            </a:r>
            <a:endParaRPr lang="hu-HU" sz="2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Szövegdoboz 94"/>
          <p:cNvSpPr txBox="1"/>
          <p:nvPr/>
        </p:nvSpPr>
        <p:spPr>
          <a:xfrm>
            <a:off x="0" y="476"/>
            <a:ext cx="9144000" cy="626701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002060"/>
                </a:solidFill>
                <a:cs typeface="Arial" pitchFamily="34" charset="0"/>
              </a:rPr>
              <a:t>A piaci villamosenergia-ár meghatározása </a:t>
            </a:r>
          </a:p>
        </p:txBody>
      </p:sp>
      <p:sp>
        <p:nvSpPr>
          <p:cNvPr id="93" name="Dia számának helye 10"/>
          <p:cNvSpPr txBox="1">
            <a:spLocks/>
          </p:cNvSpPr>
          <p:nvPr/>
        </p:nvSpPr>
        <p:spPr>
          <a:xfrm>
            <a:off x="6902896" y="6453336"/>
            <a:ext cx="2133600" cy="360000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B57CD78-A1E9-4083-B527-9C43725F2F9F}" type="slidenum">
              <a:rPr lang="hu-HU" sz="1400" smtClean="0"/>
              <a:pPr algn="r">
                <a:defRPr/>
              </a:pPr>
              <a:t>29</a:t>
            </a:fld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1180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0">
        <p:circle/>
      </p:transition>
    </mc:Choice>
    <mc:Fallback xmlns="">
      <p:transition spd="slow" advClick="0" advTm="7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robl\Pictures\Elens-vag-eng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99" y="110648"/>
            <a:ext cx="8205689" cy="6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2685278" y="6194364"/>
            <a:ext cx="111600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Arial" pitchFamily="34" charset="0"/>
                <a:cs typeface="Arial" pitchFamily="34" charset="0"/>
              </a:rPr>
              <a:t>fogyasztók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979712" y="2996984"/>
            <a:ext cx="18215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Arial" pitchFamily="34" charset="0"/>
                <a:cs typeface="Arial" pitchFamily="34" charset="0"/>
              </a:rPr>
              <a:t>áramkereskedők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315286" y="1484784"/>
            <a:ext cx="21208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Nord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Pool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áramtőzsde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48264" y="1724043"/>
            <a:ext cx="18215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Arial" pitchFamily="34" charset="0"/>
                <a:cs typeface="Arial" pitchFamily="34" charset="0"/>
              </a:rPr>
              <a:t>erőművek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401752" y="5402244"/>
            <a:ext cx="40441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 helyi           területi                   országos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398956" y="5675762"/>
            <a:ext cx="82800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Arial" pitchFamily="34" charset="0"/>
                <a:cs typeface="Arial" pitchFamily="34" charset="0"/>
              </a:rPr>
              <a:t>hálózat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429212" y="5689714"/>
            <a:ext cx="82800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Arial" pitchFamily="34" charset="0"/>
                <a:cs typeface="Arial" pitchFamily="34" charset="0"/>
              </a:rPr>
              <a:t>hálózat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056930" y="5690276"/>
            <a:ext cx="828000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Arial" pitchFamily="34" charset="0"/>
                <a:cs typeface="Arial" pitchFamily="34" charset="0"/>
              </a:rPr>
              <a:t>hálózat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erékszögű háromszög 15"/>
          <p:cNvSpPr/>
          <p:nvPr/>
        </p:nvSpPr>
        <p:spPr>
          <a:xfrm flipH="1">
            <a:off x="48887" y="794036"/>
            <a:ext cx="9080600" cy="6074979"/>
          </a:xfrm>
          <a:prstGeom prst="rtTriangle">
            <a:avLst/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Derékszögű háromszög 18"/>
          <p:cNvSpPr/>
          <p:nvPr/>
        </p:nvSpPr>
        <p:spPr>
          <a:xfrm flipV="1">
            <a:off x="-3166" y="807684"/>
            <a:ext cx="9144000" cy="6045951"/>
          </a:xfrm>
          <a:prstGeom prst="rtTriangle">
            <a:avLst/>
          </a:prstGeom>
          <a:solidFill>
            <a:schemeClr val="accent2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51520" y="52592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latin typeface="Arial" pitchFamily="34" charset="0"/>
                <a:cs typeface="Arial" pitchFamily="34" charset="0"/>
              </a:rPr>
              <a:t>A villamosenergia-piac       két oldala</a:t>
            </a:r>
            <a:endParaRPr lang="hu-H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93552" y="809417"/>
            <a:ext cx="35221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Kereskedelmi</a:t>
            </a:r>
          </a:p>
          <a:p>
            <a:pPr algn="ctr"/>
            <a:r>
              <a:rPr lang="hu-HU" sz="4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oldal</a:t>
            </a:r>
            <a:endParaRPr lang="hu-HU" sz="4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5724128" y="6033482"/>
            <a:ext cx="30909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Fizikai</a:t>
            </a:r>
            <a:r>
              <a:rPr lang="hu-H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oldal</a:t>
            </a:r>
            <a:endParaRPr lang="hu-H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63400" y="6503182"/>
            <a:ext cx="6102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u="sng" dirty="0" smtClean="0">
                <a:latin typeface="Arial" pitchFamily="34" charset="0"/>
                <a:cs typeface="Arial" pitchFamily="34" charset="0"/>
              </a:rPr>
              <a:t>Forrás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: http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://www.svk.se/Start/English/Energy-Market/Electricity/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032398" y="6583400"/>
            <a:ext cx="2133600" cy="288000"/>
          </a:xfrm>
        </p:spPr>
        <p:txBody>
          <a:bodyPr/>
          <a:lstStyle/>
          <a:p>
            <a:pPr>
              <a:defRPr/>
            </a:pPr>
            <a:fld id="{328B271E-5AE4-4A2B-A47D-F8357686F263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758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0">
        <p:circle/>
      </p:transition>
    </mc:Choice>
    <mc:Fallback xmlns="">
      <p:transition spd="slow" advClick="0" advTm="4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6902896" y="6381328"/>
            <a:ext cx="2133600" cy="476250"/>
          </a:xfrm>
        </p:spPr>
        <p:txBody>
          <a:bodyPr/>
          <a:lstStyle/>
          <a:p>
            <a:fld id="{536D5E0E-5318-45F8-9D70-3D50E8AC6D0B}" type="slidenum">
              <a:rPr lang="hu-HU" smtClean="0"/>
              <a:t>30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-8803" y="26892"/>
            <a:ext cx="9144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3600" dirty="0" smtClean="0">
                <a:cs typeface="Arial" panose="020B0604020202020204" pitchFamily="34" charset="0"/>
              </a:rPr>
              <a:t>Rövidtávú német villamos határköltségek</a:t>
            </a:r>
          </a:p>
        </p:txBody>
      </p:sp>
      <p:sp>
        <p:nvSpPr>
          <p:cNvPr id="58" name="Szövegdoboz 57"/>
          <p:cNvSpPr txBox="1"/>
          <p:nvPr/>
        </p:nvSpPr>
        <p:spPr>
          <a:xfrm>
            <a:off x="23316" y="6534627"/>
            <a:ext cx="90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Forrás</a:t>
            </a:r>
            <a:r>
              <a:rPr lang="de-DE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www.agora-energiewende.de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Energiewende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Stromsektor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 2014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2015. 09.)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09077788"/>
              </p:ext>
            </p:extLst>
          </p:nvPr>
        </p:nvGraphicFramePr>
        <p:xfrm>
          <a:off x="144000" y="432000"/>
          <a:ext cx="8892000" cy="59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3316" y="764704"/>
            <a:ext cx="10923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/>
              <a:t>€/</a:t>
            </a:r>
            <a:r>
              <a:rPr lang="hu-HU" b="1" dirty="0" err="1" smtClean="0"/>
              <a:t>MWh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22494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0">
        <p:circle/>
      </p:transition>
    </mc:Choice>
    <mc:Fallback xmlns="">
      <p:transition spd="slow" advClick="0" advTm="5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zövegdoboz 53"/>
          <p:cNvSpPr txBox="1"/>
          <p:nvPr/>
        </p:nvSpPr>
        <p:spPr>
          <a:xfrm>
            <a:off x="35497" y="19526"/>
            <a:ext cx="9108504" cy="64633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hu-H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hu-H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iaci árképzés (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Merit Order</a:t>
            </a:r>
            <a:r>
              <a:rPr lang="hu-H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és a megújulók </a:t>
            </a:r>
          </a:p>
        </p:txBody>
      </p:sp>
      <p:sp>
        <p:nvSpPr>
          <p:cNvPr id="57" name="Téglalap 56"/>
          <p:cNvSpPr/>
          <p:nvPr/>
        </p:nvSpPr>
        <p:spPr>
          <a:xfrm>
            <a:off x="1276445" y="2055515"/>
            <a:ext cx="522000" cy="3541925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Szövegdoboz 57"/>
          <p:cNvSpPr txBox="1"/>
          <p:nvPr/>
        </p:nvSpPr>
        <p:spPr>
          <a:xfrm>
            <a:off x="5053" y="6524479"/>
            <a:ext cx="622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u="sng" dirty="0" smtClean="0">
                <a:latin typeface="Arial" pitchFamily="34" charset="0"/>
                <a:cs typeface="Arial" pitchFamily="34" charset="0"/>
              </a:rPr>
              <a:t>Forrás: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Energiewirtschaftliche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Tagesfragen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, 63. k. 11. sz. 2013. p. 41-44. </a:t>
            </a:r>
            <a:endParaRPr lang="hu-HU" sz="1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Szövegdoboz 58"/>
          <p:cNvSpPr txBox="1"/>
          <p:nvPr/>
        </p:nvSpPr>
        <p:spPr>
          <a:xfrm>
            <a:off x="35496" y="690120"/>
            <a:ext cx="12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Arial" pitchFamily="34" charset="0"/>
                <a:cs typeface="Arial" pitchFamily="34" charset="0"/>
              </a:rPr>
              <a:t>k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öltség / ár,</a:t>
            </a:r>
          </a:p>
          <a:p>
            <a:pPr algn="ctr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€/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MWh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Egyenes összekötő nyíllal 59"/>
          <p:cNvCxnSpPr/>
          <p:nvPr/>
        </p:nvCxnSpPr>
        <p:spPr>
          <a:xfrm>
            <a:off x="1115616" y="5661248"/>
            <a:ext cx="7416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zövegdoboz 60"/>
          <p:cNvSpPr txBox="1"/>
          <p:nvPr/>
        </p:nvSpPr>
        <p:spPr>
          <a:xfrm>
            <a:off x="7812360" y="5704790"/>
            <a:ext cx="126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Arial" pitchFamily="34" charset="0"/>
                <a:cs typeface="Arial" pitchFamily="34" charset="0"/>
              </a:rPr>
              <a:t>ó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rás villamos energia,</a:t>
            </a:r>
          </a:p>
          <a:p>
            <a:pPr algn="ctr"/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MWh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Egyenes összekötő 61"/>
          <p:cNvCxnSpPr/>
          <p:nvPr/>
        </p:nvCxnSpPr>
        <p:spPr>
          <a:xfrm>
            <a:off x="1243541" y="5619683"/>
            <a:ext cx="57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/>
          <p:cNvCxnSpPr/>
          <p:nvPr/>
        </p:nvCxnSpPr>
        <p:spPr>
          <a:xfrm flipV="1">
            <a:off x="1793486" y="5243489"/>
            <a:ext cx="972000" cy="18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63"/>
          <p:cNvCxnSpPr/>
          <p:nvPr/>
        </p:nvCxnSpPr>
        <p:spPr>
          <a:xfrm>
            <a:off x="1807775" y="5399673"/>
            <a:ext cx="0" cy="25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64"/>
          <p:cNvCxnSpPr/>
          <p:nvPr/>
        </p:nvCxnSpPr>
        <p:spPr>
          <a:xfrm>
            <a:off x="2742659" y="4998324"/>
            <a:ext cx="0" cy="25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65"/>
          <p:cNvCxnSpPr/>
          <p:nvPr/>
        </p:nvCxnSpPr>
        <p:spPr>
          <a:xfrm flipV="1">
            <a:off x="2723607" y="4657899"/>
            <a:ext cx="1152000" cy="36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66"/>
          <p:cNvCxnSpPr/>
          <p:nvPr/>
        </p:nvCxnSpPr>
        <p:spPr>
          <a:xfrm>
            <a:off x="3856683" y="4554662"/>
            <a:ext cx="0" cy="12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67"/>
          <p:cNvCxnSpPr/>
          <p:nvPr/>
        </p:nvCxnSpPr>
        <p:spPr>
          <a:xfrm flipV="1">
            <a:off x="3842394" y="4019353"/>
            <a:ext cx="1080000" cy="54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68"/>
          <p:cNvCxnSpPr/>
          <p:nvPr/>
        </p:nvCxnSpPr>
        <p:spPr>
          <a:xfrm>
            <a:off x="4908225" y="3782205"/>
            <a:ext cx="0" cy="25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gyenes összekötő 69"/>
          <p:cNvCxnSpPr/>
          <p:nvPr/>
        </p:nvCxnSpPr>
        <p:spPr>
          <a:xfrm flipV="1">
            <a:off x="4900915" y="2719009"/>
            <a:ext cx="1044000" cy="108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gyenes összekötő 70"/>
          <p:cNvCxnSpPr/>
          <p:nvPr/>
        </p:nvCxnSpPr>
        <p:spPr>
          <a:xfrm flipV="1">
            <a:off x="5935469" y="932535"/>
            <a:ext cx="360000" cy="180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71"/>
          <p:cNvCxnSpPr/>
          <p:nvPr/>
        </p:nvCxnSpPr>
        <p:spPr>
          <a:xfrm flipH="1">
            <a:off x="5935469" y="2719008"/>
            <a:ext cx="0" cy="295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gyenes összekötő 72"/>
          <p:cNvCxnSpPr/>
          <p:nvPr/>
        </p:nvCxnSpPr>
        <p:spPr>
          <a:xfrm flipH="1">
            <a:off x="6300192" y="962819"/>
            <a:ext cx="0" cy="46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gyenes összekötő 73"/>
          <p:cNvCxnSpPr/>
          <p:nvPr/>
        </p:nvCxnSpPr>
        <p:spPr>
          <a:xfrm flipH="1">
            <a:off x="2733700" y="5227148"/>
            <a:ext cx="0" cy="39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gyenes összekötő 74"/>
          <p:cNvCxnSpPr/>
          <p:nvPr/>
        </p:nvCxnSpPr>
        <p:spPr>
          <a:xfrm flipH="1">
            <a:off x="3861445" y="4662661"/>
            <a:ext cx="0" cy="9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75"/>
          <p:cNvCxnSpPr/>
          <p:nvPr/>
        </p:nvCxnSpPr>
        <p:spPr>
          <a:xfrm flipH="1">
            <a:off x="4907657" y="4033639"/>
            <a:ext cx="0" cy="162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Szövegdoboz 76"/>
          <p:cNvSpPr txBox="1"/>
          <p:nvPr/>
        </p:nvSpPr>
        <p:spPr>
          <a:xfrm>
            <a:off x="1083246" y="5749520"/>
            <a:ext cx="942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latin typeface="Arial" pitchFamily="34" charset="0"/>
                <a:cs typeface="Arial" pitchFamily="34" charset="0"/>
              </a:rPr>
              <a:t>megújuló</a:t>
            </a:r>
            <a:endParaRPr lang="hu-H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Szövegdoboz 77"/>
          <p:cNvSpPr txBox="1"/>
          <p:nvPr/>
        </p:nvSpPr>
        <p:spPr>
          <a:xfrm>
            <a:off x="1802929" y="5384249"/>
            <a:ext cx="942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latin typeface="Arial" pitchFamily="34" charset="0"/>
                <a:cs typeface="Arial" pitchFamily="34" charset="0"/>
              </a:rPr>
              <a:t>atom</a:t>
            </a:r>
            <a:endParaRPr lang="hu-H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Szövegdoboz 78"/>
          <p:cNvSpPr txBox="1"/>
          <p:nvPr/>
        </p:nvSpPr>
        <p:spPr>
          <a:xfrm>
            <a:off x="2827969" y="5382741"/>
            <a:ext cx="942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latin typeface="Arial" pitchFamily="34" charset="0"/>
                <a:cs typeface="Arial" pitchFamily="34" charset="0"/>
              </a:rPr>
              <a:t>lignit</a:t>
            </a:r>
            <a:endParaRPr lang="hu-H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Szövegdoboz 79"/>
          <p:cNvSpPr txBox="1"/>
          <p:nvPr/>
        </p:nvSpPr>
        <p:spPr>
          <a:xfrm>
            <a:off x="3927139" y="5373216"/>
            <a:ext cx="972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latin typeface="Arial" pitchFamily="34" charset="0"/>
                <a:cs typeface="Arial" pitchFamily="34" charset="0"/>
              </a:rPr>
              <a:t>feketeszén</a:t>
            </a:r>
            <a:endParaRPr lang="hu-H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Szövegdoboz 80"/>
          <p:cNvSpPr txBox="1"/>
          <p:nvPr/>
        </p:nvSpPr>
        <p:spPr>
          <a:xfrm>
            <a:off x="4934244" y="5392266"/>
            <a:ext cx="9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latin typeface="Arial" pitchFamily="34" charset="0"/>
                <a:cs typeface="Arial" pitchFamily="34" charset="0"/>
              </a:rPr>
              <a:t>földgáz</a:t>
            </a:r>
            <a:endParaRPr lang="hu-H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Szövegdoboz 81"/>
          <p:cNvSpPr txBox="1"/>
          <p:nvPr/>
        </p:nvSpPr>
        <p:spPr>
          <a:xfrm>
            <a:off x="5875625" y="5384249"/>
            <a:ext cx="46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latin typeface="Arial" pitchFamily="34" charset="0"/>
                <a:cs typeface="Arial" pitchFamily="34" charset="0"/>
              </a:rPr>
              <a:t>olaj</a:t>
            </a:r>
            <a:endParaRPr lang="hu-HU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" name="Egyenes összekötő 82"/>
          <p:cNvCxnSpPr/>
          <p:nvPr/>
        </p:nvCxnSpPr>
        <p:spPr>
          <a:xfrm>
            <a:off x="4499992" y="1340768"/>
            <a:ext cx="1944216" cy="39095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Szövegdoboz 83"/>
          <p:cNvSpPr txBox="1"/>
          <p:nvPr/>
        </p:nvSpPr>
        <p:spPr>
          <a:xfrm>
            <a:off x="3869014" y="1043211"/>
            <a:ext cx="12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kereslet</a:t>
            </a:r>
          </a:p>
        </p:txBody>
      </p:sp>
      <p:sp>
        <p:nvSpPr>
          <p:cNvPr id="85" name="Szövegdoboz 84"/>
          <p:cNvSpPr txBox="1"/>
          <p:nvPr/>
        </p:nvSpPr>
        <p:spPr>
          <a:xfrm>
            <a:off x="6336336" y="692696"/>
            <a:ext cx="241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hu-H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ínálat (változó költség, növekményköltség, energiaár)</a:t>
            </a:r>
          </a:p>
        </p:txBody>
      </p:sp>
      <p:cxnSp>
        <p:nvCxnSpPr>
          <p:cNvPr id="86" name="Egyenes összekötő 85"/>
          <p:cNvCxnSpPr/>
          <p:nvPr/>
        </p:nvCxnSpPr>
        <p:spPr>
          <a:xfrm flipH="1">
            <a:off x="1259634" y="3259009"/>
            <a:ext cx="416061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Szövegdoboz 86"/>
          <p:cNvSpPr txBox="1"/>
          <p:nvPr/>
        </p:nvSpPr>
        <p:spPr>
          <a:xfrm>
            <a:off x="827584" y="3068960"/>
            <a:ext cx="635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i="1" dirty="0">
                <a:latin typeface="Arial" pitchFamily="34" charset="0"/>
                <a:cs typeface="Arial" pitchFamily="34" charset="0"/>
              </a:rPr>
              <a:t>p</a:t>
            </a:r>
            <a:r>
              <a:rPr lang="hu-HU" sz="1600" b="1" i="1" dirty="0" smtClean="0">
                <a:latin typeface="Arial" pitchFamily="34" charset="0"/>
                <a:cs typeface="Arial" pitchFamily="34" charset="0"/>
              </a:rPr>
              <a:t>*</a:t>
            </a:r>
            <a:endParaRPr lang="hu-H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Jobb oldali kapcsos zárójel 87"/>
          <p:cNvSpPr/>
          <p:nvPr/>
        </p:nvSpPr>
        <p:spPr>
          <a:xfrm>
            <a:off x="1807118" y="2055516"/>
            <a:ext cx="167831" cy="1192247"/>
          </a:xfrm>
          <a:prstGeom prst="rightBrace">
            <a:avLst>
              <a:gd name="adj1" fmla="val 3671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9" name="Szövegdoboz 88"/>
          <p:cNvSpPr txBox="1"/>
          <p:nvPr/>
        </p:nvSpPr>
        <p:spPr>
          <a:xfrm>
            <a:off x="1976500" y="2482362"/>
            <a:ext cx="201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007000"/>
                </a:solidFill>
                <a:latin typeface="Arial" pitchFamily="34" charset="0"/>
                <a:cs typeface="Arial" pitchFamily="34" charset="0"/>
              </a:rPr>
              <a:t>költségkülönbség</a:t>
            </a:r>
            <a:endParaRPr lang="hu-HU" sz="1600" b="1" dirty="0">
              <a:solidFill>
                <a:srgbClr val="007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Szövegdoboz 89"/>
          <p:cNvSpPr txBox="1"/>
          <p:nvPr/>
        </p:nvSpPr>
        <p:spPr>
          <a:xfrm>
            <a:off x="1346649" y="1470740"/>
            <a:ext cx="236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007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hu-HU" sz="1600" b="1" dirty="0" smtClean="0">
                <a:solidFill>
                  <a:srgbClr val="007000"/>
                </a:solidFill>
                <a:latin typeface="Arial" pitchFamily="34" charset="0"/>
                <a:cs typeface="Arial" pitchFamily="34" charset="0"/>
              </a:rPr>
              <a:t>egújulós erőművek</a:t>
            </a:r>
          </a:p>
          <a:p>
            <a:r>
              <a:rPr lang="hu-HU" sz="1600" b="1" dirty="0">
                <a:solidFill>
                  <a:srgbClr val="007000"/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hu-HU" sz="1600" b="1" dirty="0" smtClean="0">
                <a:solidFill>
                  <a:srgbClr val="007000"/>
                </a:solidFill>
                <a:latin typeface="Arial" pitchFamily="34" charset="0"/>
                <a:cs typeface="Arial" pitchFamily="34" charset="0"/>
              </a:rPr>
              <a:t>tlagos összköltsége</a:t>
            </a:r>
            <a:endParaRPr lang="hu-HU" sz="1600" b="1" dirty="0">
              <a:solidFill>
                <a:srgbClr val="007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1" name="Egyenes összekötő 90"/>
          <p:cNvCxnSpPr/>
          <p:nvPr/>
        </p:nvCxnSpPr>
        <p:spPr>
          <a:xfrm rot="16200000" flipH="1">
            <a:off x="4230096" y="4447536"/>
            <a:ext cx="24120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Szövegdoboz 91"/>
          <p:cNvSpPr txBox="1"/>
          <p:nvPr/>
        </p:nvSpPr>
        <p:spPr>
          <a:xfrm>
            <a:off x="4891704" y="5905733"/>
            <a:ext cx="109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Arial" pitchFamily="34" charset="0"/>
                <a:cs typeface="Arial" pitchFamily="34" charset="0"/>
              </a:rPr>
              <a:t>e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gyen-súly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3" name="Egyenes összekötő nyíllal 92"/>
          <p:cNvCxnSpPr/>
          <p:nvPr/>
        </p:nvCxnSpPr>
        <p:spPr>
          <a:xfrm flipH="1" flipV="1">
            <a:off x="5429769" y="5678790"/>
            <a:ext cx="0" cy="2880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Szövegdoboz 93"/>
          <p:cNvSpPr txBox="1"/>
          <p:nvPr/>
        </p:nvSpPr>
        <p:spPr>
          <a:xfrm>
            <a:off x="6921" y="312122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Arial" pitchFamily="34" charset="0"/>
                <a:cs typeface="Arial" pitchFamily="34" charset="0"/>
              </a:rPr>
              <a:t>p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iaci ár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5" name="Egyenes összekötő nyíllal 94"/>
          <p:cNvCxnSpPr/>
          <p:nvPr/>
        </p:nvCxnSpPr>
        <p:spPr>
          <a:xfrm rot="16200000">
            <a:off x="-1206367" y="3308910"/>
            <a:ext cx="4932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zis 95"/>
          <p:cNvSpPr/>
          <p:nvPr/>
        </p:nvSpPr>
        <p:spPr>
          <a:xfrm>
            <a:off x="5282587" y="3112425"/>
            <a:ext cx="288000" cy="288000"/>
          </a:xfrm>
          <a:prstGeom prst="ellipse">
            <a:avLst/>
          </a:prstGeom>
          <a:noFill/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2" name="Egyenes összekötő nyíllal 101"/>
          <p:cNvCxnSpPr/>
          <p:nvPr/>
        </p:nvCxnSpPr>
        <p:spPr>
          <a:xfrm>
            <a:off x="3119053" y="3256425"/>
            <a:ext cx="0" cy="158721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Szövegdoboz 102"/>
          <p:cNvSpPr txBox="1"/>
          <p:nvPr/>
        </p:nvSpPr>
        <p:spPr>
          <a:xfrm rot="16200000">
            <a:off x="2270301" y="3801122"/>
            <a:ext cx="165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llandó költség fedezete</a:t>
            </a:r>
            <a:endParaRPr lang="hu-H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B271E-5AE4-4A2B-A47D-F8357686F263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  <p:sp>
        <p:nvSpPr>
          <p:cNvPr id="46" name="Dia számának helye 10"/>
          <p:cNvSpPr txBox="1">
            <a:spLocks/>
          </p:cNvSpPr>
          <p:nvPr/>
        </p:nvSpPr>
        <p:spPr bwMode="auto">
          <a:xfrm>
            <a:off x="6902896" y="6525384"/>
            <a:ext cx="21336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B57CD78-A1E9-4083-B527-9C43725F2F9F}" type="slidenum">
              <a:rPr lang="hu-HU" smtClean="0"/>
              <a:pPr>
                <a:defRPr/>
              </a:pPr>
              <a:t>31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06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0">
        <p:circle/>
      </p:transition>
    </mc:Choice>
    <mc:Fallback xmlns="">
      <p:transition spd="slow" advClick="0" advTm="4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88" grpId="0" animBg="1"/>
      <p:bldP spid="89" grpId="0"/>
      <p:bldP spid="90" grpId="0"/>
      <p:bldP spid="9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églalap 67"/>
          <p:cNvSpPr/>
          <p:nvPr/>
        </p:nvSpPr>
        <p:spPr>
          <a:xfrm>
            <a:off x="1788071" y="2044800"/>
            <a:ext cx="576000" cy="162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Téglalap 66"/>
          <p:cNvSpPr/>
          <p:nvPr/>
        </p:nvSpPr>
        <p:spPr>
          <a:xfrm>
            <a:off x="1792263" y="3652761"/>
            <a:ext cx="576000" cy="1980000"/>
          </a:xfrm>
          <a:prstGeom prst="rect">
            <a:avLst/>
          </a:prstGeom>
          <a:solidFill>
            <a:srgbClr val="00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053" y="6553054"/>
            <a:ext cx="622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u="sng" dirty="0" smtClean="0">
                <a:latin typeface="Arial" pitchFamily="34" charset="0"/>
                <a:cs typeface="Arial" pitchFamily="34" charset="0"/>
              </a:rPr>
              <a:t>Forrás: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Energiewirtschaftliche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Tagesfragen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, 63. k. 11. sz. 2013. p. 41-44. </a:t>
            </a:r>
            <a:endParaRPr lang="hu-HU" sz="1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5496" y="690120"/>
            <a:ext cx="12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Arial" pitchFamily="34" charset="0"/>
                <a:cs typeface="Arial" pitchFamily="34" charset="0"/>
              </a:rPr>
              <a:t>k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öltség / ár,</a:t>
            </a:r>
          </a:p>
          <a:p>
            <a:pPr algn="ctr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€/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MWh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1115616" y="5661248"/>
            <a:ext cx="7416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1243541" y="5619683"/>
            <a:ext cx="57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V="1">
            <a:off x="1793486" y="5243489"/>
            <a:ext cx="972000" cy="18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1807775" y="5399673"/>
            <a:ext cx="0" cy="25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2742659" y="4998324"/>
            <a:ext cx="0" cy="25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V="1">
            <a:off x="2723607" y="4657899"/>
            <a:ext cx="1152000" cy="36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3856683" y="4554662"/>
            <a:ext cx="0" cy="12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V="1">
            <a:off x="3842394" y="4019353"/>
            <a:ext cx="1080000" cy="54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4908225" y="3782205"/>
            <a:ext cx="0" cy="25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V="1">
            <a:off x="4900915" y="2719009"/>
            <a:ext cx="1044000" cy="108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flipV="1">
            <a:off x="5935469" y="932535"/>
            <a:ext cx="360000" cy="180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1001662" y="5695156"/>
            <a:ext cx="942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latin typeface="Arial" pitchFamily="34" charset="0"/>
                <a:cs typeface="Arial" pitchFamily="34" charset="0"/>
              </a:rPr>
              <a:t>t</a:t>
            </a:r>
            <a:r>
              <a:rPr lang="hu-HU" sz="1200" b="1" dirty="0" smtClean="0">
                <a:latin typeface="Arial" pitchFamily="34" charset="0"/>
                <a:cs typeface="Arial" pitchFamily="34" charset="0"/>
              </a:rPr>
              <a:t>öbblet megújuló</a:t>
            </a:r>
            <a:endParaRPr lang="hu-HU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Egyenes összekötő 38"/>
          <p:cNvCxnSpPr/>
          <p:nvPr/>
        </p:nvCxnSpPr>
        <p:spPr>
          <a:xfrm>
            <a:off x="4499992" y="1340768"/>
            <a:ext cx="1944216" cy="39095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zövegdoboz 42"/>
          <p:cNvSpPr txBox="1"/>
          <p:nvPr/>
        </p:nvSpPr>
        <p:spPr>
          <a:xfrm>
            <a:off x="3869014" y="1043211"/>
            <a:ext cx="12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kereslet</a:t>
            </a:r>
          </a:p>
        </p:txBody>
      </p:sp>
      <p:sp>
        <p:nvSpPr>
          <p:cNvPr id="44" name="Szövegdoboz 43"/>
          <p:cNvSpPr txBox="1"/>
          <p:nvPr/>
        </p:nvSpPr>
        <p:spPr>
          <a:xfrm>
            <a:off x="5663880" y="611163"/>
            <a:ext cx="1860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hu-H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ínálat (korábbi)</a:t>
            </a:r>
          </a:p>
        </p:txBody>
      </p:sp>
      <p:sp>
        <p:nvSpPr>
          <p:cNvPr id="47" name="Téglalap 46"/>
          <p:cNvSpPr/>
          <p:nvPr/>
        </p:nvSpPr>
        <p:spPr>
          <a:xfrm>
            <a:off x="1276445" y="2045990"/>
            <a:ext cx="525600" cy="3541925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6" name="Egyenes összekötő 45"/>
          <p:cNvCxnSpPr/>
          <p:nvPr/>
        </p:nvCxnSpPr>
        <p:spPr>
          <a:xfrm flipH="1">
            <a:off x="1259634" y="3259009"/>
            <a:ext cx="416061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zövegdoboz 47"/>
          <p:cNvSpPr txBox="1"/>
          <p:nvPr/>
        </p:nvSpPr>
        <p:spPr>
          <a:xfrm>
            <a:off x="827584" y="3068960"/>
            <a:ext cx="635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i="1" dirty="0">
                <a:latin typeface="Arial" pitchFamily="34" charset="0"/>
                <a:cs typeface="Arial" pitchFamily="34" charset="0"/>
              </a:rPr>
              <a:t>p</a:t>
            </a:r>
            <a:r>
              <a:rPr lang="hu-HU" sz="1600" b="1" i="1" dirty="0" smtClean="0">
                <a:latin typeface="Arial" pitchFamily="34" charset="0"/>
                <a:cs typeface="Arial" pitchFamily="34" charset="0"/>
              </a:rPr>
              <a:t>*</a:t>
            </a:r>
            <a:endParaRPr lang="hu-H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2411760" y="1196752"/>
            <a:ext cx="1587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hu-H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öbblet költség-különbség</a:t>
            </a:r>
            <a:endParaRPr lang="hu-H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Egyenes összekötő 51"/>
          <p:cNvCxnSpPr/>
          <p:nvPr/>
        </p:nvCxnSpPr>
        <p:spPr>
          <a:xfrm rot="16200000" flipH="1">
            <a:off x="4230096" y="4447536"/>
            <a:ext cx="24120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zövegdoboz 52"/>
          <p:cNvSpPr txBox="1"/>
          <p:nvPr/>
        </p:nvSpPr>
        <p:spPr>
          <a:xfrm>
            <a:off x="5076056" y="5905733"/>
            <a:ext cx="109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Arial" pitchFamily="34" charset="0"/>
                <a:cs typeface="Arial" pitchFamily="34" charset="0"/>
              </a:rPr>
              <a:t>e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gyen-súly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Egyenes összekötő nyíllal 54"/>
          <p:cNvCxnSpPr/>
          <p:nvPr/>
        </p:nvCxnSpPr>
        <p:spPr>
          <a:xfrm flipH="1" flipV="1">
            <a:off x="5652120" y="5678790"/>
            <a:ext cx="0" cy="2880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zövegdoboz 55"/>
          <p:cNvSpPr txBox="1"/>
          <p:nvPr/>
        </p:nvSpPr>
        <p:spPr>
          <a:xfrm>
            <a:off x="35496" y="349078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Arial" pitchFamily="34" charset="0"/>
                <a:cs typeface="Arial" pitchFamily="34" charset="0"/>
              </a:rPr>
              <a:t>p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iaci ár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Egyenes összekötő 41"/>
          <p:cNvCxnSpPr/>
          <p:nvPr/>
        </p:nvCxnSpPr>
        <p:spPr>
          <a:xfrm>
            <a:off x="1829251" y="5626518"/>
            <a:ext cx="576000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/>
          <p:nvPr/>
        </p:nvCxnSpPr>
        <p:spPr>
          <a:xfrm flipV="1">
            <a:off x="2379196" y="5250324"/>
            <a:ext cx="972000" cy="18000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/>
          <p:cNvCxnSpPr/>
          <p:nvPr/>
        </p:nvCxnSpPr>
        <p:spPr>
          <a:xfrm>
            <a:off x="2393485" y="5406508"/>
            <a:ext cx="0" cy="25200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>
            <a:off x="3328369" y="5005159"/>
            <a:ext cx="0" cy="25200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V="1">
            <a:off x="3309317" y="4664734"/>
            <a:ext cx="1152000" cy="36000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>
            <a:off x="4442393" y="4561497"/>
            <a:ext cx="0" cy="12240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flipV="1">
            <a:off x="4428104" y="4026188"/>
            <a:ext cx="1080000" cy="54000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>
            <a:off x="5493935" y="3789040"/>
            <a:ext cx="0" cy="25200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/>
          <p:cNvCxnSpPr/>
          <p:nvPr/>
        </p:nvCxnSpPr>
        <p:spPr>
          <a:xfrm flipV="1">
            <a:off x="5500752" y="2699515"/>
            <a:ext cx="1044000" cy="108000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/>
          <p:cNvCxnSpPr/>
          <p:nvPr/>
        </p:nvCxnSpPr>
        <p:spPr>
          <a:xfrm flipV="1">
            <a:off x="6535306" y="913041"/>
            <a:ext cx="360000" cy="180000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zövegdoboz 63"/>
          <p:cNvSpPr txBox="1"/>
          <p:nvPr/>
        </p:nvSpPr>
        <p:spPr>
          <a:xfrm>
            <a:off x="6603205" y="1059451"/>
            <a:ext cx="1860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hu-H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ínálat (újabb)</a:t>
            </a:r>
          </a:p>
        </p:txBody>
      </p:sp>
      <p:cxnSp>
        <p:nvCxnSpPr>
          <p:cNvPr id="65" name="Egyenes összekötő 64"/>
          <p:cNvCxnSpPr/>
          <p:nvPr/>
        </p:nvCxnSpPr>
        <p:spPr>
          <a:xfrm flipH="1">
            <a:off x="1262228" y="3645024"/>
            <a:ext cx="43920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zövegdoboz 65"/>
          <p:cNvSpPr txBox="1"/>
          <p:nvPr/>
        </p:nvSpPr>
        <p:spPr>
          <a:xfrm>
            <a:off x="812726" y="3450486"/>
            <a:ext cx="635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i="1" dirty="0">
                <a:latin typeface="Arial" pitchFamily="34" charset="0"/>
                <a:cs typeface="Arial" pitchFamily="34" charset="0"/>
              </a:rPr>
              <a:t>p</a:t>
            </a:r>
            <a:r>
              <a:rPr lang="hu-HU" sz="1600" b="1" i="1" dirty="0" smtClean="0">
                <a:latin typeface="Arial" pitchFamily="34" charset="0"/>
                <a:cs typeface="Arial" pitchFamily="34" charset="0"/>
              </a:rPr>
              <a:t>**</a:t>
            </a:r>
            <a:endParaRPr lang="hu-H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églalap 68"/>
          <p:cNvSpPr/>
          <p:nvPr/>
        </p:nvSpPr>
        <p:spPr>
          <a:xfrm>
            <a:off x="1274490" y="3265934"/>
            <a:ext cx="576000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Jobbra nyíl 2"/>
          <p:cNvSpPr/>
          <p:nvPr/>
        </p:nvSpPr>
        <p:spPr>
          <a:xfrm>
            <a:off x="1846201" y="5774928"/>
            <a:ext cx="540000" cy="261610"/>
          </a:xfrm>
          <a:prstGeom prst="rightArrow">
            <a:avLst/>
          </a:prstGeom>
          <a:solidFill>
            <a:srgbClr val="00CC00"/>
          </a:solidFill>
          <a:ln>
            <a:solidFill>
              <a:srgbClr val="008E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0" name="Egyenes összekötő 69"/>
          <p:cNvCxnSpPr/>
          <p:nvPr/>
        </p:nvCxnSpPr>
        <p:spPr>
          <a:xfrm rot="5400000" flipH="1">
            <a:off x="4634595" y="4653312"/>
            <a:ext cx="20160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elé nyíl 4"/>
          <p:cNvSpPr/>
          <p:nvPr/>
        </p:nvSpPr>
        <p:spPr>
          <a:xfrm rot="2460000">
            <a:off x="2096562" y="1489029"/>
            <a:ext cx="229773" cy="5658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Lefelé nyíl 70"/>
          <p:cNvSpPr/>
          <p:nvPr/>
        </p:nvSpPr>
        <p:spPr>
          <a:xfrm>
            <a:off x="3297456" y="3277599"/>
            <a:ext cx="180000" cy="3600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Szövegdoboz 71"/>
          <p:cNvSpPr txBox="1"/>
          <p:nvPr/>
        </p:nvSpPr>
        <p:spPr>
          <a:xfrm>
            <a:off x="3347864" y="3294509"/>
            <a:ext cx="1502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z ár csökken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 rot="16200000">
            <a:off x="-1206367" y="3289860"/>
            <a:ext cx="4932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zövegdoboz 72"/>
          <p:cNvSpPr txBox="1"/>
          <p:nvPr/>
        </p:nvSpPr>
        <p:spPr>
          <a:xfrm>
            <a:off x="35497" y="19526"/>
            <a:ext cx="9108504" cy="64633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megújulók többlete egyre nagyobb lesz </a:t>
            </a:r>
          </a:p>
        </p:txBody>
      </p:sp>
      <p:sp>
        <p:nvSpPr>
          <p:cNvPr id="51" name="Szövegdoboz 50"/>
          <p:cNvSpPr txBox="1"/>
          <p:nvPr/>
        </p:nvSpPr>
        <p:spPr>
          <a:xfrm>
            <a:off x="7812360" y="5704790"/>
            <a:ext cx="126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Arial" pitchFamily="34" charset="0"/>
                <a:cs typeface="Arial" pitchFamily="34" charset="0"/>
              </a:rPr>
              <a:t>ó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rás villamos energia,</a:t>
            </a:r>
          </a:p>
          <a:p>
            <a:pPr algn="ctr"/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MWh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Ellipszis 73"/>
          <p:cNvSpPr/>
          <p:nvPr/>
        </p:nvSpPr>
        <p:spPr>
          <a:xfrm>
            <a:off x="5282587" y="3112425"/>
            <a:ext cx="288000" cy="288000"/>
          </a:xfrm>
          <a:prstGeom prst="ellipse">
            <a:avLst/>
          </a:prstGeom>
          <a:noFill/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B271E-5AE4-4A2B-A47D-F8357686F263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  <p:sp>
        <p:nvSpPr>
          <p:cNvPr id="75" name="Dia számának helye 10"/>
          <p:cNvSpPr txBox="1">
            <a:spLocks/>
          </p:cNvSpPr>
          <p:nvPr/>
        </p:nvSpPr>
        <p:spPr bwMode="auto">
          <a:xfrm>
            <a:off x="6902896" y="6525384"/>
            <a:ext cx="21336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B57CD78-A1E9-4083-B527-9C43725F2F9F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71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0">
        <p:circle/>
      </p:transition>
    </mc:Choice>
    <mc:Fallback xmlns="">
      <p:transition spd="slow" advClick="0" advTm="5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2.77778E-6 1.48148E-6 L 0.02466 0.0567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675" y="6507163"/>
            <a:ext cx="9036000" cy="27463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200" u="sng" dirty="0"/>
              <a:t>Forrás:</a:t>
            </a:r>
            <a:r>
              <a:rPr lang="hu-HU" sz="1200" dirty="0"/>
              <a:t> </a:t>
            </a:r>
            <a:r>
              <a:rPr lang="hu-HU" sz="1200" dirty="0" smtClean="0"/>
              <a:t> </a:t>
            </a:r>
            <a:r>
              <a:rPr lang="de-AT" sz="1200" dirty="0" smtClean="0">
                <a:hlinkClick r:id="rId2"/>
              </a:rPr>
              <a:t>www.agora-energiewende.de</a:t>
            </a:r>
            <a:r>
              <a:rPr lang="de-AT" sz="1200" dirty="0" smtClean="0"/>
              <a:t>  (Die Energiewende im Stromsektor: Stand der Dinge 2014.</a:t>
            </a:r>
            <a:r>
              <a:rPr lang="hu-HU" sz="1200" dirty="0" smtClean="0"/>
              <a:t>  p. 21.</a:t>
            </a:r>
            <a:r>
              <a:rPr lang="de-AT" sz="1200" dirty="0" smtClean="0"/>
              <a:t>)</a:t>
            </a:r>
            <a:endParaRPr lang="de-AT" sz="1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73690582"/>
              </p:ext>
            </p:extLst>
          </p:nvPr>
        </p:nvGraphicFramePr>
        <p:xfrm>
          <a:off x="216000" y="576000"/>
          <a:ext cx="8640000" cy="59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79600" y="913380"/>
            <a:ext cx="7920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€/</a:t>
            </a: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abadkézi sokszög 7"/>
          <p:cNvSpPr/>
          <p:nvPr/>
        </p:nvSpPr>
        <p:spPr>
          <a:xfrm>
            <a:off x="866775" y="1181100"/>
            <a:ext cx="7820025" cy="2924175"/>
          </a:xfrm>
          <a:custGeom>
            <a:avLst/>
            <a:gdLst>
              <a:gd name="connsiteX0" fmla="*/ 0 w 7820025"/>
              <a:gd name="connsiteY0" fmla="*/ 1543050 h 2924175"/>
              <a:gd name="connsiteX1" fmla="*/ 133350 w 7820025"/>
              <a:gd name="connsiteY1" fmla="*/ 1809750 h 2924175"/>
              <a:gd name="connsiteX2" fmla="*/ 209550 w 7820025"/>
              <a:gd name="connsiteY2" fmla="*/ 1647825 h 2924175"/>
              <a:gd name="connsiteX3" fmla="*/ 285750 w 7820025"/>
              <a:gd name="connsiteY3" fmla="*/ 1562100 h 2924175"/>
              <a:gd name="connsiteX4" fmla="*/ 342900 w 7820025"/>
              <a:gd name="connsiteY4" fmla="*/ 1514475 h 2924175"/>
              <a:gd name="connsiteX5" fmla="*/ 447675 w 7820025"/>
              <a:gd name="connsiteY5" fmla="*/ 1609725 h 2924175"/>
              <a:gd name="connsiteX6" fmla="*/ 552450 w 7820025"/>
              <a:gd name="connsiteY6" fmla="*/ 1676400 h 2924175"/>
              <a:gd name="connsiteX7" fmla="*/ 695325 w 7820025"/>
              <a:gd name="connsiteY7" fmla="*/ 1733550 h 2924175"/>
              <a:gd name="connsiteX8" fmla="*/ 809625 w 7820025"/>
              <a:gd name="connsiteY8" fmla="*/ 1543050 h 2924175"/>
              <a:gd name="connsiteX9" fmla="*/ 847725 w 7820025"/>
              <a:gd name="connsiteY9" fmla="*/ 1485900 h 2924175"/>
              <a:gd name="connsiteX10" fmla="*/ 904875 w 7820025"/>
              <a:gd name="connsiteY10" fmla="*/ 1514475 h 2924175"/>
              <a:gd name="connsiteX11" fmla="*/ 914400 w 7820025"/>
              <a:gd name="connsiteY11" fmla="*/ 1514475 h 2924175"/>
              <a:gd name="connsiteX12" fmla="*/ 1000125 w 7820025"/>
              <a:gd name="connsiteY12" fmla="*/ 1419225 h 2924175"/>
              <a:gd name="connsiteX13" fmla="*/ 1143000 w 7820025"/>
              <a:gd name="connsiteY13" fmla="*/ 1352550 h 2924175"/>
              <a:gd name="connsiteX14" fmla="*/ 1238250 w 7820025"/>
              <a:gd name="connsiteY14" fmla="*/ 1276350 h 2924175"/>
              <a:gd name="connsiteX15" fmla="*/ 1266825 w 7820025"/>
              <a:gd name="connsiteY15" fmla="*/ 1209675 h 2924175"/>
              <a:gd name="connsiteX16" fmla="*/ 1504950 w 7820025"/>
              <a:gd name="connsiteY16" fmla="*/ 0 h 2924175"/>
              <a:gd name="connsiteX17" fmla="*/ 1504950 w 7820025"/>
              <a:gd name="connsiteY17" fmla="*/ 0 h 2924175"/>
              <a:gd name="connsiteX18" fmla="*/ 1609725 w 7820025"/>
              <a:gd name="connsiteY18" fmla="*/ 276225 h 2924175"/>
              <a:gd name="connsiteX19" fmla="*/ 1685925 w 7820025"/>
              <a:gd name="connsiteY19" fmla="*/ 371475 h 2924175"/>
              <a:gd name="connsiteX20" fmla="*/ 1781175 w 7820025"/>
              <a:gd name="connsiteY20" fmla="*/ 895350 h 2924175"/>
              <a:gd name="connsiteX21" fmla="*/ 1885950 w 7820025"/>
              <a:gd name="connsiteY21" fmla="*/ 1181100 h 2924175"/>
              <a:gd name="connsiteX22" fmla="*/ 1943100 w 7820025"/>
              <a:gd name="connsiteY22" fmla="*/ 1390650 h 2924175"/>
              <a:gd name="connsiteX23" fmla="*/ 1971675 w 7820025"/>
              <a:gd name="connsiteY23" fmla="*/ 1514475 h 2924175"/>
              <a:gd name="connsiteX24" fmla="*/ 2019300 w 7820025"/>
              <a:gd name="connsiteY24" fmla="*/ 1704975 h 2924175"/>
              <a:gd name="connsiteX25" fmla="*/ 2066925 w 7820025"/>
              <a:gd name="connsiteY25" fmla="*/ 1895475 h 2924175"/>
              <a:gd name="connsiteX26" fmla="*/ 2076450 w 7820025"/>
              <a:gd name="connsiteY26" fmla="*/ 2009775 h 2924175"/>
              <a:gd name="connsiteX27" fmla="*/ 2171700 w 7820025"/>
              <a:gd name="connsiteY27" fmla="*/ 2038350 h 2924175"/>
              <a:gd name="connsiteX28" fmla="*/ 2238375 w 7820025"/>
              <a:gd name="connsiteY28" fmla="*/ 1847850 h 2924175"/>
              <a:gd name="connsiteX29" fmla="*/ 2286000 w 7820025"/>
              <a:gd name="connsiteY29" fmla="*/ 1762125 h 2924175"/>
              <a:gd name="connsiteX30" fmla="*/ 2324100 w 7820025"/>
              <a:gd name="connsiteY30" fmla="*/ 1762125 h 2924175"/>
              <a:gd name="connsiteX31" fmla="*/ 2400300 w 7820025"/>
              <a:gd name="connsiteY31" fmla="*/ 1819275 h 2924175"/>
              <a:gd name="connsiteX32" fmla="*/ 2457450 w 7820025"/>
              <a:gd name="connsiteY32" fmla="*/ 1933575 h 2924175"/>
              <a:gd name="connsiteX33" fmla="*/ 2533650 w 7820025"/>
              <a:gd name="connsiteY33" fmla="*/ 2009775 h 2924175"/>
              <a:gd name="connsiteX34" fmla="*/ 2581275 w 7820025"/>
              <a:gd name="connsiteY34" fmla="*/ 2009775 h 2924175"/>
              <a:gd name="connsiteX35" fmla="*/ 2695575 w 7820025"/>
              <a:gd name="connsiteY35" fmla="*/ 2085975 h 2924175"/>
              <a:gd name="connsiteX36" fmla="*/ 2762250 w 7820025"/>
              <a:gd name="connsiteY36" fmla="*/ 2066925 h 2924175"/>
              <a:gd name="connsiteX37" fmla="*/ 2905125 w 7820025"/>
              <a:gd name="connsiteY37" fmla="*/ 2295525 h 2924175"/>
              <a:gd name="connsiteX38" fmla="*/ 2990850 w 7820025"/>
              <a:gd name="connsiteY38" fmla="*/ 1962150 h 2924175"/>
              <a:gd name="connsiteX39" fmla="*/ 3086100 w 7820025"/>
              <a:gd name="connsiteY39" fmla="*/ 2228850 h 2924175"/>
              <a:gd name="connsiteX40" fmla="*/ 3105150 w 7820025"/>
              <a:gd name="connsiteY40" fmla="*/ 2266950 h 2924175"/>
              <a:gd name="connsiteX41" fmla="*/ 3114675 w 7820025"/>
              <a:gd name="connsiteY41" fmla="*/ 2314575 h 2924175"/>
              <a:gd name="connsiteX42" fmla="*/ 3400425 w 7820025"/>
              <a:gd name="connsiteY42" fmla="*/ 1943100 h 2924175"/>
              <a:gd name="connsiteX43" fmla="*/ 3448050 w 7820025"/>
              <a:gd name="connsiteY43" fmla="*/ 2038350 h 2924175"/>
              <a:gd name="connsiteX44" fmla="*/ 3514725 w 7820025"/>
              <a:gd name="connsiteY44" fmla="*/ 2105025 h 2924175"/>
              <a:gd name="connsiteX45" fmla="*/ 3790950 w 7820025"/>
              <a:gd name="connsiteY45" fmla="*/ 2390775 h 2924175"/>
              <a:gd name="connsiteX46" fmla="*/ 3962400 w 7820025"/>
              <a:gd name="connsiteY46" fmla="*/ 2209800 h 2924175"/>
              <a:gd name="connsiteX47" fmla="*/ 4038600 w 7820025"/>
              <a:gd name="connsiteY47" fmla="*/ 2162175 h 2924175"/>
              <a:gd name="connsiteX48" fmla="*/ 4210050 w 7820025"/>
              <a:gd name="connsiteY48" fmla="*/ 1905000 h 2924175"/>
              <a:gd name="connsiteX49" fmla="*/ 4305300 w 7820025"/>
              <a:gd name="connsiteY49" fmla="*/ 1933575 h 2924175"/>
              <a:gd name="connsiteX50" fmla="*/ 4371975 w 7820025"/>
              <a:gd name="connsiteY50" fmla="*/ 1895475 h 2924175"/>
              <a:gd name="connsiteX51" fmla="*/ 4505325 w 7820025"/>
              <a:gd name="connsiteY51" fmla="*/ 1943100 h 2924175"/>
              <a:gd name="connsiteX52" fmla="*/ 4610100 w 7820025"/>
              <a:gd name="connsiteY52" fmla="*/ 1914525 h 2924175"/>
              <a:gd name="connsiteX53" fmla="*/ 4743450 w 7820025"/>
              <a:gd name="connsiteY53" fmla="*/ 2057400 h 2924175"/>
              <a:gd name="connsiteX54" fmla="*/ 4800600 w 7820025"/>
              <a:gd name="connsiteY54" fmla="*/ 2095500 h 2924175"/>
              <a:gd name="connsiteX55" fmla="*/ 4895850 w 7820025"/>
              <a:gd name="connsiteY55" fmla="*/ 2219325 h 2924175"/>
              <a:gd name="connsiteX56" fmla="*/ 5029200 w 7820025"/>
              <a:gd name="connsiteY56" fmla="*/ 2143125 h 2924175"/>
              <a:gd name="connsiteX57" fmla="*/ 5133975 w 7820025"/>
              <a:gd name="connsiteY57" fmla="*/ 2171700 h 2924175"/>
              <a:gd name="connsiteX58" fmla="*/ 5295900 w 7820025"/>
              <a:gd name="connsiteY58" fmla="*/ 2314575 h 2924175"/>
              <a:gd name="connsiteX59" fmla="*/ 5448300 w 7820025"/>
              <a:gd name="connsiteY59" fmla="*/ 2352675 h 2924175"/>
              <a:gd name="connsiteX60" fmla="*/ 5514975 w 7820025"/>
              <a:gd name="connsiteY60" fmla="*/ 2314575 h 2924175"/>
              <a:gd name="connsiteX61" fmla="*/ 5619750 w 7820025"/>
              <a:gd name="connsiteY61" fmla="*/ 2362200 h 2924175"/>
              <a:gd name="connsiteX62" fmla="*/ 5743575 w 7820025"/>
              <a:gd name="connsiteY62" fmla="*/ 2409825 h 2924175"/>
              <a:gd name="connsiteX63" fmla="*/ 5848350 w 7820025"/>
              <a:gd name="connsiteY63" fmla="*/ 2438400 h 2924175"/>
              <a:gd name="connsiteX64" fmla="*/ 6067425 w 7820025"/>
              <a:gd name="connsiteY64" fmla="*/ 2628900 h 2924175"/>
              <a:gd name="connsiteX65" fmla="*/ 6153150 w 7820025"/>
              <a:gd name="connsiteY65" fmla="*/ 2667000 h 2924175"/>
              <a:gd name="connsiteX66" fmla="*/ 6210300 w 7820025"/>
              <a:gd name="connsiteY66" fmla="*/ 2667000 h 2924175"/>
              <a:gd name="connsiteX67" fmla="*/ 6286500 w 7820025"/>
              <a:gd name="connsiteY67" fmla="*/ 2752725 h 2924175"/>
              <a:gd name="connsiteX68" fmla="*/ 6515100 w 7820025"/>
              <a:gd name="connsiteY68" fmla="*/ 2838450 h 2924175"/>
              <a:gd name="connsiteX69" fmla="*/ 6572250 w 7820025"/>
              <a:gd name="connsiteY69" fmla="*/ 2752725 h 2924175"/>
              <a:gd name="connsiteX70" fmla="*/ 6600825 w 7820025"/>
              <a:gd name="connsiteY70" fmla="*/ 2714625 h 2924175"/>
              <a:gd name="connsiteX71" fmla="*/ 6638925 w 7820025"/>
              <a:gd name="connsiteY71" fmla="*/ 2705100 h 2924175"/>
              <a:gd name="connsiteX72" fmla="*/ 6696075 w 7820025"/>
              <a:gd name="connsiteY72" fmla="*/ 2714625 h 2924175"/>
              <a:gd name="connsiteX73" fmla="*/ 6858000 w 7820025"/>
              <a:gd name="connsiteY73" fmla="*/ 2743200 h 2924175"/>
              <a:gd name="connsiteX74" fmla="*/ 7029450 w 7820025"/>
              <a:gd name="connsiteY74" fmla="*/ 2809875 h 2924175"/>
              <a:gd name="connsiteX75" fmla="*/ 7191375 w 7820025"/>
              <a:gd name="connsiteY75" fmla="*/ 2905125 h 2924175"/>
              <a:gd name="connsiteX76" fmla="*/ 7305675 w 7820025"/>
              <a:gd name="connsiteY76" fmla="*/ 2924175 h 2924175"/>
              <a:gd name="connsiteX77" fmla="*/ 7477125 w 7820025"/>
              <a:gd name="connsiteY77" fmla="*/ 2905125 h 2924175"/>
              <a:gd name="connsiteX78" fmla="*/ 7553325 w 7820025"/>
              <a:gd name="connsiteY78" fmla="*/ 2886075 h 2924175"/>
              <a:gd name="connsiteX79" fmla="*/ 7658100 w 7820025"/>
              <a:gd name="connsiteY79" fmla="*/ 2924175 h 2924175"/>
              <a:gd name="connsiteX80" fmla="*/ 7781925 w 7820025"/>
              <a:gd name="connsiteY80" fmla="*/ 2886075 h 2924175"/>
              <a:gd name="connsiteX81" fmla="*/ 7820025 w 7820025"/>
              <a:gd name="connsiteY81" fmla="*/ 2886075 h 2924175"/>
              <a:gd name="connsiteX82" fmla="*/ 7820025 w 7820025"/>
              <a:gd name="connsiteY82" fmla="*/ 2886075 h 29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7820025" h="2924175">
                <a:moveTo>
                  <a:pt x="0" y="1543050"/>
                </a:moveTo>
                <a:cubicBezTo>
                  <a:pt x="49212" y="1667669"/>
                  <a:pt x="98425" y="1792288"/>
                  <a:pt x="133350" y="1809750"/>
                </a:cubicBezTo>
                <a:cubicBezTo>
                  <a:pt x="168275" y="1827213"/>
                  <a:pt x="184150" y="1689100"/>
                  <a:pt x="209550" y="1647825"/>
                </a:cubicBezTo>
                <a:cubicBezTo>
                  <a:pt x="234950" y="1606550"/>
                  <a:pt x="263525" y="1584325"/>
                  <a:pt x="285750" y="1562100"/>
                </a:cubicBezTo>
                <a:cubicBezTo>
                  <a:pt x="307975" y="1539875"/>
                  <a:pt x="315913" y="1506538"/>
                  <a:pt x="342900" y="1514475"/>
                </a:cubicBezTo>
                <a:cubicBezTo>
                  <a:pt x="369887" y="1522412"/>
                  <a:pt x="412750" y="1582738"/>
                  <a:pt x="447675" y="1609725"/>
                </a:cubicBezTo>
                <a:cubicBezTo>
                  <a:pt x="482600" y="1636713"/>
                  <a:pt x="511175" y="1655763"/>
                  <a:pt x="552450" y="1676400"/>
                </a:cubicBezTo>
                <a:cubicBezTo>
                  <a:pt x="593725" y="1697038"/>
                  <a:pt x="652463" y="1755775"/>
                  <a:pt x="695325" y="1733550"/>
                </a:cubicBezTo>
                <a:cubicBezTo>
                  <a:pt x="738187" y="1711325"/>
                  <a:pt x="784225" y="1584325"/>
                  <a:pt x="809625" y="1543050"/>
                </a:cubicBezTo>
                <a:cubicBezTo>
                  <a:pt x="835025" y="1501775"/>
                  <a:pt x="831850" y="1490662"/>
                  <a:pt x="847725" y="1485900"/>
                </a:cubicBezTo>
                <a:cubicBezTo>
                  <a:pt x="863600" y="1481138"/>
                  <a:pt x="893763" y="1509713"/>
                  <a:pt x="904875" y="1514475"/>
                </a:cubicBezTo>
                <a:cubicBezTo>
                  <a:pt x="915987" y="1519237"/>
                  <a:pt x="898525" y="1530350"/>
                  <a:pt x="914400" y="1514475"/>
                </a:cubicBezTo>
                <a:cubicBezTo>
                  <a:pt x="930275" y="1498600"/>
                  <a:pt x="962025" y="1446212"/>
                  <a:pt x="1000125" y="1419225"/>
                </a:cubicBezTo>
                <a:cubicBezTo>
                  <a:pt x="1038225" y="1392238"/>
                  <a:pt x="1103313" y="1376362"/>
                  <a:pt x="1143000" y="1352550"/>
                </a:cubicBezTo>
                <a:cubicBezTo>
                  <a:pt x="1182688" y="1328737"/>
                  <a:pt x="1217613" y="1300162"/>
                  <a:pt x="1238250" y="1276350"/>
                </a:cubicBezTo>
                <a:cubicBezTo>
                  <a:pt x="1258887" y="1252538"/>
                  <a:pt x="1222375" y="1422400"/>
                  <a:pt x="1266825" y="1209675"/>
                </a:cubicBezTo>
                <a:cubicBezTo>
                  <a:pt x="1311275" y="996950"/>
                  <a:pt x="1504950" y="0"/>
                  <a:pt x="1504950" y="0"/>
                </a:cubicBezTo>
                <a:lnTo>
                  <a:pt x="1504950" y="0"/>
                </a:lnTo>
                <a:cubicBezTo>
                  <a:pt x="1522412" y="46037"/>
                  <a:pt x="1579563" y="214313"/>
                  <a:pt x="1609725" y="276225"/>
                </a:cubicBezTo>
                <a:cubicBezTo>
                  <a:pt x="1639887" y="338137"/>
                  <a:pt x="1657350" y="268288"/>
                  <a:pt x="1685925" y="371475"/>
                </a:cubicBezTo>
                <a:cubicBezTo>
                  <a:pt x="1714500" y="474662"/>
                  <a:pt x="1747838" y="760413"/>
                  <a:pt x="1781175" y="895350"/>
                </a:cubicBezTo>
                <a:cubicBezTo>
                  <a:pt x="1814512" y="1030287"/>
                  <a:pt x="1858962" y="1098550"/>
                  <a:pt x="1885950" y="1181100"/>
                </a:cubicBezTo>
                <a:cubicBezTo>
                  <a:pt x="1912938" y="1263650"/>
                  <a:pt x="1928813" y="1335087"/>
                  <a:pt x="1943100" y="1390650"/>
                </a:cubicBezTo>
                <a:cubicBezTo>
                  <a:pt x="1957388" y="1446212"/>
                  <a:pt x="1958975" y="1462087"/>
                  <a:pt x="1971675" y="1514475"/>
                </a:cubicBezTo>
                <a:cubicBezTo>
                  <a:pt x="1984375" y="1566863"/>
                  <a:pt x="2019300" y="1704975"/>
                  <a:pt x="2019300" y="1704975"/>
                </a:cubicBezTo>
                <a:cubicBezTo>
                  <a:pt x="2035175" y="1768475"/>
                  <a:pt x="2057400" y="1844675"/>
                  <a:pt x="2066925" y="1895475"/>
                </a:cubicBezTo>
                <a:cubicBezTo>
                  <a:pt x="2076450" y="1946275"/>
                  <a:pt x="2058988" y="1985963"/>
                  <a:pt x="2076450" y="2009775"/>
                </a:cubicBezTo>
                <a:cubicBezTo>
                  <a:pt x="2093912" y="2033587"/>
                  <a:pt x="2144713" y="2065337"/>
                  <a:pt x="2171700" y="2038350"/>
                </a:cubicBezTo>
                <a:cubicBezTo>
                  <a:pt x="2198687" y="2011363"/>
                  <a:pt x="2219325" y="1893887"/>
                  <a:pt x="2238375" y="1847850"/>
                </a:cubicBezTo>
                <a:cubicBezTo>
                  <a:pt x="2257425" y="1801813"/>
                  <a:pt x="2271713" y="1776412"/>
                  <a:pt x="2286000" y="1762125"/>
                </a:cubicBezTo>
                <a:cubicBezTo>
                  <a:pt x="2300287" y="1747838"/>
                  <a:pt x="2305050" y="1752600"/>
                  <a:pt x="2324100" y="1762125"/>
                </a:cubicBezTo>
                <a:cubicBezTo>
                  <a:pt x="2343150" y="1771650"/>
                  <a:pt x="2378075" y="1790700"/>
                  <a:pt x="2400300" y="1819275"/>
                </a:cubicBezTo>
                <a:cubicBezTo>
                  <a:pt x="2422525" y="1847850"/>
                  <a:pt x="2435225" y="1901825"/>
                  <a:pt x="2457450" y="1933575"/>
                </a:cubicBezTo>
                <a:cubicBezTo>
                  <a:pt x="2479675" y="1965325"/>
                  <a:pt x="2513013" y="1997075"/>
                  <a:pt x="2533650" y="2009775"/>
                </a:cubicBezTo>
                <a:cubicBezTo>
                  <a:pt x="2554287" y="2022475"/>
                  <a:pt x="2554288" y="1997075"/>
                  <a:pt x="2581275" y="2009775"/>
                </a:cubicBezTo>
                <a:cubicBezTo>
                  <a:pt x="2608262" y="2022475"/>
                  <a:pt x="2665413" y="2076450"/>
                  <a:pt x="2695575" y="2085975"/>
                </a:cubicBezTo>
                <a:cubicBezTo>
                  <a:pt x="2725737" y="2095500"/>
                  <a:pt x="2727325" y="2032000"/>
                  <a:pt x="2762250" y="2066925"/>
                </a:cubicBezTo>
                <a:cubicBezTo>
                  <a:pt x="2797175" y="2101850"/>
                  <a:pt x="2867025" y="2312987"/>
                  <a:pt x="2905125" y="2295525"/>
                </a:cubicBezTo>
                <a:cubicBezTo>
                  <a:pt x="2943225" y="2278063"/>
                  <a:pt x="2960688" y="1973262"/>
                  <a:pt x="2990850" y="1962150"/>
                </a:cubicBezTo>
                <a:cubicBezTo>
                  <a:pt x="3021012" y="1951038"/>
                  <a:pt x="3067050" y="2178050"/>
                  <a:pt x="3086100" y="2228850"/>
                </a:cubicBezTo>
                <a:cubicBezTo>
                  <a:pt x="3105150" y="2279650"/>
                  <a:pt x="3100387" y="2252662"/>
                  <a:pt x="3105150" y="2266950"/>
                </a:cubicBezTo>
                <a:cubicBezTo>
                  <a:pt x="3109913" y="2281238"/>
                  <a:pt x="3065463" y="2368550"/>
                  <a:pt x="3114675" y="2314575"/>
                </a:cubicBezTo>
                <a:cubicBezTo>
                  <a:pt x="3163887" y="2260600"/>
                  <a:pt x="3344863" y="1989137"/>
                  <a:pt x="3400425" y="1943100"/>
                </a:cubicBezTo>
                <a:cubicBezTo>
                  <a:pt x="3455987" y="1897063"/>
                  <a:pt x="3429000" y="2011363"/>
                  <a:pt x="3448050" y="2038350"/>
                </a:cubicBezTo>
                <a:cubicBezTo>
                  <a:pt x="3467100" y="2065337"/>
                  <a:pt x="3514725" y="2105025"/>
                  <a:pt x="3514725" y="2105025"/>
                </a:cubicBezTo>
                <a:cubicBezTo>
                  <a:pt x="3571875" y="2163762"/>
                  <a:pt x="3716338" y="2373313"/>
                  <a:pt x="3790950" y="2390775"/>
                </a:cubicBezTo>
                <a:cubicBezTo>
                  <a:pt x="3865562" y="2408237"/>
                  <a:pt x="3921125" y="2247900"/>
                  <a:pt x="3962400" y="2209800"/>
                </a:cubicBezTo>
                <a:cubicBezTo>
                  <a:pt x="4003675" y="2171700"/>
                  <a:pt x="3997325" y="2212975"/>
                  <a:pt x="4038600" y="2162175"/>
                </a:cubicBezTo>
                <a:cubicBezTo>
                  <a:pt x="4079875" y="2111375"/>
                  <a:pt x="4165600" y="1943100"/>
                  <a:pt x="4210050" y="1905000"/>
                </a:cubicBezTo>
                <a:cubicBezTo>
                  <a:pt x="4254500" y="1866900"/>
                  <a:pt x="4278313" y="1935162"/>
                  <a:pt x="4305300" y="1933575"/>
                </a:cubicBezTo>
                <a:cubicBezTo>
                  <a:pt x="4332287" y="1931988"/>
                  <a:pt x="4338638" y="1893888"/>
                  <a:pt x="4371975" y="1895475"/>
                </a:cubicBezTo>
                <a:cubicBezTo>
                  <a:pt x="4405312" y="1897062"/>
                  <a:pt x="4465638" y="1939925"/>
                  <a:pt x="4505325" y="1943100"/>
                </a:cubicBezTo>
                <a:cubicBezTo>
                  <a:pt x="4545012" y="1946275"/>
                  <a:pt x="4570412" y="1895475"/>
                  <a:pt x="4610100" y="1914525"/>
                </a:cubicBezTo>
                <a:cubicBezTo>
                  <a:pt x="4649788" y="1933575"/>
                  <a:pt x="4711700" y="2027238"/>
                  <a:pt x="4743450" y="2057400"/>
                </a:cubicBezTo>
                <a:cubicBezTo>
                  <a:pt x="4775200" y="2087562"/>
                  <a:pt x="4775200" y="2068513"/>
                  <a:pt x="4800600" y="2095500"/>
                </a:cubicBezTo>
                <a:cubicBezTo>
                  <a:pt x="4826000" y="2122488"/>
                  <a:pt x="4857750" y="2211388"/>
                  <a:pt x="4895850" y="2219325"/>
                </a:cubicBezTo>
                <a:cubicBezTo>
                  <a:pt x="4933950" y="2227262"/>
                  <a:pt x="4989513" y="2151062"/>
                  <a:pt x="5029200" y="2143125"/>
                </a:cubicBezTo>
                <a:cubicBezTo>
                  <a:pt x="5068887" y="2135188"/>
                  <a:pt x="5089525" y="2143125"/>
                  <a:pt x="5133975" y="2171700"/>
                </a:cubicBezTo>
                <a:cubicBezTo>
                  <a:pt x="5178425" y="2200275"/>
                  <a:pt x="5243513" y="2284413"/>
                  <a:pt x="5295900" y="2314575"/>
                </a:cubicBezTo>
                <a:cubicBezTo>
                  <a:pt x="5348287" y="2344737"/>
                  <a:pt x="5411788" y="2352675"/>
                  <a:pt x="5448300" y="2352675"/>
                </a:cubicBezTo>
                <a:cubicBezTo>
                  <a:pt x="5484812" y="2352675"/>
                  <a:pt x="5486400" y="2312988"/>
                  <a:pt x="5514975" y="2314575"/>
                </a:cubicBezTo>
                <a:cubicBezTo>
                  <a:pt x="5543550" y="2316163"/>
                  <a:pt x="5581650" y="2346325"/>
                  <a:pt x="5619750" y="2362200"/>
                </a:cubicBezTo>
                <a:cubicBezTo>
                  <a:pt x="5657850" y="2378075"/>
                  <a:pt x="5705475" y="2397125"/>
                  <a:pt x="5743575" y="2409825"/>
                </a:cubicBezTo>
                <a:cubicBezTo>
                  <a:pt x="5781675" y="2422525"/>
                  <a:pt x="5794375" y="2401888"/>
                  <a:pt x="5848350" y="2438400"/>
                </a:cubicBezTo>
                <a:cubicBezTo>
                  <a:pt x="5902325" y="2474912"/>
                  <a:pt x="6016625" y="2590800"/>
                  <a:pt x="6067425" y="2628900"/>
                </a:cubicBezTo>
                <a:cubicBezTo>
                  <a:pt x="6118225" y="2667000"/>
                  <a:pt x="6129338" y="2660650"/>
                  <a:pt x="6153150" y="2667000"/>
                </a:cubicBezTo>
                <a:cubicBezTo>
                  <a:pt x="6176962" y="2673350"/>
                  <a:pt x="6188075" y="2652712"/>
                  <a:pt x="6210300" y="2667000"/>
                </a:cubicBezTo>
                <a:cubicBezTo>
                  <a:pt x="6232525" y="2681288"/>
                  <a:pt x="6235700" y="2724150"/>
                  <a:pt x="6286500" y="2752725"/>
                </a:cubicBezTo>
                <a:cubicBezTo>
                  <a:pt x="6337300" y="2781300"/>
                  <a:pt x="6467475" y="2838450"/>
                  <a:pt x="6515100" y="2838450"/>
                </a:cubicBezTo>
                <a:cubicBezTo>
                  <a:pt x="6562725" y="2838450"/>
                  <a:pt x="6557963" y="2773362"/>
                  <a:pt x="6572250" y="2752725"/>
                </a:cubicBezTo>
                <a:cubicBezTo>
                  <a:pt x="6586537" y="2732088"/>
                  <a:pt x="6589713" y="2722563"/>
                  <a:pt x="6600825" y="2714625"/>
                </a:cubicBezTo>
                <a:cubicBezTo>
                  <a:pt x="6611938" y="2706688"/>
                  <a:pt x="6623050" y="2705100"/>
                  <a:pt x="6638925" y="2705100"/>
                </a:cubicBezTo>
                <a:cubicBezTo>
                  <a:pt x="6654800" y="2705100"/>
                  <a:pt x="6696075" y="2714625"/>
                  <a:pt x="6696075" y="2714625"/>
                </a:cubicBezTo>
                <a:cubicBezTo>
                  <a:pt x="6732587" y="2720975"/>
                  <a:pt x="6802438" y="2727325"/>
                  <a:pt x="6858000" y="2743200"/>
                </a:cubicBezTo>
                <a:cubicBezTo>
                  <a:pt x="6913562" y="2759075"/>
                  <a:pt x="6973888" y="2782888"/>
                  <a:pt x="7029450" y="2809875"/>
                </a:cubicBezTo>
                <a:cubicBezTo>
                  <a:pt x="7085012" y="2836862"/>
                  <a:pt x="7145338" y="2886075"/>
                  <a:pt x="7191375" y="2905125"/>
                </a:cubicBezTo>
                <a:cubicBezTo>
                  <a:pt x="7237412" y="2924175"/>
                  <a:pt x="7258050" y="2924175"/>
                  <a:pt x="7305675" y="2924175"/>
                </a:cubicBezTo>
                <a:cubicBezTo>
                  <a:pt x="7353300" y="2924175"/>
                  <a:pt x="7435850" y="2911475"/>
                  <a:pt x="7477125" y="2905125"/>
                </a:cubicBezTo>
                <a:cubicBezTo>
                  <a:pt x="7518400" y="2898775"/>
                  <a:pt x="7523162" y="2882900"/>
                  <a:pt x="7553325" y="2886075"/>
                </a:cubicBezTo>
                <a:cubicBezTo>
                  <a:pt x="7583488" y="2889250"/>
                  <a:pt x="7620000" y="2924175"/>
                  <a:pt x="7658100" y="2924175"/>
                </a:cubicBezTo>
                <a:cubicBezTo>
                  <a:pt x="7696200" y="2924175"/>
                  <a:pt x="7754938" y="2892425"/>
                  <a:pt x="7781925" y="2886075"/>
                </a:cubicBezTo>
                <a:cubicBezTo>
                  <a:pt x="7808912" y="2879725"/>
                  <a:pt x="7820025" y="2886075"/>
                  <a:pt x="7820025" y="2886075"/>
                </a:cubicBezTo>
                <a:lnTo>
                  <a:pt x="7820025" y="2886075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zabadkézi sokszög 8"/>
          <p:cNvSpPr/>
          <p:nvPr/>
        </p:nvSpPr>
        <p:spPr>
          <a:xfrm>
            <a:off x="866775" y="2691969"/>
            <a:ext cx="7800975" cy="1738617"/>
          </a:xfrm>
          <a:custGeom>
            <a:avLst/>
            <a:gdLst>
              <a:gd name="connsiteX0" fmla="*/ 0 w 7800975"/>
              <a:gd name="connsiteY0" fmla="*/ 975156 h 1738617"/>
              <a:gd name="connsiteX1" fmla="*/ 123825 w 7800975"/>
              <a:gd name="connsiteY1" fmla="*/ 1098981 h 1738617"/>
              <a:gd name="connsiteX2" fmla="*/ 123825 w 7800975"/>
              <a:gd name="connsiteY2" fmla="*/ 1098981 h 1738617"/>
              <a:gd name="connsiteX3" fmla="*/ 171450 w 7800975"/>
              <a:gd name="connsiteY3" fmla="*/ 1013256 h 1738617"/>
              <a:gd name="connsiteX4" fmla="*/ 247650 w 7800975"/>
              <a:gd name="connsiteY4" fmla="*/ 1003731 h 1738617"/>
              <a:gd name="connsiteX5" fmla="*/ 352425 w 7800975"/>
              <a:gd name="connsiteY5" fmla="*/ 918006 h 1738617"/>
              <a:gd name="connsiteX6" fmla="*/ 400050 w 7800975"/>
              <a:gd name="connsiteY6" fmla="*/ 898956 h 1738617"/>
              <a:gd name="connsiteX7" fmla="*/ 485775 w 7800975"/>
              <a:gd name="connsiteY7" fmla="*/ 918006 h 1738617"/>
              <a:gd name="connsiteX8" fmla="*/ 619125 w 7800975"/>
              <a:gd name="connsiteY8" fmla="*/ 956106 h 1738617"/>
              <a:gd name="connsiteX9" fmla="*/ 695325 w 7800975"/>
              <a:gd name="connsiteY9" fmla="*/ 946581 h 1738617"/>
              <a:gd name="connsiteX10" fmla="*/ 800100 w 7800975"/>
              <a:gd name="connsiteY10" fmla="*/ 822756 h 1738617"/>
              <a:gd name="connsiteX11" fmla="*/ 866775 w 7800975"/>
              <a:gd name="connsiteY11" fmla="*/ 756081 h 1738617"/>
              <a:gd name="connsiteX12" fmla="*/ 914400 w 7800975"/>
              <a:gd name="connsiteY12" fmla="*/ 784656 h 1738617"/>
              <a:gd name="connsiteX13" fmla="*/ 1057275 w 7800975"/>
              <a:gd name="connsiteY13" fmla="*/ 698931 h 1738617"/>
              <a:gd name="connsiteX14" fmla="*/ 1257300 w 7800975"/>
              <a:gd name="connsiteY14" fmla="*/ 613206 h 1738617"/>
              <a:gd name="connsiteX15" fmla="*/ 1409700 w 7800975"/>
              <a:gd name="connsiteY15" fmla="*/ 336981 h 1738617"/>
              <a:gd name="connsiteX16" fmla="*/ 1495425 w 7800975"/>
              <a:gd name="connsiteY16" fmla="*/ 13131 h 1738617"/>
              <a:gd name="connsiteX17" fmla="*/ 1590675 w 7800975"/>
              <a:gd name="connsiteY17" fmla="*/ 70281 h 1738617"/>
              <a:gd name="connsiteX18" fmla="*/ 1666875 w 7800975"/>
              <a:gd name="connsiteY18" fmla="*/ 136956 h 1738617"/>
              <a:gd name="connsiteX19" fmla="*/ 1905000 w 7800975"/>
              <a:gd name="connsiteY19" fmla="*/ 908481 h 1738617"/>
              <a:gd name="connsiteX20" fmla="*/ 2000250 w 7800975"/>
              <a:gd name="connsiteY20" fmla="*/ 1041831 h 1738617"/>
              <a:gd name="connsiteX21" fmla="*/ 2076450 w 7800975"/>
              <a:gd name="connsiteY21" fmla="*/ 1232331 h 1738617"/>
              <a:gd name="connsiteX22" fmla="*/ 2152650 w 7800975"/>
              <a:gd name="connsiteY22" fmla="*/ 1251381 h 1738617"/>
              <a:gd name="connsiteX23" fmla="*/ 2219325 w 7800975"/>
              <a:gd name="connsiteY23" fmla="*/ 1137081 h 1738617"/>
              <a:gd name="connsiteX24" fmla="*/ 2276475 w 7800975"/>
              <a:gd name="connsiteY24" fmla="*/ 1070406 h 1738617"/>
              <a:gd name="connsiteX25" fmla="*/ 2314575 w 7800975"/>
              <a:gd name="connsiteY25" fmla="*/ 1032306 h 1738617"/>
              <a:gd name="connsiteX26" fmla="*/ 2466975 w 7800975"/>
              <a:gd name="connsiteY26" fmla="*/ 1156131 h 1738617"/>
              <a:gd name="connsiteX27" fmla="*/ 2514600 w 7800975"/>
              <a:gd name="connsiteY27" fmla="*/ 1156131 h 1738617"/>
              <a:gd name="connsiteX28" fmla="*/ 2590800 w 7800975"/>
              <a:gd name="connsiteY28" fmla="*/ 1137081 h 1738617"/>
              <a:gd name="connsiteX29" fmla="*/ 2657475 w 7800975"/>
              <a:gd name="connsiteY29" fmla="*/ 1232331 h 1738617"/>
              <a:gd name="connsiteX30" fmla="*/ 2762250 w 7800975"/>
              <a:gd name="connsiteY30" fmla="*/ 1222806 h 1738617"/>
              <a:gd name="connsiteX31" fmla="*/ 2905125 w 7800975"/>
              <a:gd name="connsiteY31" fmla="*/ 1346631 h 1738617"/>
              <a:gd name="connsiteX32" fmla="*/ 3009900 w 7800975"/>
              <a:gd name="connsiteY32" fmla="*/ 1137081 h 1738617"/>
              <a:gd name="connsiteX33" fmla="*/ 3143250 w 7800975"/>
              <a:gd name="connsiteY33" fmla="*/ 1270431 h 1738617"/>
              <a:gd name="connsiteX34" fmla="*/ 3371850 w 7800975"/>
              <a:gd name="connsiteY34" fmla="*/ 1041831 h 1738617"/>
              <a:gd name="connsiteX35" fmla="*/ 3476625 w 7800975"/>
              <a:gd name="connsiteY35" fmla="*/ 1089456 h 1738617"/>
              <a:gd name="connsiteX36" fmla="*/ 3543300 w 7800975"/>
              <a:gd name="connsiteY36" fmla="*/ 1127556 h 1738617"/>
              <a:gd name="connsiteX37" fmla="*/ 3648075 w 7800975"/>
              <a:gd name="connsiteY37" fmla="*/ 1146606 h 1738617"/>
              <a:gd name="connsiteX38" fmla="*/ 3752850 w 7800975"/>
              <a:gd name="connsiteY38" fmla="*/ 1213281 h 1738617"/>
              <a:gd name="connsiteX39" fmla="*/ 3914775 w 7800975"/>
              <a:gd name="connsiteY39" fmla="*/ 1118031 h 1738617"/>
              <a:gd name="connsiteX40" fmla="*/ 3962400 w 7800975"/>
              <a:gd name="connsiteY40" fmla="*/ 1079931 h 1738617"/>
              <a:gd name="connsiteX41" fmla="*/ 4029075 w 7800975"/>
              <a:gd name="connsiteY41" fmla="*/ 1070406 h 1738617"/>
              <a:gd name="connsiteX42" fmla="*/ 4162425 w 7800975"/>
              <a:gd name="connsiteY42" fmla="*/ 889431 h 1738617"/>
              <a:gd name="connsiteX43" fmla="*/ 4219575 w 7800975"/>
              <a:gd name="connsiteY43" fmla="*/ 832281 h 1738617"/>
              <a:gd name="connsiteX44" fmla="*/ 4438650 w 7800975"/>
              <a:gd name="connsiteY44" fmla="*/ 879906 h 1738617"/>
              <a:gd name="connsiteX45" fmla="*/ 4600575 w 7800975"/>
              <a:gd name="connsiteY45" fmla="*/ 898956 h 1738617"/>
              <a:gd name="connsiteX46" fmla="*/ 4848225 w 7800975"/>
              <a:gd name="connsiteY46" fmla="*/ 1041831 h 1738617"/>
              <a:gd name="connsiteX47" fmla="*/ 4905375 w 7800975"/>
              <a:gd name="connsiteY47" fmla="*/ 1108506 h 1738617"/>
              <a:gd name="connsiteX48" fmla="*/ 5029200 w 7800975"/>
              <a:gd name="connsiteY48" fmla="*/ 1070406 h 1738617"/>
              <a:gd name="connsiteX49" fmla="*/ 5314950 w 7800975"/>
              <a:gd name="connsiteY49" fmla="*/ 1213281 h 1738617"/>
              <a:gd name="connsiteX50" fmla="*/ 5438775 w 7800975"/>
              <a:gd name="connsiteY50" fmla="*/ 1241856 h 1738617"/>
              <a:gd name="connsiteX51" fmla="*/ 5524500 w 7800975"/>
              <a:gd name="connsiteY51" fmla="*/ 1184706 h 1738617"/>
              <a:gd name="connsiteX52" fmla="*/ 5734050 w 7800975"/>
              <a:gd name="connsiteY52" fmla="*/ 1289481 h 1738617"/>
              <a:gd name="connsiteX53" fmla="*/ 5905500 w 7800975"/>
              <a:gd name="connsiteY53" fmla="*/ 1375206 h 1738617"/>
              <a:gd name="connsiteX54" fmla="*/ 6115050 w 7800975"/>
              <a:gd name="connsiteY54" fmla="*/ 1518081 h 1738617"/>
              <a:gd name="connsiteX55" fmla="*/ 6324600 w 7800975"/>
              <a:gd name="connsiteY55" fmla="*/ 1584756 h 1738617"/>
              <a:gd name="connsiteX56" fmla="*/ 6515100 w 7800975"/>
              <a:gd name="connsiteY56" fmla="*/ 1622856 h 1738617"/>
              <a:gd name="connsiteX57" fmla="*/ 6600825 w 7800975"/>
              <a:gd name="connsiteY57" fmla="*/ 1556181 h 1738617"/>
              <a:gd name="connsiteX58" fmla="*/ 6686550 w 7800975"/>
              <a:gd name="connsiteY58" fmla="*/ 1632381 h 1738617"/>
              <a:gd name="connsiteX59" fmla="*/ 6829425 w 7800975"/>
              <a:gd name="connsiteY59" fmla="*/ 1603806 h 1738617"/>
              <a:gd name="connsiteX60" fmla="*/ 6915150 w 7800975"/>
              <a:gd name="connsiteY60" fmla="*/ 1651431 h 1738617"/>
              <a:gd name="connsiteX61" fmla="*/ 6972300 w 7800975"/>
              <a:gd name="connsiteY61" fmla="*/ 1632381 h 1738617"/>
              <a:gd name="connsiteX62" fmla="*/ 7134225 w 7800975"/>
              <a:gd name="connsiteY62" fmla="*/ 1727631 h 1738617"/>
              <a:gd name="connsiteX63" fmla="*/ 7286625 w 7800975"/>
              <a:gd name="connsiteY63" fmla="*/ 1708581 h 1738617"/>
              <a:gd name="connsiteX64" fmla="*/ 7496175 w 7800975"/>
              <a:gd name="connsiteY64" fmla="*/ 1689531 h 1738617"/>
              <a:gd name="connsiteX65" fmla="*/ 7562850 w 7800975"/>
              <a:gd name="connsiteY65" fmla="*/ 1670481 h 1738617"/>
              <a:gd name="connsiteX66" fmla="*/ 7686675 w 7800975"/>
              <a:gd name="connsiteY66" fmla="*/ 1737156 h 1738617"/>
              <a:gd name="connsiteX67" fmla="*/ 7762875 w 7800975"/>
              <a:gd name="connsiteY67" fmla="*/ 1718106 h 1738617"/>
              <a:gd name="connsiteX68" fmla="*/ 7800975 w 7800975"/>
              <a:gd name="connsiteY68" fmla="*/ 1708581 h 1738617"/>
              <a:gd name="connsiteX69" fmla="*/ 7800975 w 7800975"/>
              <a:gd name="connsiteY69" fmla="*/ 1708581 h 173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7800975" h="1738617">
                <a:moveTo>
                  <a:pt x="0" y="975156"/>
                </a:moveTo>
                <a:lnTo>
                  <a:pt x="123825" y="1098981"/>
                </a:lnTo>
                <a:lnTo>
                  <a:pt x="123825" y="1098981"/>
                </a:lnTo>
                <a:cubicBezTo>
                  <a:pt x="131762" y="1084694"/>
                  <a:pt x="150813" y="1029131"/>
                  <a:pt x="171450" y="1013256"/>
                </a:cubicBezTo>
                <a:cubicBezTo>
                  <a:pt x="192088" y="997381"/>
                  <a:pt x="217488" y="1019606"/>
                  <a:pt x="247650" y="1003731"/>
                </a:cubicBezTo>
                <a:cubicBezTo>
                  <a:pt x="277812" y="987856"/>
                  <a:pt x="327025" y="935469"/>
                  <a:pt x="352425" y="918006"/>
                </a:cubicBezTo>
                <a:cubicBezTo>
                  <a:pt x="377825" y="900543"/>
                  <a:pt x="377825" y="898956"/>
                  <a:pt x="400050" y="898956"/>
                </a:cubicBezTo>
                <a:cubicBezTo>
                  <a:pt x="422275" y="898956"/>
                  <a:pt x="449263" y="908481"/>
                  <a:pt x="485775" y="918006"/>
                </a:cubicBezTo>
                <a:cubicBezTo>
                  <a:pt x="522287" y="927531"/>
                  <a:pt x="584200" y="951343"/>
                  <a:pt x="619125" y="956106"/>
                </a:cubicBezTo>
                <a:cubicBezTo>
                  <a:pt x="654050" y="960868"/>
                  <a:pt x="665163" y="968806"/>
                  <a:pt x="695325" y="946581"/>
                </a:cubicBezTo>
                <a:cubicBezTo>
                  <a:pt x="725487" y="924356"/>
                  <a:pt x="771525" y="854506"/>
                  <a:pt x="800100" y="822756"/>
                </a:cubicBezTo>
                <a:cubicBezTo>
                  <a:pt x="828675" y="791006"/>
                  <a:pt x="847725" y="762431"/>
                  <a:pt x="866775" y="756081"/>
                </a:cubicBezTo>
                <a:cubicBezTo>
                  <a:pt x="885825" y="749731"/>
                  <a:pt x="882650" y="794181"/>
                  <a:pt x="914400" y="784656"/>
                </a:cubicBezTo>
                <a:cubicBezTo>
                  <a:pt x="946150" y="775131"/>
                  <a:pt x="1000125" y="727506"/>
                  <a:pt x="1057275" y="698931"/>
                </a:cubicBezTo>
                <a:cubicBezTo>
                  <a:pt x="1114425" y="670356"/>
                  <a:pt x="1198563" y="673531"/>
                  <a:pt x="1257300" y="613206"/>
                </a:cubicBezTo>
                <a:cubicBezTo>
                  <a:pt x="1316037" y="552881"/>
                  <a:pt x="1370013" y="436993"/>
                  <a:pt x="1409700" y="336981"/>
                </a:cubicBezTo>
                <a:cubicBezTo>
                  <a:pt x="1449387" y="236969"/>
                  <a:pt x="1465263" y="57581"/>
                  <a:pt x="1495425" y="13131"/>
                </a:cubicBezTo>
                <a:cubicBezTo>
                  <a:pt x="1525587" y="-31319"/>
                  <a:pt x="1562100" y="49644"/>
                  <a:pt x="1590675" y="70281"/>
                </a:cubicBezTo>
                <a:cubicBezTo>
                  <a:pt x="1619250" y="90918"/>
                  <a:pt x="1614487" y="-2744"/>
                  <a:pt x="1666875" y="136956"/>
                </a:cubicBezTo>
                <a:cubicBezTo>
                  <a:pt x="1719263" y="276656"/>
                  <a:pt x="1849438" y="757669"/>
                  <a:pt x="1905000" y="908481"/>
                </a:cubicBezTo>
                <a:cubicBezTo>
                  <a:pt x="1960562" y="1059293"/>
                  <a:pt x="1971675" y="987856"/>
                  <a:pt x="2000250" y="1041831"/>
                </a:cubicBezTo>
                <a:cubicBezTo>
                  <a:pt x="2028825" y="1095806"/>
                  <a:pt x="2051050" y="1197406"/>
                  <a:pt x="2076450" y="1232331"/>
                </a:cubicBezTo>
                <a:cubicBezTo>
                  <a:pt x="2101850" y="1267256"/>
                  <a:pt x="2128838" y="1267256"/>
                  <a:pt x="2152650" y="1251381"/>
                </a:cubicBezTo>
                <a:cubicBezTo>
                  <a:pt x="2176463" y="1235506"/>
                  <a:pt x="2198688" y="1167243"/>
                  <a:pt x="2219325" y="1137081"/>
                </a:cubicBezTo>
                <a:cubicBezTo>
                  <a:pt x="2239962" y="1106919"/>
                  <a:pt x="2260600" y="1087868"/>
                  <a:pt x="2276475" y="1070406"/>
                </a:cubicBezTo>
                <a:cubicBezTo>
                  <a:pt x="2292350" y="1052944"/>
                  <a:pt x="2282825" y="1018019"/>
                  <a:pt x="2314575" y="1032306"/>
                </a:cubicBezTo>
                <a:cubicBezTo>
                  <a:pt x="2346325" y="1046594"/>
                  <a:pt x="2433638" y="1135494"/>
                  <a:pt x="2466975" y="1156131"/>
                </a:cubicBezTo>
                <a:cubicBezTo>
                  <a:pt x="2500313" y="1176769"/>
                  <a:pt x="2493963" y="1159306"/>
                  <a:pt x="2514600" y="1156131"/>
                </a:cubicBezTo>
                <a:cubicBezTo>
                  <a:pt x="2535238" y="1152956"/>
                  <a:pt x="2566988" y="1124381"/>
                  <a:pt x="2590800" y="1137081"/>
                </a:cubicBezTo>
                <a:cubicBezTo>
                  <a:pt x="2614613" y="1149781"/>
                  <a:pt x="2628900" y="1218044"/>
                  <a:pt x="2657475" y="1232331"/>
                </a:cubicBezTo>
                <a:cubicBezTo>
                  <a:pt x="2686050" y="1246618"/>
                  <a:pt x="2720975" y="1203756"/>
                  <a:pt x="2762250" y="1222806"/>
                </a:cubicBezTo>
                <a:cubicBezTo>
                  <a:pt x="2803525" y="1241856"/>
                  <a:pt x="2863850" y="1360919"/>
                  <a:pt x="2905125" y="1346631"/>
                </a:cubicBezTo>
                <a:cubicBezTo>
                  <a:pt x="2946400" y="1332344"/>
                  <a:pt x="2970213" y="1149781"/>
                  <a:pt x="3009900" y="1137081"/>
                </a:cubicBezTo>
                <a:cubicBezTo>
                  <a:pt x="3049588" y="1124381"/>
                  <a:pt x="3082925" y="1286306"/>
                  <a:pt x="3143250" y="1270431"/>
                </a:cubicBezTo>
                <a:cubicBezTo>
                  <a:pt x="3203575" y="1254556"/>
                  <a:pt x="3316288" y="1071993"/>
                  <a:pt x="3371850" y="1041831"/>
                </a:cubicBezTo>
                <a:cubicBezTo>
                  <a:pt x="3427412" y="1011669"/>
                  <a:pt x="3448050" y="1075169"/>
                  <a:pt x="3476625" y="1089456"/>
                </a:cubicBezTo>
                <a:cubicBezTo>
                  <a:pt x="3505200" y="1103743"/>
                  <a:pt x="3514725" y="1118031"/>
                  <a:pt x="3543300" y="1127556"/>
                </a:cubicBezTo>
                <a:cubicBezTo>
                  <a:pt x="3571875" y="1137081"/>
                  <a:pt x="3613150" y="1132319"/>
                  <a:pt x="3648075" y="1146606"/>
                </a:cubicBezTo>
                <a:cubicBezTo>
                  <a:pt x="3683000" y="1160894"/>
                  <a:pt x="3708400" y="1218044"/>
                  <a:pt x="3752850" y="1213281"/>
                </a:cubicBezTo>
                <a:cubicBezTo>
                  <a:pt x="3797300" y="1208519"/>
                  <a:pt x="3879850" y="1140256"/>
                  <a:pt x="3914775" y="1118031"/>
                </a:cubicBezTo>
                <a:cubicBezTo>
                  <a:pt x="3949700" y="1095806"/>
                  <a:pt x="3943350" y="1087868"/>
                  <a:pt x="3962400" y="1079931"/>
                </a:cubicBezTo>
                <a:cubicBezTo>
                  <a:pt x="3981450" y="1071994"/>
                  <a:pt x="3995738" y="1102156"/>
                  <a:pt x="4029075" y="1070406"/>
                </a:cubicBezTo>
                <a:cubicBezTo>
                  <a:pt x="4062412" y="1038656"/>
                  <a:pt x="4130675" y="929118"/>
                  <a:pt x="4162425" y="889431"/>
                </a:cubicBezTo>
                <a:cubicBezTo>
                  <a:pt x="4194175" y="849743"/>
                  <a:pt x="4173538" y="833868"/>
                  <a:pt x="4219575" y="832281"/>
                </a:cubicBezTo>
                <a:cubicBezTo>
                  <a:pt x="4265612" y="830694"/>
                  <a:pt x="4375150" y="868793"/>
                  <a:pt x="4438650" y="879906"/>
                </a:cubicBezTo>
                <a:cubicBezTo>
                  <a:pt x="4502150" y="891018"/>
                  <a:pt x="4532312" y="871968"/>
                  <a:pt x="4600575" y="898956"/>
                </a:cubicBezTo>
                <a:cubicBezTo>
                  <a:pt x="4668838" y="925944"/>
                  <a:pt x="4797425" y="1006906"/>
                  <a:pt x="4848225" y="1041831"/>
                </a:cubicBezTo>
                <a:cubicBezTo>
                  <a:pt x="4899025" y="1076756"/>
                  <a:pt x="4875213" y="1103744"/>
                  <a:pt x="4905375" y="1108506"/>
                </a:cubicBezTo>
                <a:cubicBezTo>
                  <a:pt x="4935538" y="1113269"/>
                  <a:pt x="4960937" y="1052943"/>
                  <a:pt x="5029200" y="1070406"/>
                </a:cubicBezTo>
                <a:cubicBezTo>
                  <a:pt x="5097463" y="1087869"/>
                  <a:pt x="5246688" y="1184706"/>
                  <a:pt x="5314950" y="1213281"/>
                </a:cubicBezTo>
                <a:cubicBezTo>
                  <a:pt x="5383212" y="1241856"/>
                  <a:pt x="5403850" y="1246619"/>
                  <a:pt x="5438775" y="1241856"/>
                </a:cubicBezTo>
                <a:cubicBezTo>
                  <a:pt x="5473700" y="1237094"/>
                  <a:pt x="5475288" y="1176769"/>
                  <a:pt x="5524500" y="1184706"/>
                </a:cubicBezTo>
                <a:cubicBezTo>
                  <a:pt x="5573712" y="1192643"/>
                  <a:pt x="5734050" y="1289481"/>
                  <a:pt x="5734050" y="1289481"/>
                </a:cubicBezTo>
                <a:cubicBezTo>
                  <a:pt x="5797550" y="1321231"/>
                  <a:pt x="5842000" y="1337106"/>
                  <a:pt x="5905500" y="1375206"/>
                </a:cubicBezTo>
                <a:cubicBezTo>
                  <a:pt x="5969000" y="1413306"/>
                  <a:pt x="6045200" y="1483156"/>
                  <a:pt x="6115050" y="1518081"/>
                </a:cubicBezTo>
                <a:cubicBezTo>
                  <a:pt x="6184900" y="1553006"/>
                  <a:pt x="6257925" y="1567294"/>
                  <a:pt x="6324600" y="1584756"/>
                </a:cubicBezTo>
                <a:cubicBezTo>
                  <a:pt x="6391275" y="1602218"/>
                  <a:pt x="6469063" y="1627619"/>
                  <a:pt x="6515100" y="1622856"/>
                </a:cubicBezTo>
                <a:cubicBezTo>
                  <a:pt x="6561138" y="1618094"/>
                  <a:pt x="6572250" y="1554594"/>
                  <a:pt x="6600825" y="1556181"/>
                </a:cubicBezTo>
                <a:cubicBezTo>
                  <a:pt x="6629400" y="1557769"/>
                  <a:pt x="6648450" y="1624444"/>
                  <a:pt x="6686550" y="1632381"/>
                </a:cubicBezTo>
                <a:cubicBezTo>
                  <a:pt x="6724650" y="1640318"/>
                  <a:pt x="6791325" y="1600631"/>
                  <a:pt x="6829425" y="1603806"/>
                </a:cubicBezTo>
                <a:cubicBezTo>
                  <a:pt x="6867525" y="1606981"/>
                  <a:pt x="6891338" y="1646669"/>
                  <a:pt x="6915150" y="1651431"/>
                </a:cubicBezTo>
                <a:cubicBezTo>
                  <a:pt x="6938962" y="1656193"/>
                  <a:pt x="6935788" y="1619681"/>
                  <a:pt x="6972300" y="1632381"/>
                </a:cubicBezTo>
                <a:cubicBezTo>
                  <a:pt x="7008813" y="1645081"/>
                  <a:pt x="7081838" y="1714931"/>
                  <a:pt x="7134225" y="1727631"/>
                </a:cubicBezTo>
                <a:cubicBezTo>
                  <a:pt x="7186613" y="1740331"/>
                  <a:pt x="7226300" y="1714931"/>
                  <a:pt x="7286625" y="1708581"/>
                </a:cubicBezTo>
                <a:cubicBezTo>
                  <a:pt x="7346950" y="1702231"/>
                  <a:pt x="7450137" y="1695881"/>
                  <a:pt x="7496175" y="1689531"/>
                </a:cubicBezTo>
                <a:cubicBezTo>
                  <a:pt x="7542213" y="1683181"/>
                  <a:pt x="7531100" y="1662544"/>
                  <a:pt x="7562850" y="1670481"/>
                </a:cubicBezTo>
                <a:cubicBezTo>
                  <a:pt x="7594600" y="1678418"/>
                  <a:pt x="7653338" y="1729219"/>
                  <a:pt x="7686675" y="1737156"/>
                </a:cubicBezTo>
                <a:cubicBezTo>
                  <a:pt x="7720012" y="1745093"/>
                  <a:pt x="7762875" y="1718106"/>
                  <a:pt x="7762875" y="1718106"/>
                </a:cubicBezTo>
                <a:lnTo>
                  <a:pt x="7800975" y="1708581"/>
                </a:lnTo>
                <a:lnTo>
                  <a:pt x="7800975" y="1708581"/>
                </a:lnTo>
              </a:path>
            </a:pathLst>
          </a:cu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0" y="169046"/>
            <a:ext cx="9144000" cy="1099714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német villamosenergia-tőzsdei árak, EEX   </a:t>
            </a:r>
            <a:endParaRPr lang="hu-H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830888" y="6406207"/>
            <a:ext cx="2133600" cy="263153"/>
          </a:xfrm>
        </p:spPr>
        <p:txBody>
          <a:bodyPr/>
          <a:lstStyle/>
          <a:p>
            <a:pPr>
              <a:defRPr/>
            </a:pPr>
            <a:fld id="{328B271E-5AE4-4A2B-A47D-F8357686F263}" type="slidenum">
              <a:rPr lang="hu-HU" smtClean="0"/>
              <a:pPr>
                <a:defRPr/>
              </a:pPr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522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0">
        <p:circle/>
      </p:transition>
    </mc:Choice>
    <mc:Fallback xmlns="">
      <p:transition spd="slow" advClick="0" advTm="4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6960390" y="6489376"/>
            <a:ext cx="2133600" cy="324000"/>
          </a:xfrm>
        </p:spPr>
        <p:txBody>
          <a:bodyPr/>
          <a:lstStyle/>
          <a:p>
            <a:fld id="{536D5E0E-5318-45F8-9D70-3D50E8AC6D0B}" type="slidenum">
              <a:rPr lang="hu-HU" smtClean="0"/>
              <a:t>34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-8803" y="-2136"/>
            <a:ext cx="9144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német piaci villamosenergia-árak ingadozása 2014-ben, €/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8" name="Szövegdoboz 57"/>
          <p:cNvSpPr txBox="1"/>
          <p:nvPr/>
        </p:nvSpPr>
        <p:spPr>
          <a:xfrm>
            <a:off x="23316" y="6534627"/>
            <a:ext cx="90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Forrás</a:t>
            </a:r>
            <a:r>
              <a:rPr lang="de-DE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www.agora-energiewende.de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Energiewende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Stromsektor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 2014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2015. 09.)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000"/>
            <a:ext cx="91440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4"/>
          <p:cNvCxnSpPr/>
          <p:nvPr/>
        </p:nvCxnSpPr>
        <p:spPr>
          <a:xfrm>
            <a:off x="698426" y="3736082"/>
            <a:ext cx="8339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683568" y="3664074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1394123" y="3678932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2023145" y="3678932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2752750" y="3664074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3438922" y="3664074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4149477" y="3673599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4835649" y="3678932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5561062" y="3673599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6262092" y="3664074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6957789" y="3669407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7668344" y="3669407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8344991" y="3664074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9036496" y="3669407"/>
            <a:ext cx="0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0" y="6048761"/>
            <a:ext cx="9144000" cy="36933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legkisebb árak és ingadozások nyáron voltak. Vannak negatív árak is, pl. Karácsonykor.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5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0">
        <p:circle/>
      </p:transition>
    </mc:Choice>
    <mc:Fallback xmlns="">
      <p:transition spd="slow" advClick="0" advTm="5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0" y="-1668"/>
            <a:ext cx="9144000" cy="1085886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Német háztartási villamosenergia-árak, </a:t>
            </a:r>
            <a:r>
              <a:rPr lang="hu-H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ct</a:t>
            </a:r>
            <a:r>
              <a:rPr lang="hu-H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/kWh  </a:t>
            </a:r>
            <a:endParaRPr lang="hu-H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675" y="6507163"/>
            <a:ext cx="9036000" cy="27463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200" u="sng" dirty="0"/>
              <a:t>Forrás:</a:t>
            </a:r>
            <a:r>
              <a:rPr lang="hu-HU" sz="1200" dirty="0"/>
              <a:t> </a:t>
            </a:r>
            <a:r>
              <a:rPr lang="hu-HU" sz="1200" dirty="0" smtClean="0"/>
              <a:t> </a:t>
            </a:r>
            <a:r>
              <a:rPr lang="de-AT" sz="1200" dirty="0" smtClean="0">
                <a:hlinkClick r:id="rId2"/>
              </a:rPr>
              <a:t>www.agora-energiewende.de</a:t>
            </a:r>
            <a:r>
              <a:rPr lang="de-AT" sz="1200" dirty="0" smtClean="0"/>
              <a:t>  (Die Energiewende im Stromsektor: Stand der Dinge 2014.</a:t>
            </a:r>
            <a:r>
              <a:rPr lang="hu-HU" sz="1200" dirty="0" smtClean="0"/>
              <a:t>  p. 24.</a:t>
            </a:r>
            <a:r>
              <a:rPr lang="de-AT" sz="1200" dirty="0" smtClean="0"/>
              <a:t>)</a:t>
            </a:r>
            <a:endParaRPr lang="de-AT" sz="12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902896" y="6486128"/>
            <a:ext cx="2133600" cy="399256"/>
          </a:xfrm>
        </p:spPr>
        <p:txBody>
          <a:bodyPr/>
          <a:lstStyle/>
          <a:p>
            <a:pPr>
              <a:defRPr/>
            </a:pPr>
            <a:fld id="{328B271E-5AE4-4A2B-A47D-F8357686F263}" type="slidenum">
              <a:rPr lang="hu-HU" smtClean="0"/>
              <a:pPr>
                <a:defRPr/>
              </a:pPr>
              <a:t>35</a:t>
            </a:fld>
            <a:endParaRPr lang="hu-HU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4000977257"/>
              </p:ext>
            </p:extLst>
          </p:nvPr>
        </p:nvGraphicFramePr>
        <p:xfrm>
          <a:off x="114697" y="540000"/>
          <a:ext cx="8987812" cy="59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Szövegdoboz 21"/>
          <p:cNvSpPr txBox="1"/>
          <p:nvPr/>
        </p:nvSpPr>
        <p:spPr>
          <a:xfrm>
            <a:off x="342666" y="2103103"/>
            <a:ext cx="7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20,64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1269245" y="1973945"/>
            <a:ext cx="7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21,65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2267832" y="1801354"/>
            <a:ext cx="7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23,21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3232511" y="1724013"/>
            <a:ext cx="7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23,69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4183473" y="1536331"/>
            <a:ext cx="7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25,23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5153485" y="1479181"/>
            <a:ext cx="7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25,89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131881" y="1070610"/>
            <a:ext cx="7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28,84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7107226" y="998726"/>
            <a:ext cx="7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29,14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8057047" y="1084218"/>
            <a:ext cx="7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28,72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5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0">
        <p:circle/>
      </p:transition>
    </mc:Choice>
    <mc:Fallback xmlns="">
      <p:transition spd="slow" advClick="0" advTm="5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125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" y="17629"/>
            <a:ext cx="9144000" cy="688256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hu-H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főbb változások 2013 és 2014 között  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108000" y="1368000"/>
            <a:ext cx="9027886" cy="584775"/>
          </a:xfrm>
          <a:prstGeom prst="rect">
            <a:avLst/>
          </a:prstGeom>
          <a:noFill/>
          <a:effectLst>
            <a:outerShdw blurRad="12700" dist="12700" dir="30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hu-HU" sz="3200" b="1" dirty="0" smtClean="0">
                <a:solidFill>
                  <a:srgbClr val="009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Hazai bruttó villamosenergia-termelés</a:t>
            </a:r>
            <a:endParaRPr lang="hu-HU" sz="3200" b="1" dirty="0">
              <a:solidFill>
                <a:srgbClr val="009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08000" y="3060000"/>
            <a:ext cx="9027886" cy="584775"/>
          </a:xfrm>
          <a:prstGeom prst="rect">
            <a:avLst/>
          </a:prstGeom>
          <a:noFill/>
          <a:effectLst>
            <a:outerShdw blurRad="12700" dist="12700" dir="30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hu-HU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Villamosenergia-behozatal, importszaldó</a:t>
            </a:r>
            <a:endParaRPr lang="hu-HU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130634" y="4775131"/>
            <a:ext cx="9027886" cy="584775"/>
          </a:xfrm>
          <a:prstGeom prst="rect">
            <a:avLst/>
          </a:prstGeom>
          <a:noFill/>
          <a:effectLst>
            <a:outerShdw blurRad="12700" dist="12700" dir="30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hu-H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Összes villamosenergia-felhasználás</a:t>
            </a:r>
            <a:endParaRPr lang="hu-H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360000" y="2090280"/>
            <a:ext cx="5950857" cy="646331"/>
          </a:xfrm>
          <a:prstGeom prst="rect">
            <a:avLst/>
          </a:prstGeom>
          <a:noFill/>
          <a:effectLst>
            <a:outerShdw blurRad="12700" dist="12700" dir="30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hu-HU" sz="3600" b="1" dirty="0" smtClean="0">
                <a:solidFill>
                  <a:srgbClr val="009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30,32 </a:t>
            </a:r>
            <a:r>
              <a:rPr lang="hu-HU" sz="3600" b="1" dirty="0" err="1" smtClean="0">
                <a:solidFill>
                  <a:srgbClr val="009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r>
              <a:rPr lang="hu-HU" sz="3600" b="1" dirty="0" smtClean="0">
                <a:solidFill>
                  <a:srgbClr val="009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3600" b="1" dirty="0" smtClean="0">
                <a:solidFill>
                  <a:srgbClr val="0092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  29,20 </a:t>
            </a:r>
            <a:r>
              <a:rPr lang="hu-HU" sz="3600" b="1" dirty="0" err="1" smtClean="0">
                <a:solidFill>
                  <a:srgbClr val="0092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TWh</a:t>
            </a:r>
            <a:r>
              <a:rPr lang="hu-HU" sz="3600" b="1" dirty="0" smtClean="0">
                <a:solidFill>
                  <a:srgbClr val="009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sz="3600" b="1" dirty="0">
              <a:solidFill>
                <a:srgbClr val="009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324000" y="3780000"/>
            <a:ext cx="5950857" cy="646331"/>
          </a:xfrm>
          <a:prstGeom prst="rect">
            <a:avLst/>
          </a:prstGeom>
          <a:noFill/>
          <a:effectLst>
            <a:outerShdw blurRad="12700" dist="12700" dir="30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hu-HU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11,88 </a:t>
            </a:r>
            <a:r>
              <a:rPr lang="hu-HU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r>
              <a:rPr lang="hu-HU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  13,39 </a:t>
            </a:r>
            <a:r>
              <a:rPr lang="hu-HU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TWh</a:t>
            </a:r>
            <a:r>
              <a:rPr lang="hu-HU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360000" y="5510280"/>
            <a:ext cx="5950857" cy="646331"/>
          </a:xfrm>
          <a:prstGeom prst="rect">
            <a:avLst/>
          </a:prstGeom>
          <a:noFill/>
          <a:effectLst>
            <a:outerShdw blurRad="12700" dist="12700" dir="30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hu-H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42,20 </a:t>
            </a:r>
            <a:r>
              <a:rPr lang="hu-HU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r>
              <a:rPr lang="hu-H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  42,59 </a:t>
            </a:r>
            <a:r>
              <a:rPr lang="hu-HU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TWh</a:t>
            </a:r>
            <a:r>
              <a:rPr lang="hu-H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ekerekített téglalap 31"/>
          <p:cNvSpPr/>
          <p:nvPr/>
        </p:nvSpPr>
        <p:spPr bwMode="auto">
          <a:xfrm>
            <a:off x="6720114" y="2088000"/>
            <a:ext cx="2160000" cy="720000"/>
          </a:xfrm>
          <a:prstGeom prst="roundRect">
            <a:avLst>
              <a:gd name="adj" fmla="val 27895"/>
            </a:avLst>
          </a:prstGeom>
          <a:solidFill>
            <a:srgbClr val="009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38100" dir="30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 3,7 %</a:t>
            </a:r>
          </a:p>
        </p:txBody>
      </p:sp>
      <p:sp>
        <p:nvSpPr>
          <p:cNvPr id="33" name="Lekerekített téglalap 32"/>
          <p:cNvSpPr/>
          <p:nvPr/>
        </p:nvSpPr>
        <p:spPr bwMode="auto">
          <a:xfrm>
            <a:off x="6727374" y="3752135"/>
            <a:ext cx="2160000" cy="720000"/>
          </a:xfrm>
          <a:prstGeom prst="roundRect">
            <a:avLst>
              <a:gd name="adj" fmla="val 27895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38100" dir="30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12,7 %</a:t>
            </a:r>
          </a:p>
        </p:txBody>
      </p:sp>
      <p:sp>
        <p:nvSpPr>
          <p:cNvPr id="34" name="Lekerekített téglalap 33"/>
          <p:cNvSpPr/>
          <p:nvPr/>
        </p:nvSpPr>
        <p:spPr bwMode="auto">
          <a:xfrm>
            <a:off x="6727374" y="5517312"/>
            <a:ext cx="2160000" cy="720000"/>
          </a:xfrm>
          <a:prstGeom prst="roundRect">
            <a:avLst>
              <a:gd name="adj" fmla="val 27895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38100" dir="30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  0,9</a:t>
            </a:r>
            <a:r>
              <a:rPr kumimoji="0" lang="hu-H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928910" y="682174"/>
            <a:ext cx="7459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(előzetes, tájékoztató, kerekített számok)</a:t>
            </a: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fld id="{B9F44CA0-4EB4-48DC-83A7-A619375AC89A}" type="slidenum">
              <a:rPr lang="hu-HU" smtClean="0"/>
              <a:t>36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85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0">
        <p:circle/>
      </p:transition>
    </mc:Choice>
    <mc:Fallback xmlns="">
      <p:transition spd="slow" advClick="0" advTm="5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125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ím 1"/>
          <p:cNvSpPr>
            <a:spLocks noGrp="1"/>
          </p:cNvSpPr>
          <p:nvPr>
            <p:ph type="ctrTitle"/>
          </p:nvPr>
        </p:nvSpPr>
        <p:spPr>
          <a:xfrm>
            <a:off x="184731" y="1"/>
            <a:ext cx="8953494" cy="720000"/>
          </a:xfrm>
        </p:spPr>
        <p:txBody>
          <a:bodyPr/>
          <a:lstStyle/>
          <a:p>
            <a:r>
              <a:rPr lang="hu-HU" sz="3600" u="none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u-HU" sz="3600" u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mportszaldó havi bruttó részaránya</a:t>
            </a:r>
            <a:endParaRPr lang="hu-HU" sz="3600" u="none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51598048"/>
              </p:ext>
            </p:extLst>
          </p:nvPr>
        </p:nvGraphicFramePr>
        <p:xfrm>
          <a:off x="228599" y="590551"/>
          <a:ext cx="8543925" cy="59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1104900" y="6286500"/>
            <a:ext cx="751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2008      2009        2010       2011        2012       2013      2014       2015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986114" y="874088"/>
            <a:ext cx="5904000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sz="20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észarány = importszaldó / összes felhasználás </a:t>
            </a:r>
            <a:endParaRPr lang="en-GB" sz="20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902896" y="6453336"/>
            <a:ext cx="2133600" cy="365125"/>
          </a:xfrm>
        </p:spPr>
        <p:txBody>
          <a:bodyPr/>
          <a:lstStyle/>
          <a:p>
            <a:fld id="{B9F44CA0-4EB4-48DC-83A7-A619375AC89A}" type="slidenum">
              <a:rPr lang="hu-HU" smtClean="0"/>
              <a:t>37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114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0">
        <p:circle/>
      </p:transition>
    </mc:Choice>
    <mc:Fallback xmlns="">
      <p:transition spd="slow" advClick="0" advTm="5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155942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40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ím 1"/>
          <p:cNvSpPr>
            <a:spLocks noGrp="1"/>
          </p:cNvSpPr>
          <p:nvPr>
            <p:ph type="ctrTitle"/>
          </p:nvPr>
        </p:nvSpPr>
        <p:spPr>
          <a:xfrm>
            <a:off x="184731" y="1"/>
            <a:ext cx="8953494" cy="720000"/>
          </a:xfrm>
        </p:spPr>
        <p:txBody>
          <a:bodyPr>
            <a:normAutofit/>
          </a:bodyPr>
          <a:lstStyle/>
          <a:p>
            <a:r>
              <a:rPr lang="hu-HU" sz="4000" u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Bruttó villamosenergia-fogyasztás </a:t>
            </a:r>
            <a:endParaRPr lang="hu-HU" sz="4000" u="none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81261815"/>
              </p:ext>
            </p:extLst>
          </p:nvPr>
        </p:nvGraphicFramePr>
        <p:xfrm>
          <a:off x="159657" y="381532"/>
          <a:ext cx="8766629" cy="6241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3707904" y="2558514"/>
            <a:ext cx="162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40,4 </a:t>
            </a:r>
            <a:r>
              <a:rPr lang="hu-H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endParaRPr lang="hu-H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Egyenes összekötő 9"/>
          <p:cNvCxnSpPr/>
          <p:nvPr/>
        </p:nvCxnSpPr>
        <p:spPr bwMode="auto">
          <a:xfrm flipV="1">
            <a:off x="6342743" y="2670629"/>
            <a:ext cx="769257" cy="4354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Egyenes összekötő 10"/>
          <p:cNvCxnSpPr/>
          <p:nvPr/>
        </p:nvCxnSpPr>
        <p:spPr bwMode="auto">
          <a:xfrm>
            <a:off x="1930400" y="2061029"/>
            <a:ext cx="885371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Egyenes összekötő 11"/>
          <p:cNvCxnSpPr/>
          <p:nvPr/>
        </p:nvCxnSpPr>
        <p:spPr bwMode="auto">
          <a:xfrm flipV="1">
            <a:off x="2021577" y="5288643"/>
            <a:ext cx="1188000" cy="79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Egyenes összekötő 12"/>
          <p:cNvCxnSpPr/>
          <p:nvPr/>
        </p:nvCxnSpPr>
        <p:spPr bwMode="auto">
          <a:xfrm flipV="1">
            <a:off x="3242129" y="5319033"/>
            <a:ext cx="0" cy="61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Egyenes összekötő 13"/>
          <p:cNvCxnSpPr/>
          <p:nvPr/>
        </p:nvCxnSpPr>
        <p:spPr bwMode="auto">
          <a:xfrm>
            <a:off x="5384777" y="5086005"/>
            <a:ext cx="792000" cy="64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Egyenes összekötő 14"/>
          <p:cNvCxnSpPr/>
          <p:nvPr/>
        </p:nvCxnSpPr>
        <p:spPr bwMode="auto">
          <a:xfrm>
            <a:off x="4002767" y="5393874"/>
            <a:ext cx="0" cy="50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Lekerekített téglalap 15"/>
          <p:cNvSpPr/>
          <p:nvPr/>
        </p:nvSpPr>
        <p:spPr bwMode="auto">
          <a:xfrm>
            <a:off x="7112000" y="5410005"/>
            <a:ext cx="1867010" cy="670638"/>
          </a:xfrm>
          <a:prstGeom prst="roundRect">
            <a:avLst/>
          </a:prstGeom>
          <a:solidFill>
            <a:srgbClr val="A400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hu-H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2014. év</a:t>
            </a:r>
            <a:endParaRPr lang="hu-H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Egyenes összekötő 16"/>
          <p:cNvCxnSpPr/>
          <p:nvPr/>
        </p:nvCxnSpPr>
        <p:spPr bwMode="auto">
          <a:xfrm flipV="1">
            <a:off x="1800232" y="4735297"/>
            <a:ext cx="1203779" cy="4762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Szövegdoboz 17"/>
          <p:cNvSpPr txBox="1"/>
          <p:nvPr/>
        </p:nvSpPr>
        <p:spPr>
          <a:xfrm>
            <a:off x="35496" y="620688"/>
            <a:ext cx="205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= nettó termelés + + importszaldó </a:t>
            </a: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876256" y="694437"/>
            <a:ext cx="22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= nettó fogyasztás + + hálózati veszteség </a:t>
            </a: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B9F44CA0-4EB4-48DC-83A7-A619375AC89A}" type="slidenum">
              <a:rPr lang="hu-HU" smtClean="0"/>
              <a:t>38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20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0">
        <p:circle/>
      </p:transition>
    </mc:Choice>
    <mc:Fallback xmlns="">
      <p:transition spd="slow" advClick="0" advTm="5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125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ím 1"/>
          <p:cNvSpPr>
            <a:spLocks noGrp="1"/>
          </p:cNvSpPr>
          <p:nvPr>
            <p:ph type="ctrTitle"/>
          </p:nvPr>
        </p:nvSpPr>
        <p:spPr>
          <a:xfrm>
            <a:off x="0" y="1"/>
            <a:ext cx="9138225" cy="720000"/>
          </a:xfrm>
        </p:spPr>
        <p:txBody>
          <a:bodyPr>
            <a:normAutofit/>
          </a:bodyPr>
          <a:lstStyle/>
          <a:p>
            <a:r>
              <a:rPr lang="hu-HU" sz="4000" u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Bruttó villamosenergia-termelés </a:t>
            </a:r>
            <a:endParaRPr lang="hu-HU" sz="4000" u="none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3172509"/>
              </p:ext>
            </p:extLst>
          </p:nvPr>
        </p:nvGraphicFramePr>
        <p:xfrm>
          <a:off x="252000" y="792000"/>
          <a:ext cx="8766629" cy="6066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3788228" y="2844797"/>
            <a:ext cx="162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29,2 </a:t>
            </a:r>
            <a:r>
              <a:rPr lang="hu-H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endParaRPr lang="hu-H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Egyenes összekötő 9"/>
          <p:cNvCxnSpPr/>
          <p:nvPr/>
        </p:nvCxnSpPr>
        <p:spPr bwMode="auto">
          <a:xfrm>
            <a:off x="6516915" y="3461657"/>
            <a:ext cx="7692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Egyenes összekötő 10"/>
          <p:cNvCxnSpPr/>
          <p:nvPr/>
        </p:nvCxnSpPr>
        <p:spPr bwMode="auto">
          <a:xfrm>
            <a:off x="3189510" y="1248229"/>
            <a:ext cx="540657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Egyenes összekötő 11"/>
          <p:cNvCxnSpPr/>
          <p:nvPr/>
        </p:nvCxnSpPr>
        <p:spPr bwMode="auto">
          <a:xfrm flipV="1">
            <a:off x="1318532" y="2671987"/>
            <a:ext cx="1116000" cy="3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Egyenes összekötő 12"/>
          <p:cNvCxnSpPr/>
          <p:nvPr/>
        </p:nvCxnSpPr>
        <p:spPr bwMode="auto">
          <a:xfrm>
            <a:off x="1324428" y="2322285"/>
            <a:ext cx="1260000" cy="1306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Egyenes összekötő 13"/>
          <p:cNvCxnSpPr/>
          <p:nvPr/>
        </p:nvCxnSpPr>
        <p:spPr bwMode="auto">
          <a:xfrm flipV="1">
            <a:off x="1555750" y="3092900"/>
            <a:ext cx="709840" cy="3487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Egyenes összekötő 14"/>
          <p:cNvCxnSpPr/>
          <p:nvPr/>
        </p:nvCxnSpPr>
        <p:spPr bwMode="auto">
          <a:xfrm flipV="1">
            <a:off x="2387600" y="4775200"/>
            <a:ext cx="682171" cy="5788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Egyenes összekötő 15"/>
          <p:cNvCxnSpPr/>
          <p:nvPr/>
        </p:nvCxnSpPr>
        <p:spPr bwMode="auto">
          <a:xfrm flipH="1">
            <a:off x="1558926" y="3533313"/>
            <a:ext cx="769256" cy="46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Lekerekített téglalap 16"/>
          <p:cNvSpPr/>
          <p:nvPr/>
        </p:nvSpPr>
        <p:spPr bwMode="auto">
          <a:xfrm>
            <a:off x="7092280" y="944776"/>
            <a:ext cx="1753727" cy="468000"/>
          </a:xfrm>
          <a:prstGeom prst="roundRect">
            <a:avLst/>
          </a:prstGeom>
          <a:solidFill>
            <a:srgbClr val="A400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hu-H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2014. év</a:t>
            </a:r>
            <a:endParaRPr lang="hu-H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Egyenes összekötő 17"/>
          <p:cNvCxnSpPr/>
          <p:nvPr/>
        </p:nvCxnSpPr>
        <p:spPr bwMode="auto">
          <a:xfrm>
            <a:off x="1443717" y="1571622"/>
            <a:ext cx="1226911" cy="659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zövegdoboz 1"/>
          <p:cNvSpPr txBox="1"/>
          <p:nvPr/>
        </p:nvSpPr>
        <p:spPr>
          <a:xfrm>
            <a:off x="-29028" y="609329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Negyed évszázada termeltünk ilyen kevés villamos energiát.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831450" y="6554372"/>
            <a:ext cx="2133600" cy="288000"/>
          </a:xfrm>
        </p:spPr>
        <p:txBody>
          <a:bodyPr/>
          <a:lstStyle/>
          <a:p>
            <a:fld id="{B9F44CA0-4EB4-48DC-83A7-A619375AC89A}" type="slidenum">
              <a:rPr lang="hu-HU" smtClean="0"/>
              <a:t>39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99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0">
        <p:circle/>
      </p:transition>
    </mc:Choice>
    <mc:Fallback xmlns="">
      <p:transition spd="slow" advClick="0" advTm="5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Ellipszis 177"/>
          <p:cNvSpPr/>
          <p:nvPr/>
        </p:nvSpPr>
        <p:spPr>
          <a:xfrm>
            <a:off x="7346066" y="3426924"/>
            <a:ext cx="576000" cy="252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0" y="6525555"/>
            <a:ext cx="9013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u="sng" dirty="0" smtClean="0">
                <a:latin typeface="Arial" pitchFamily="34" charset="0"/>
                <a:cs typeface="Arial" pitchFamily="34" charset="0"/>
              </a:rPr>
              <a:t>Forrás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AT" sz="1400" dirty="0" smtClean="0">
                <a:latin typeface="Arial" pitchFamily="34" charset="0"/>
                <a:cs typeface="Arial" pitchFamily="34" charset="0"/>
              </a:rPr>
              <a:t>Energiewirtschaftliche Tagesfragen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, 64. k. 11. sz. 2014. p. 79.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0" y="1644"/>
            <a:ext cx="9144000" cy="648000"/>
          </a:xfrm>
        </p:spPr>
        <p:txBody>
          <a:bodyPr>
            <a:noAutofit/>
          </a:bodyPr>
          <a:lstStyle/>
          <a:p>
            <a:r>
              <a:rPr lang="hu-H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égi energiagazdálkodástól az újabbig</a:t>
            </a: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67544" y="728700"/>
            <a:ext cx="309634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50800" dir="36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  r é g i    v i l á g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076056" y="735087"/>
            <a:ext cx="3096344" cy="461665"/>
          </a:xfrm>
          <a:prstGeom prst="rect">
            <a:avLst/>
          </a:prstGeom>
          <a:solidFill>
            <a:srgbClr val="6DFF3F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50800" dir="3600000" algn="ctr" rotWithShape="0">
              <a:schemeClr val="tx1">
                <a:lumMod val="65000"/>
                <a:lumOff val="3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z   ú  j    v i l á g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Egyenes összekötő 7"/>
          <p:cNvCxnSpPr/>
          <p:nvPr/>
        </p:nvCxnSpPr>
        <p:spPr>
          <a:xfrm>
            <a:off x="336356" y="2251231"/>
            <a:ext cx="23762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abadkézi sokszög 11"/>
          <p:cNvSpPr/>
          <p:nvPr/>
        </p:nvSpPr>
        <p:spPr>
          <a:xfrm>
            <a:off x="1579120" y="1626315"/>
            <a:ext cx="72000" cy="216000"/>
          </a:xfrm>
          <a:custGeom>
            <a:avLst/>
            <a:gdLst>
              <a:gd name="connsiteX0" fmla="*/ 0 w 86210"/>
              <a:gd name="connsiteY0" fmla="*/ 0 h 271462"/>
              <a:gd name="connsiteX1" fmla="*/ 66675 w 86210"/>
              <a:gd name="connsiteY1" fmla="*/ 76200 h 271462"/>
              <a:gd name="connsiteX2" fmla="*/ 85725 w 86210"/>
              <a:gd name="connsiteY2" fmla="*/ 219075 h 271462"/>
              <a:gd name="connsiteX3" fmla="*/ 80963 w 86210"/>
              <a:gd name="connsiteY3" fmla="*/ 271462 h 271462"/>
              <a:gd name="connsiteX4" fmla="*/ 80963 w 86210"/>
              <a:gd name="connsiteY4" fmla="*/ 271462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0" h="271462">
                <a:moveTo>
                  <a:pt x="0" y="0"/>
                </a:moveTo>
                <a:cubicBezTo>
                  <a:pt x="26194" y="19844"/>
                  <a:pt x="52388" y="39688"/>
                  <a:pt x="66675" y="76200"/>
                </a:cubicBezTo>
                <a:cubicBezTo>
                  <a:pt x="80962" y="112712"/>
                  <a:pt x="83344" y="186531"/>
                  <a:pt x="85725" y="219075"/>
                </a:cubicBezTo>
                <a:cubicBezTo>
                  <a:pt x="88106" y="251619"/>
                  <a:pt x="80963" y="271462"/>
                  <a:pt x="80963" y="271462"/>
                </a:cubicBezTo>
                <a:lnTo>
                  <a:pt x="80963" y="271462"/>
                </a:ln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abadkézi sokszög 12"/>
          <p:cNvSpPr/>
          <p:nvPr/>
        </p:nvSpPr>
        <p:spPr>
          <a:xfrm flipH="1">
            <a:off x="1824717" y="1624648"/>
            <a:ext cx="72000" cy="216000"/>
          </a:xfrm>
          <a:custGeom>
            <a:avLst/>
            <a:gdLst>
              <a:gd name="connsiteX0" fmla="*/ 0 w 86210"/>
              <a:gd name="connsiteY0" fmla="*/ 0 h 271462"/>
              <a:gd name="connsiteX1" fmla="*/ 66675 w 86210"/>
              <a:gd name="connsiteY1" fmla="*/ 76200 h 271462"/>
              <a:gd name="connsiteX2" fmla="*/ 85725 w 86210"/>
              <a:gd name="connsiteY2" fmla="*/ 219075 h 271462"/>
              <a:gd name="connsiteX3" fmla="*/ 80963 w 86210"/>
              <a:gd name="connsiteY3" fmla="*/ 271462 h 271462"/>
              <a:gd name="connsiteX4" fmla="*/ 80963 w 86210"/>
              <a:gd name="connsiteY4" fmla="*/ 271462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0" h="271462">
                <a:moveTo>
                  <a:pt x="0" y="0"/>
                </a:moveTo>
                <a:cubicBezTo>
                  <a:pt x="26194" y="19844"/>
                  <a:pt x="52388" y="39688"/>
                  <a:pt x="66675" y="76200"/>
                </a:cubicBezTo>
                <a:cubicBezTo>
                  <a:pt x="80962" y="112712"/>
                  <a:pt x="83344" y="186531"/>
                  <a:pt x="85725" y="219075"/>
                </a:cubicBezTo>
                <a:cubicBezTo>
                  <a:pt x="88106" y="251619"/>
                  <a:pt x="80963" y="271462"/>
                  <a:pt x="80963" y="271462"/>
                </a:cubicBezTo>
                <a:lnTo>
                  <a:pt x="80963" y="271462"/>
                </a:ln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abadkézi sokszög 13"/>
          <p:cNvSpPr/>
          <p:nvPr/>
        </p:nvSpPr>
        <p:spPr>
          <a:xfrm flipV="1">
            <a:off x="1579544" y="1783478"/>
            <a:ext cx="72000" cy="216000"/>
          </a:xfrm>
          <a:custGeom>
            <a:avLst/>
            <a:gdLst>
              <a:gd name="connsiteX0" fmla="*/ 0 w 86210"/>
              <a:gd name="connsiteY0" fmla="*/ 0 h 271462"/>
              <a:gd name="connsiteX1" fmla="*/ 66675 w 86210"/>
              <a:gd name="connsiteY1" fmla="*/ 76200 h 271462"/>
              <a:gd name="connsiteX2" fmla="*/ 85725 w 86210"/>
              <a:gd name="connsiteY2" fmla="*/ 219075 h 271462"/>
              <a:gd name="connsiteX3" fmla="*/ 80963 w 86210"/>
              <a:gd name="connsiteY3" fmla="*/ 271462 h 271462"/>
              <a:gd name="connsiteX4" fmla="*/ 80963 w 86210"/>
              <a:gd name="connsiteY4" fmla="*/ 271462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0" h="271462">
                <a:moveTo>
                  <a:pt x="0" y="0"/>
                </a:moveTo>
                <a:cubicBezTo>
                  <a:pt x="26194" y="19844"/>
                  <a:pt x="52388" y="39688"/>
                  <a:pt x="66675" y="76200"/>
                </a:cubicBezTo>
                <a:cubicBezTo>
                  <a:pt x="80962" y="112712"/>
                  <a:pt x="83344" y="186531"/>
                  <a:pt x="85725" y="219075"/>
                </a:cubicBezTo>
                <a:cubicBezTo>
                  <a:pt x="88106" y="251619"/>
                  <a:pt x="80963" y="271462"/>
                  <a:pt x="80963" y="271462"/>
                </a:cubicBezTo>
                <a:lnTo>
                  <a:pt x="80963" y="271462"/>
                </a:ln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abadkézi sokszög 14"/>
          <p:cNvSpPr/>
          <p:nvPr/>
        </p:nvSpPr>
        <p:spPr>
          <a:xfrm flipH="1" flipV="1">
            <a:off x="1825141" y="1781811"/>
            <a:ext cx="72000" cy="216000"/>
          </a:xfrm>
          <a:custGeom>
            <a:avLst/>
            <a:gdLst>
              <a:gd name="connsiteX0" fmla="*/ 0 w 86210"/>
              <a:gd name="connsiteY0" fmla="*/ 0 h 271462"/>
              <a:gd name="connsiteX1" fmla="*/ 66675 w 86210"/>
              <a:gd name="connsiteY1" fmla="*/ 76200 h 271462"/>
              <a:gd name="connsiteX2" fmla="*/ 85725 w 86210"/>
              <a:gd name="connsiteY2" fmla="*/ 219075 h 271462"/>
              <a:gd name="connsiteX3" fmla="*/ 80963 w 86210"/>
              <a:gd name="connsiteY3" fmla="*/ 271462 h 271462"/>
              <a:gd name="connsiteX4" fmla="*/ 80963 w 86210"/>
              <a:gd name="connsiteY4" fmla="*/ 271462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0" h="271462">
                <a:moveTo>
                  <a:pt x="0" y="0"/>
                </a:moveTo>
                <a:cubicBezTo>
                  <a:pt x="26194" y="19844"/>
                  <a:pt x="52388" y="39688"/>
                  <a:pt x="66675" y="76200"/>
                </a:cubicBezTo>
                <a:cubicBezTo>
                  <a:pt x="80962" y="112712"/>
                  <a:pt x="83344" y="186531"/>
                  <a:pt x="85725" y="219075"/>
                </a:cubicBezTo>
                <a:cubicBezTo>
                  <a:pt x="88106" y="251619"/>
                  <a:pt x="80963" y="271462"/>
                  <a:pt x="80963" y="271462"/>
                </a:cubicBezTo>
                <a:lnTo>
                  <a:pt x="80963" y="271462"/>
                </a:ln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Egyenes összekötő 16"/>
          <p:cNvCxnSpPr/>
          <p:nvPr/>
        </p:nvCxnSpPr>
        <p:spPr>
          <a:xfrm flipV="1">
            <a:off x="1579120" y="1629411"/>
            <a:ext cx="317597" cy="16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V="1">
            <a:off x="1570018" y="1988864"/>
            <a:ext cx="317597" cy="16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18"/>
          <p:cNvSpPr/>
          <p:nvPr/>
        </p:nvSpPr>
        <p:spPr>
          <a:xfrm>
            <a:off x="1651120" y="1631078"/>
            <a:ext cx="173597" cy="35945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8900000" scaled="0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/>
          <p:nvPr/>
        </p:nvSpPr>
        <p:spPr>
          <a:xfrm>
            <a:off x="1099303" y="1729973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>
            <a:off x="1190363" y="1732069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3" name="Egyenes összekötő 22"/>
          <p:cNvCxnSpPr>
            <a:stCxn id="21" idx="6"/>
          </p:cNvCxnSpPr>
          <p:nvPr/>
        </p:nvCxnSpPr>
        <p:spPr>
          <a:xfrm>
            <a:off x="1370362" y="1822069"/>
            <a:ext cx="288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zis 23"/>
          <p:cNvSpPr/>
          <p:nvPr/>
        </p:nvSpPr>
        <p:spPr>
          <a:xfrm>
            <a:off x="768404" y="2670840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4"/>
          <p:cNvSpPr/>
          <p:nvPr/>
        </p:nvSpPr>
        <p:spPr>
          <a:xfrm>
            <a:off x="768820" y="2764583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7" name="Szögletes összekötő 26"/>
          <p:cNvCxnSpPr>
            <a:stCxn id="20" idx="2"/>
            <a:endCxn id="24" idx="0"/>
          </p:cNvCxnSpPr>
          <p:nvPr/>
        </p:nvCxnSpPr>
        <p:spPr>
          <a:xfrm rot="10800000" flipV="1">
            <a:off x="858405" y="1819972"/>
            <a:ext cx="240899" cy="850867"/>
          </a:xfrm>
          <a:prstGeom prst="bentConnector2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zis 27"/>
          <p:cNvSpPr/>
          <p:nvPr/>
        </p:nvSpPr>
        <p:spPr>
          <a:xfrm>
            <a:off x="768804" y="3553988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28"/>
          <p:cNvSpPr/>
          <p:nvPr/>
        </p:nvSpPr>
        <p:spPr>
          <a:xfrm>
            <a:off x="768804" y="3647731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Ellipszis 29"/>
          <p:cNvSpPr/>
          <p:nvPr/>
        </p:nvSpPr>
        <p:spPr>
          <a:xfrm>
            <a:off x="768804" y="4422847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Ellipszis 30"/>
          <p:cNvSpPr/>
          <p:nvPr/>
        </p:nvSpPr>
        <p:spPr>
          <a:xfrm>
            <a:off x="768804" y="4516590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Ellipszis 31"/>
          <p:cNvSpPr/>
          <p:nvPr/>
        </p:nvSpPr>
        <p:spPr>
          <a:xfrm>
            <a:off x="768804" y="5306558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Ellipszis 32"/>
          <p:cNvSpPr/>
          <p:nvPr/>
        </p:nvSpPr>
        <p:spPr>
          <a:xfrm>
            <a:off x="768804" y="5400301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5" name="Egyenes összekötő 34"/>
          <p:cNvCxnSpPr>
            <a:stCxn id="25" idx="4"/>
            <a:endCxn id="28" idx="0"/>
          </p:cNvCxnSpPr>
          <p:nvPr/>
        </p:nvCxnSpPr>
        <p:spPr>
          <a:xfrm flipH="1">
            <a:off x="858804" y="2944583"/>
            <a:ext cx="16" cy="60940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>
            <a:stCxn id="30" idx="0"/>
            <a:endCxn id="29" idx="4"/>
          </p:cNvCxnSpPr>
          <p:nvPr/>
        </p:nvCxnSpPr>
        <p:spPr>
          <a:xfrm flipV="1">
            <a:off x="858804" y="3827731"/>
            <a:ext cx="0" cy="59511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 flipV="1">
            <a:off x="859464" y="4701916"/>
            <a:ext cx="0" cy="59511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zögletes összekötő 43"/>
          <p:cNvCxnSpPr>
            <a:stCxn id="33" idx="4"/>
          </p:cNvCxnSpPr>
          <p:nvPr/>
        </p:nvCxnSpPr>
        <p:spPr>
          <a:xfrm rot="16200000" flipH="1">
            <a:off x="1566257" y="4872848"/>
            <a:ext cx="438911" cy="1853816"/>
          </a:xfrm>
          <a:prstGeom prst="bentConnector2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/>
          <p:cNvCxnSpPr/>
          <p:nvPr/>
        </p:nvCxnSpPr>
        <p:spPr>
          <a:xfrm>
            <a:off x="336356" y="5008437"/>
            <a:ext cx="23762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églalap 54"/>
          <p:cNvSpPr/>
          <p:nvPr/>
        </p:nvSpPr>
        <p:spPr>
          <a:xfrm>
            <a:off x="1524564" y="4610293"/>
            <a:ext cx="684000" cy="252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Téglalap 55"/>
          <p:cNvSpPr/>
          <p:nvPr/>
        </p:nvSpPr>
        <p:spPr>
          <a:xfrm>
            <a:off x="2135993" y="4197341"/>
            <a:ext cx="72000" cy="39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Téglalap 56"/>
          <p:cNvSpPr/>
          <p:nvPr/>
        </p:nvSpPr>
        <p:spPr>
          <a:xfrm>
            <a:off x="1524564" y="3729273"/>
            <a:ext cx="684000" cy="252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Téglalap 57"/>
          <p:cNvSpPr/>
          <p:nvPr/>
        </p:nvSpPr>
        <p:spPr>
          <a:xfrm>
            <a:off x="2135993" y="3328482"/>
            <a:ext cx="72000" cy="39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2" name="Szögletes összekötő 61"/>
          <p:cNvCxnSpPr>
            <a:endCxn id="55" idx="1"/>
          </p:cNvCxnSpPr>
          <p:nvPr/>
        </p:nvCxnSpPr>
        <p:spPr>
          <a:xfrm>
            <a:off x="328422" y="4141598"/>
            <a:ext cx="1196142" cy="594695"/>
          </a:xfrm>
          <a:prstGeom prst="bentConnector3">
            <a:avLst>
              <a:gd name="adj1" fmla="val 83843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zögletes összekötő 63"/>
          <p:cNvCxnSpPr/>
          <p:nvPr/>
        </p:nvCxnSpPr>
        <p:spPr>
          <a:xfrm>
            <a:off x="331593" y="3261193"/>
            <a:ext cx="1196142" cy="594695"/>
          </a:xfrm>
          <a:prstGeom prst="bentConnector3">
            <a:avLst>
              <a:gd name="adj1" fmla="val 83843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églalap 64"/>
          <p:cNvSpPr/>
          <p:nvPr/>
        </p:nvSpPr>
        <p:spPr>
          <a:xfrm>
            <a:off x="1814620" y="5587192"/>
            <a:ext cx="252000" cy="252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Háromszög 65"/>
          <p:cNvSpPr/>
          <p:nvPr/>
        </p:nvSpPr>
        <p:spPr>
          <a:xfrm>
            <a:off x="1776516" y="5375932"/>
            <a:ext cx="324000" cy="216024"/>
          </a:xfrm>
          <a:prstGeom prst="triangle">
            <a:avLst/>
          </a:prstGeom>
          <a:gradFill flip="none" rotWithShape="1">
            <a:gsLst>
              <a:gs pos="0">
                <a:srgbClr val="4F81BD">
                  <a:shade val="30000"/>
                  <a:satMod val="115000"/>
                </a:srgbClr>
              </a:gs>
              <a:gs pos="50000">
                <a:srgbClr val="4F81BD">
                  <a:shade val="67500"/>
                  <a:satMod val="115000"/>
                </a:srgbClr>
              </a:gs>
              <a:gs pos="100000">
                <a:srgbClr val="4F81B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Téglalap 66"/>
          <p:cNvSpPr/>
          <p:nvPr/>
        </p:nvSpPr>
        <p:spPr>
          <a:xfrm>
            <a:off x="1310564" y="5587192"/>
            <a:ext cx="252000" cy="252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Háromszög 67"/>
          <p:cNvSpPr/>
          <p:nvPr/>
        </p:nvSpPr>
        <p:spPr>
          <a:xfrm>
            <a:off x="1272460" y="5375932"/>
            <a:ext cx="324000" cy="216024"/>
          </a:xfrm>
          <a:prstGeom prst="triangle">
            <a:avLst/>
          </a:prstGeom>
          <a:gradFill flip="none" rotWithShape="1">
            <a:gsLst>
              <a:gs pos="0">
                <a:srgbClr val="4F81BD">
                  <a:shade val="30000"/>
                  <a:satMod val="115000"/>
                </a:srgbClr>
              </a:gs>
              <a:gs pos="50000">
                <a:srgbClr val="4F81BD">
                  <a:shade val="67500"/>
                  <a:satMod val="115000"/>
                </a:srgbClr>
              </a:gs>
              <a:gs pos="100000">
                <a:srgbClr val="4F81B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Téglalap 68"/>
          <p:cNvSpPr/>
          <p:nvPr/>
        </p:nvSpPr>
        <p:spPr>
          <a:xfrm>
            <a:off x="2263093" y="5594026"/>
            <a:ext cx="252000" cy="252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" name="Háromszög 69"/>
          <p:cNvSpPr/>
          <p:nvPr/>
        </p:nvSpPr>
        <p:spPr>
          <a:xfrm>
            <a:off x="2224989" y="5382766"/>
            <a:ext cx="324000" cy="216024"/>
          </a:xfrm>
          <a:prstGeom prst="triangle">
            <a:avLst/>
          </a:prstGeom>
          <a:gradFill flip="none" rotWithShape="1">
            <a:gsLst>
              <a:gs pos="0">
                <a:srgbClr val="4F81BD">
                  <a:shade val="30000"/>
                  <a:satMod val="115000"/>
                </a:srgbClr>
              </a:gs>
              <a:gs pos="50000">
                <a:srgbClr val="4F81BD">
                  <a:shade val="67500"/>
                  <a:satMod val="115000"/>
                </a:srgbClr>
              </a:gs>
              <a:gs pos="100000">
                <a:srgbClr val="4F81B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Szövegdoboz 70"/>
          <p:cNvSpPr txBox="1"/>
          <p:nvPr/>
        </p:nvSpPr>
        <p:spPr>
          <a:xfrm>
            <a:off x="170701" y="2243440"/>
            <a:ext cx="684000" cy="28814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 kV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Szövegdoboz 71"/>
          <p:cNvSpPr txBox="1"/>
          <p:nvPr/>
        </p:nvSpPr>
        <p:spPr>
          <a:xfrm>
            <a:off x="170701" y="3246904"/>
            <a:ext cx="684000" cy="28814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110 kV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zövegdoboz 72"/>
          <p:cNvSpPr txBox="1"/>
          <p:nvPr/>
        </p:nvSpPr>
        <p:spPr>
          <a:xfrm>
            <a:off x="173288" y="4134700"/>
            <a:ext cx="684000" cy="28814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 kV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Szövegdoboz 73"/>
          <p:cNvSpPr txBox="1"/>
          <p:nvPr/>
        </p:nvSpPr>
        <p:spPr>
          <a:xfrm>
            <a:off x="173288" y="5013648"/>
            <a:ext cx="684000" cy="28814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0,4 kV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Szövegdoboz 74"/>
          <p:cNvSpPr txBox="1"/>
          <p:nvPr/>
        </p:nvSpPr>
        <p:spPr>
          <a:xfrm>
            <a:off x="7252199" y="1555007"/>
            <a:ext cx="1404080" cy="50359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engeri szélerőművek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Szövegdoboz 75"/>
          <p:cNvSpPr txBox="1"/>
          <p:nvPr/>
        </p:nvSpPr>
        <p:spPr>
          <a:xfrm>
            <a:off x="2263093" y="3462813"/>
            <a:ext cx="1457639" cy="28814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nagyfogyasztók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Szövegdoboz 76"/>
          <p:cNvSpPr txBox="1"/>
          <p:nvPr/>
        </p:nvSpPr>
        <p:spPr>
          <a:xfrm>
            <a:off x="2224989" y="4494855"/>
            <a:ext cx="1457639" cy="50359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isipari fogyasztók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Szövegdoboz 77"/>
          <p:cNvSpPr txBox="1"/>
          <p:nvPr/>
        </p:nvSpPr>
        <p:spPr>
          <a:xfrm>
            <a:off x="2457929" y="5560571"/>
            <a:ext cx="1344337" cy="28814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háztartások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Egyenes összekötő nyíllal 79"/>
          <p:cNvCxnSpPr/>
          <p:nvPr/>
        </p:nvCxnSpPr>
        <p:spPr>
          <a:xfrm>
            <a:off x="573460" y="2578565"/>
            <a:ext cx="0" cy="557070"/>
          </a:xfrm>
          <a:prstGeom prst="straightConnector1">
            <a:avLst/>
          </a:prstGeom>
          <a:ln w="28575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gyenes összekötő nyíllal 80"/>
          <p:cNvCxnSpPr/>
          <p:nvPr/>
        </p:nvCxnSpPr>
        <p:spPr>
          <a:xfrm>
            <a:off x="566669" y="3500974"/>
            <a:ext cx="0" cy="557070"/>
          </a:xfrm>
          <a:prstGeom prst="straightConnector1">
            <a:avLst/>
          </a:prstGeom>
          <a:ln w="28575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/>
          <p:nvPr/>
        </p:nvCxnSpPr>
        <p:spPr>
          <a:xfrm>
            <a:off x="566669" y="4389448"/>
            <a:ext cx="0" cy="557070"/>
          </a:xfrm>
          <a:prstGeom prst="straightConnector1">
            <a:avLst/>
          </a:prstGeom>
          <a:ln w="28575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82"/>
          <p:cNvCxnSpPr/>
          <p:nvPr/>
        </p:nvCxnSpPr>
        <p:spPr>
          <a:xfrm>
            <a:off x="4247100" y="2253307"/>
            <a:ext cx="385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Szabadkézi sokszög 83"/>
          <p:cNvSpPr/>
          <p:nvPr/>
        </p:nvSpPr>
        <p:spPr>
          <a:xfrm>
            <a:off x="5489864" y="1628391"/>
            <a:ext cx="72000" cy="216000"/>
          </a:xfrm>
          <a:custGeom>
            <a:avLst/>
            <a:gdLst>
              <a:gd name="connsiteX0" fmla="*/ 0 w 86210"/>
              <a:gd name="connsiteY0" fmla="*/ 0 h 271462"/>
              <a:gd name="connsiteX1" fmla="*/ 66675 w 86210"/>
              <a:gd name="connsiteY1" fmla="*/ 76200 h 271462"/>
              <a:gd name="connsiteX2" fmla="*/ 85725 w 86210"/>
              <a:gd name="connsiteY2" fmla="*/ 219075 h 271462"/>
              <a:gd name="connsiteX3" fmla="*/ 80963 w 86210"/>
              <a:gd name="connsiteY3" fmla="*/ 271462 h 271462"/>
              <a:gd name="connsiteX4" fmla="*/ 80963 w 86210"/>
              <a:gd name="connsiteY4" fmla="*/ 271462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0" h="271462">
                <a:moveTo>
                  <a:pt x="0" y="0"/>
                </a:moveTo>
                <a:cubicBezTo>
                  <a:pt x="26194" y="19844"/>
                  <a:pt x="52388" y="39688"/>
                  <a:pt x="66675" y="76200"/>
                </a:cubicBezTo>
                <a:cubicBezTo>
                  <a:pt x="80962" y="112712"/>
                  <a:pt x="83344" y="186531"/>
                  <a:pt x="85725" y="219075"/>
                </a:cubicBezTo>
                <a:cubicBezTo>
                  <a:pt x="88106" y="251619"/>
                  <a:pt x="80963" y="271462"/>
                  <a:pt x="80963" y="271462"/>
                </a:cubicBezTo>
                <a:lnTo>
                  <a:pt x="80963" y="271462"/>
                </a:ln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5" name="Szabadkézi sokszög 84"/>
          <p:cNvSpPr/>
          <p:nvPr/>
        </p:nvSpPr>
        <p:spPr>
          <a:xfrm flipH="1">
            <a:off x="5735461" y="1626724"/>
            <a:ext cx="72000" cy="216000"/>
          </a:xfrm>
          <a:custGeom>
            <a:avLst/>
            <a:gdLst>
              <a:gd name="connsiteX0" fmla="*/ 0 w 86210"/>
              <a:gd name="connsiteY0" fmla="*/ 0 h 271462"/>
              <a:gd name="connsiteX1" fmla="*/ 66675 w 86210"/>
              <a:gd name="connsiteY1" fmla="*/ 76200 h 271462"/>
              <a:gd name="connsiteX2" fmla="*/ 85725 w 86210"/>
              <a:gd name="connsiteY2" fmla="*/ 219075 h 271462"/>
              <a:gd name="connsiteX3" fmla="*/ 80963 w 86210"/>
              <a:gd name="connsiteY3" fmla="*/ 271462 h 271462"/>
              <a:gd name="connsiteX4" fmla="*/ 80963 w 86210"/>
              <a:gd name="connsiteY4" fmla="*/ 271462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0" h="271462">
                <a:moveTo>
                  <a:pt x="0" y="0"/>
                </a:moveTo>
                <a:cubicBezTo>
                  <a:pt x="26194" y="19844"/>
                  <a:pt x="52388" y="39688"/>
                  <a:pt x="66675" y="76200"/>
                </a:cubicBezTo>
                <a:cubicBezTo>
                  <a:pt x="80962" y="112712"/>
                  <a:pt x="83344" y="186531"/>
                  <a:pt x="85725" y="219075"/>
                </a:cubicBezTo>
                <a:cubicBezTo>
                  <a:pt x="88106" y="251619"/>
                  <a:pt x="80963" y="271462"/>
                  <a:pt x="80963" y="271462"/>
                </a:cubicBezTo>
                <a:lnTo>
                  <a:pt x="80963" y="271462"/>
                </a:ln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Szabadkézi sokszög 85"/>
          <p:cNvSpPr/>
          <p:nvPr/>
        </p:nvSpPr>
        <p:spPr>
          <a:xfrm flipV="1">
            <a:off x="5490288" y="1785554"/>
            <a:ext cx="72000" cy="216000"/>
          </a:xfrm>
          <a:custGeom>
            <a:avLst/>
            <a:gdLst>
              <a:gd name="connsiteX0" fmla="*/ 0 w 86210"/>
              <a:gd name="connsiteY0" fmla="*/ 0 h 271462"/>
              <a:gd name="connsiteX1" fmla="*/ 66675 w 86210"/>
              <a:gd name="connsiteY1" fmla="*/ 76200 h 271462"/>
              <a:gd name="connsiteX2" fmla="*/ 85725 w 86210"/>
              <a:gd name="connsiteY2" fmla="*/ 219075 h 271462"/>
              <a:gd name="connsiteX3" fmla="*/ 80963 w 86210"/>
              <a:gd name="connsiteY3" fmla="*/ 271462 h 271462"/>
              <a:gd name="connsiteX4" fmla="*/ 80963 w 86210"/>
              <a:gd name="connsiteY4" fmla="*/ 271462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0" h="271462">
                <a:moveTo>
                  <a:pt x="0" y="0"/>
                </a:moveTo>
                <a:cubicBezTo>
                  <a:pt x="26194" y="19844"/>
                  <a:pt x="52388" y="39688"/>
                  <a:pt x="66675" y="76200"/>
                </a:cubicBezTo>
                <a:cubicBezTo>
                  <a:pt x="80962" y="112712"/>
                  <a:pt x="83344" y="186531"/>
                  <a:pt x="85725" y="219075"/>
                </a:cubicBezTo>
                <a:cubicBezTo>
                  <a:pt x="88106" y="251619"/>
                  <a:pt x="80963" y="271462"/>
                  <a:pt x="80963" y="271462"/>
                </a:cubicBezTo>
                <a:lnTo>
                  <a:pt x="80963" y="271462"/>
                </a:ln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7" name="Szabadkézi sokszög 86"/>
          <p:cNvSpPr/>
          <p:nvPr/>
        </p:nvSpPr>
        <p:spPr>
          <a:xfrm flipH="1" flipV="1">
            <a:off x="5735885" y="1783887"/>
            <a:ext cx="72000" cy="216000"/>
          </a:xfrm>
          <a:custGeom>
            <a:avLst/>
            <a:gdLst>
              <a:gd name="connsiteX0" fmla="*/ 0 w 86210"/>
              <a:gd name="connsiteY0" fmla="*/ 0 h 271462"/>
              <a:gd name="connsiteX1" fmla="*/ 66675 w 86210"/>
              <a:gd name="connsiteY1" fmla="*/ 76200 h 271462"/>
              <a:gd name="connsiteX2" fmla="*/ 85725 w 86210"/>
              <a:gd name="connsiteY2" fmla="*/ 219075 h 271462"/>
              <a:gd name="connsiteX3" fmla="*/ 80963 w 86210"/>
              <a:gd name="connsiteY3" fmla="*/ 271462 h 271462"/>
              <a:gd name="connsiteX4" fmla="*/ 80963 w 86210"/>
              <a:gd name="connsiteY4" fmla="*/ 271462 h 27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10" h="271462">
                <a:moveTo>
                  <a:pt x="0" y="0"/>
                </a:moveTo>
                <a:cubicBezTo>
                  <a:pt x="26194" y="19844"/>
                  <a:pt x="52388" y="39688"/>
                  <a:pt x="66675" y="76200"/>
                </a:cubicBezTo>
                <a:cubicBezTo>
                  <a:pt x="80962" y="112712"/>
                  <a:pt x="83344" y="186531"/>
                  <a:pt x="85725" y="219075"/>
                </a:cubicBezTo>
                <a:cubicBezTo>
                  <a:pt x="88106" y="251619"/>
                  <a:pt x="80963" y="271462"/>
                  <a:pt x="80963" y="271462"/>
                </a:cubicBezTo>
                <a:lnTo>
                  <a:pt x="80963" y="271462"/>
                </a:ln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8" name="Egyenes összekötő 87"/>
          <p:cNvCxnSpPr/>
          <p:nvPr/>
        </p:nvCxnSpPr>
        <p:spPr>
          <a:xfrm flipV="1">
            <a:off x="5489864" y="1631487"/>
            <a:ext cx="317597" cy="16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88"/>
          <p:cNvCxnSpPr/>
          <p:nvPr/>
        </p:nvCxnSpPr>
        <p:spPr>
          <a:xfrm flipV="1">
            <a:off x="5480762" y="1990940"/>
            <a:ext cx="317597" cy="16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églalap 89"/>
          <p:cNvSpPr/>
          <p:nvPr/>
        </p:nvSpPr>
        <p:spPr>
          <a:xfrm>
            <a:off x="5561864" y="1633154"/>
            <a:ext cx="173597" cy="359453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8900000" scaled="0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1" name="Ellipszis 90"/>
          <p:cNvSpPr/>
          <p:nvPr/>
        </p:nvSpPr>
        <p:spPr>
          <a:xfrm>
            <a:off x="5010047" y="1732049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2" name="Ellipszis 91"/>
          <p:cNvSpPr/>
          <p:nvPr/>
        </p:nvSpPr>
        <p:spPr>
          <a:xfrm>
            <a:off x="5101107" y="1734145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3" name="Egyenes összekötő 92"/>
          <p:cNvCxnSpPr>
            <a:stCxn id="92" idx="6"/>
          </p:cNvCxnSpPr>
          <p:nvPr/>
        </p:nvCxnSpPr>
        <p:spPr>
          <a:xfrm>
            <a:off x="5281106" y="1824145"/>
            <a:ext cx="288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Ellipszis 93"/>
          <p:cNvSpPr/>
          <p:nvPr/>
        </p:nvSpPr>
        <p:spPr>
          <a:xfrm>
            <a:off x="4679148" y="2672916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" name="Ellipszis 94"/>
          <p:cNvSpPr/>
          <p:nvPr/>
        </p:nvSpPr>
        <p:spPr>
          <a:xfrm>
            <a:off x="4679564" y="2766659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6" name="Szögletes összekötő 95"/>
          <p:cNvCxnSpPr>
            <a:stCxn id="91" idx="2"/>
            <a:endCxn id="94" idx="0"/>
          </p:cNvCxnSpPr>
          <p:nvPr/>
        </p:nvCxnSpPr>
        <p:spPr>
          <a:xfrm rot="10800000" flipV="1">
            <a:off x="4769149" y="1822048"/>
            <a:ext cx="240899" cy="850867"/>
          </a:xfrm>
          <a:prstGeom prst="bentConnector2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llipszis 96"/>
          <p:cNvSpPr/>
          <p:nvPr/>
        </p:nvSpPr>
        <p:spPr>
          <a:xfrm>
            <a:off x="4679548" y="3556064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Ellipszis 97"/>
          <p:cNvSpPr/>
          <p:nvPr/>
        </p:nvSpPr>
        <p:spPr>
          <a:xfrm>
            <a:off x="4679548" y="3649807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Ellipszis 98"/>
          <p:cNvSpPr/>
          <p:nvPr/>
        </p:nvSpPr>
        <p:spPr>
          <a:xfrm>
            <a:off x="4679548" y="4424923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" name="Ellipszis 99"/>
          <p:cNvSpPr/>
          <p:nvPr/>
        </p:nvSpPr>
        <p:spPr>
          <a:xfrm>
            <a:off x="4679548" y="4518666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1" name="Ellipszis 100"/>
          <p:cNvSpPr/>
          <p:nvPr/>
        </p:nvSpPr>
        <p:spPr>
          <a:xfrm>
            <a:off x="4679548" y="5308634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2" name="Ellipszis 101"/>
          <p:cNvSpPr/>
          <p:nvPr/>
        </p:nvSpPr>
        <p:spPr>
          <a:xfrm>
            <a:off x="4679548" y="5402377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3" name="Egyenes összekötő 102"/>
          <p:cNvCxnSpPr>
            <a:stCxn id="95" idx="4"/>
            <a:endCxn id="97" idx="0"/>
          </p:cNvCxnSpPr>
          <p:nvPr/>
        </p:nvCxnSpPr>
        <p:spPr>
          <a:xfrm flipH="1">
            <a:off x="4769548" y="2946659"/>
            <a:ext cx="16" cy="60940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gyenes összekötő 103"/>
          <p:cNvCxnSpPr>
            <a:stCxn id="99" idx="0"/>
            <a:endCxn id="98" idx="4"/>
          </p:cNvCxnSpPr>
          <p:nvPr/>
        </p:nvCxnSpPr>
        <p:spPr>
          <a:xfrm flipV="1">
            <a:off x="4769548" y="3829807"/>
            <a:ext cx="0" cy="59511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104"/>
          <p:cNvCxnSpPr/>
          <p:nvPr/>
        </p:nvCxnSpPr>
        <p:spPr>
          <a:xfrm flipV="1">
            <a:off x="4770208" y="4703992"/>
            <a:ext cx="0" cy="59511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zögletes összekötő 105"/>
          <p:cNvCxnSpPr>
            <a:stCxn id="102" idx="4"/>
          </p:cNvCxnSpPr>
          <p:nvPr/>
        </p:nvCxnSpPr>
        <p:spPr>
          <a:xfrm rot="16200000" flipH="1">
            <a:off x="5477001" y="4874924"/>
            <a:ext cx="438911" cy="1853816"/>
          </a:xfrm>
          <a:prstGeom prst="bentConnector2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106"/>
          <p:cNvCxnSpPr/>
          <p:nvPr/>
        </p:nvCxnSpPr>
        <p:spPr>
          <a:xfrm>
            <a:off x="4247100" y="5010513"/>
            <a:ext cx="23762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églalap 107"/>
          <p:cNvSpPr/>
          <p:nvPr/>
        </p:nvSpPr>
        <p:spPr>
          <a:xfrm>
            <a:off x="5435308" y="4612369"/>
            <a:ext cx="684000" cy="252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9" name="Téglalap 108"/>
          <p:cNvSpPr/>
          <p:nvPr/>
        </p:nvSpPr>
        <p:spPr>
          <a:xfrm>
            <a:off x="6046737" y="4207092"/>
            <a:ext cx="72000" cy="39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0" name="Téglalap 109"/>
          <p:cNvSpPr/>
          <p:nvPr/>
        </p:nvSpPr>
        <p:spPr>
          <a:xfrm>
            <a:off x="5435308" y="3731349"/>
            <a:ext cx="684000" cy="252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1" name="Téglalap 110"/>
          <p:cNvSpPr/>
          <p:nvPr/>
        </p:nvSpPr>
        <p:spPr>
          <a:xfrm>
            <a:off x="6046737" y="3328482"/>
            <a:ext cx="72000" cy="39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2" name="Szögletes összekötő 111"/>
          <p:cNvCxnSpPr>
            <a:endCxn id="108" idx="1"/>
          </p:cNvCxnSpPr>
          <p:nvPr/>
        </p:nvCxnSpPr>
        <p:spPr>
          <a:xfrm>
            <a:off x="4239166" y="4143674"/>
            <a:ext cx="1196142" cy="594695"/>
          </a:xfrm>
          <a:prstGeom prst="bentConnector3">
            <a:avLst>
              <a:gd name="adj1" fmla="val 83843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zögletes összekötő 112"/>
          <p:cNvCxnSpPr/>
          <p:nvPr/>
        </p:nvCxnSpPr>
        <p:spPr>
          <a:xfrm>
            <a:off x="4242337" y="3263269"/>
            <a:ext cx="1196142" cy="594695"/>
          </a:xfrm>
          <a:prstGeom prst="bentConnector3">
            <a:avLst>
              <a:gd name="adj1" fmla="val 83843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églalap 113"/>
          <p:cNvSpPr/>
          <p:nvPr/>
        </p:nvSpPr>
        <p:spPr>
          <a:xfrm>
            <a:off x="5725364" y="5589268"/>
            <a:ext cx="252000" cy="252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5" name="Háromszög 114"/>
          <p:cNvSpPr/>
          <p:nvPr/>
        </p:nvSpPr>
        <p:spPr>
          <a:xfrm>
            <a:off x="5687260" y="5378008"/>
            <a:ext cx="324000" cy="216024"/>
          </a:xfrm>
          <a:prstGeom prst="triangle">
            <a:avLst/>
          </a:prstGeom>
          <a:gradFill flip="none" rotWithShape="1">
            <a:gsLst>
              <a:gs pos="0">
                <a:srgbClr val="4F81BD">
                  <a:shade val="30000"/>
                  <a:satMod val="115000"/>
                </a:srgbClr>
              </a:gs>
              <a:gs pos="50000">
                <a:srgbClr val="4F81BD">
                  <a:shade val="67500"/>
                  <a:satMod val="115000"/>
                </a:srgbClr>
              </a:gs>
              <a:gs pos="100000">
                <a:srgbClr val="4F81B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6" name="Téglalap 115"/>
          <p:cNvSpPr/>
          <p:nvPr/>
        </p:nvSpPr>
        <p:spPr>
          <a:xfrm>
            <a:off x="5221308" y="5589268"/>
            <a:ext cx="252000" cy="252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7" name="Háromszög 116"/>
          <p:cNvSpPr/>
          <p:nvPr/>
        </p:nvSpPr>
        <p:spPr>
          <a:xfrm>
            <a:off x="5183204" y="5378008"/>
            <a:ext cx="324000" cy="216024"/>
          </a:xfrm>
          <a:prstGeom prst="triangle">
            <a:avLst/>
          </a:prstGeom>
          <a:gradFill flip="none" rotWithShape="1">
            <a:gsLst>
              <a:gs pos="0">
                <a:srgbClr val="4F81BD">
                  <a:shade val="30000"/>
                  <a:satMod val="115000"/>
                </a:srgbClr>
              </a:gs>
              <a:gs pos="50000">
                <a:srgbClr val="4F81BD">
                  <a:shade val="67500"/>
                  <a:satMod val="115000"/>
                </a:srgbClr>
              </a:gs>
              <a:gs pos="100000">
                <a:srgbClr val="4F81B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8" name="Téglalap 117"/>
          <p:cNvSpPr/>
          <p:nvPr/>
        </p:nvSpPr>
        <p:spPr>
          <a:xfrm>
            <a:off x="6173837" y="5596102"/>
            <a:ext cx="252000" cy="252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9" name="Háromszög 118"/>
          <p:cNvSpPr/>
          <p:nvPr/>
        </p:nvSpPr>
        <p:spPr>
          <a:xfrm>
            <a:off x="6135733" y="5384842"/>
            <a:ext cx="324000" cy="216024"/>
          </a:xfrm>
          <a:prstGeom prst="triangle">
            <a:avLst/>
          </a:prstGeom>
          <a:gradFill flip="none" rotWithShape="1">
            <a:gsLst>
              <a:gs pos="0">
                <a:srgbClr val="4F81BD">
                  <a:shade val="30000"/>
                  <a:satMod val="115000"/>
                </a:srgbClr>
              </a:gs>
              <a:gs pos="50000">
                <a:srgbClr val="4F81BD">
                  <a:shade val="67500"/>
                  <a:satMod val="115000"/>
                </a:srgbClr>
              </a:gs>
              <a:gs pos="100000">
                <a:srgbClr val="4F81BD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Szövegdoboz 119"/>
          <p:cNvSpPr txBox="1"/>
          <p:nvPr/>
        </p:nvSpPr>
        <p:spPr>
          <a:xfrm>
            <a:off x="4081445" y="2245516"/>
            <a:ext cx="684000" cy="28814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 kV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Szövegdoboz 120"/>
          <p:cNvSpPr txBox="1"/>
          <p:nvPr/>
        </p:nvSpPr>
        <p:spPr>
          <a:xfrm>
            <a:off x="4081445" y="3248980"/>
            <a:ext cx="684000" cy="28814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110 kV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Szövegdoboz 121"/>
          <p:cNvSpPr txBox="1"/>
          <p:nvPr/>
        </p:nvSpPr>
        <p:spPr>
          <a:xfrm>
            <a:off x="4084032" y="4136776"/>
            <a:ext cx="684000" cy="28814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 kV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Szövegdoboz 122"/>
          <p:cNvSpPr txBox="1"/>
          <p:nvPr/>
        </p:nvSpPr>
        <p:spPr>
          <a:xfrm>
            <a:off x="4084032" y="5015724"/>
            <a:ext cx="684000" cy="28814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0,4 kV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Szövegdoboz 126"/>
          <p:cNvSpPr txBox="1"/>
          <p:nvPr/>
        </p:nvSpPr>
        <p:spPr>
          <a:xfrm>
            <a:off x="6368673" y="5562647"/>
            <a:ext cx="1344337" cy="28814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háztartások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8" name="Egyenes összekötő nyíllal 127"/>
          <p:cNvCxnSpPr/>
          <p:nvPr/>
        </p:nvCxnSpPr>
        <p:spPr>
          <a:xfrm>
            <a:off x="4477413" y="2547894"/>
            <a:ext cx="0" cy="557070"/>
          </a:xfrm>
          <a:prstGeom prst="straightConnector1">
            <a:avLst/>
          </a:prstGeom>
          <a:ln w="28575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gyenes összekötő nyíllal 128"/>
          <p:cNvCxnSpPr/>
          <p:nvPr/>
        </p:nvCxnSpPr>
        <p:spPr>
          <a:xfrm>
            <a:off x="4477413" y="3503050"/>
            <a:ext cx="0" cy="557070"/>
          </a:xfrm>
          <a:prstGeom prst="straightConnector1">
            <a:avLst/>
          </a:prstGeom>
          <a:ln w="28575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gyenes összekötő nyíllal 129"/>
          <p:cNvCxnSpPr/>
          <p:nvPr/>
        </p:nvCxnSpPr>
        <p:spPr>
          <a:xfrm>
            <a:off x="4477413" y="4391524"/>
            <a:ext cx="0" cy="557070"/>
          </a:xfrm>
          <a:prstGeom prst="straightConnector1">
            <a:avLst/>
          </a:prstGeom>
          <a:ln w="28575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nyíllal 131"/>
          <p:cNvCxnSpPr/>
          <p:nvPr/>
        </p:nvCxnSpPr>
        <p:spPr>
          <a:xfrm flipV="1">
            <a:off x="4355414" y="3488786"/>
            <a:ext cx="0" cy="5570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/>
          <p:cNvCxnSpPr/>
          <p:nvPr/>
        </p:nvCxnSpPr>
        <p:spPr>
          <a:xfrm flipV="1">
            <a:off x="4355414" y="4376691"/>
            <a:ext cx="0" cy="5570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gyenes összekötő 133"/>
          <p:cNvCxnSpPr/>
          <p:nvPr/>
        </p:nvCxnSpPr>
        <p:spPr>
          <a:xfrm>
            <a:off x="5253418" y="4147004"/>
            <a:ext cx="288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gyenes összekötő 134"/>
          <p:cNvCxnSpPr/>
          <p:nvPr/>
        </p:nvCxnSpPr>
        <p:spPr>
          <a:xfrm>
            <a:off x="5257610" y="3263858"/>
            <a:ext cx="2880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Ellipszis 135"/>
          <p:cNvSpPr/>
          <p:nvPr/>
        </p:nvSpPr>
        <p:spPr>
          <a:xfrm>
            <a:off x="6316602" y="1732660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7" name="Ellipszis 136"/>
          <p:cNvSpPr/>
          <p:nvPr/>
        </p:nvSpPr>
        <p:spPr>
          <a:xfrm>
            <a:off x="6407662" y="1734756"/>
            <a:ext cx="180000" cy="1800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8" name="Trapezoid 137"/>
          <p:cNvSpPr/>
          <p:nvPr/>
        </p:nvSpPr>
        <p:spPr>
          <a:xfrm>
            <a:off x="7091726" y="1732073"/>
            <a:ext cx="72000" cy="504000"/>
          </a:xfrm>
          <a:prstGeom prst="trapezoi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9" name="Folyamatábra: Késleltetés 138"/>
          <p:cNvSpPr/>
          <p:nvPr/>
        </p:nvSpPr>
        <p:spPr>
          <a:xfrm>
            <a:off x="6961991" y="1626724"/>
            <a:ext cx="324000" cy="108000"/>
          </a:xfrm>
          <a:prstGeom prst="flowChartDelay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0" name="Folyamatábra: Befejezés 139"/>
          <p:cNvSpPr/>
          <p:nvPr/>
        </p:nvSpPr>
        <p:spPr>
          <a:xfrm rot="16200000">
            <a:off x="6802650" y="1512886"/>
            <a:ext cx="288000" cy="36000"/>
          </a:xfrm>
          <a:prstGeom prst="flowChartTermina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1" name="Folyamatábra: Befejezés 140"/>
          <p:cNvSpPr/>
          <p:nvPr/>
        </p:nvSpPr>
        <p:spPr>
          <a:xfrm rot="16200000">
            <a:off x="6802087" y="1810444"/>
            <a:ext cx="288000" cy="36000"/>
          </a:xfrm>
          <a:prstGeom prst="flowChartTermina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4" name="Szögletes összekötő 143"/>
          <p:cNvCxnSpPr>
            <a:stCxn id="137" idx="6"/>
          </p:cNvCxnSpPr>
          <p:nvPr/>
        </p:nvCxnSpPr>
        <p:spPr>
          <a:xfrm>
            <a:off x="6587662" y="1824756"/>
            <a:ext cx="518353" cy="270020"/>
          </a:xfrm>
          <a:prstGeom prst="bentConnector3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zögletes összekötő 147"/>
          <p:cNvCxnSpPr>
            <a:stCxn id="136" idx="2"/>
          </p:cNvCxnSpPr>
          <p:nvPr/>
        </p:nvCxnSpPr>
        <p:spPr>
          <a:xfrm rot="10800000" flipV="1">
            <a:off x="6100974" y="1822659"/>
            <a:ext cx="215629" cy="428321"/>
          </a:xfrm>
          <a:prstGeom prst="bentConnector2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rapezoid 148"/>
          <p:cNvSpPr/>
          <p:nvPr/>
        </p:nvSpPr>
        <p:spPr>
          <a:xfrm>
            <a:off x="7091726" y="2787815"/>
            <a:ext cx="54000" cy="468000"/>
          </a:xfrm>
          <a:prstGeom prst="trapezoi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0" name="Folyamatábra: Késleltetés 149"/>
          <p:cNvSpPr/>
          <p:nvPr/>
        </p:nvSpPr>
        <p:spPr>
          <a:xfrm>
            <a:off x="6988497" y="2711615"/>
            <a:ext cx="252000" cy="72000"/>
          </a:xfrm>
          <a:prstGeom prst="flowChartDelay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1" name="Folyamatábra: Befejezés 150"/>
          <p:cNvSpPr/>
          <p:nvPr/>
        </p:nvSpPr>
        <p:spPr>
          <a:xfrm rot="16200000">
            <a:off x="6845968" y="2600348"/>
            <a:ext cx="252000" cy="28800"/>
          </a:xfrm>
          <a:prstGeom prst="flowChartTermina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2" name="Folyamatábra: Befejezés 151"/>
          <p:cNvSpPr/>
          <p:nvPr/>
        </p:nvSpPr>
        <p:spPr>
          <a:xfrm rot="16200000">
            <a:off x="6845065" y="2859208"/>
            <a:ext cx="252000" cy="28800"/>
          </a:xfrm>
          <a:prstGeom prst="flowChartTerminato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3" name="Szövegdoboz 152"/>
          <p:cNvSpPr txBox="1"/>
          <p:nvPr/>
        </p:nvSpPr>
        <p:spPr>
          <a:xfrm>
            <a:off x="7254786" y="2635302"/>
            <a:ext cx="1404080" cy="50359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zárazföldi szélerőművek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Folyamatábra: Adatok 153"/>
          <p:cNvSpPr/>
          <p:nvPr/>
        </p:nvSpPr>
        <p:spPr>
          <a:xfrm>
            <a:off x="6515654" y="3606886"/>
            <a:ext cx="671459" cy="324094"/>
          </a:xfrm>
          <a:prstGeom prst="flowChartInputOutpu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6" name="Egyenes összekötő 155"/>
          <p:cNvCxnSpPr>
            <a:stCxn id="154" idx="2"/>
            <a:endCxn id="154" idx="5"/>
          </p:cNvCxnSpPr>
          <p:nvPr/>
        </p:nvCxnSpPr>
        <p:spPr>
          <a:xfrm>
            <a:off x="6582800" y="3768933"/>
            <a:ext cx="53716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156"/>
          <p:cNvCxnSpPr/>
          <p:nvPr/>
        </p:nvCxnSpPr>
        <p:spPr>
          <a:xfrm>
            <a:off x="6621159" y="3695904"/>
            <a:ext cx="53716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gyenes összekötő 157"/>
          <p:cNvCxnSpPr/>
          <p:nvPr/>
        </p:nvCxnSpPr>
        <p:spPr>
          <a:xfrm>
            <a:off x="6553914" y="3854209"/>
            <a:ext cx="53716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gyenes összekötő 159"/>
          <p:cNvCxnSpPr>
            <a:stCxn id="154" idx="0"/>
            <a:endCxn id="154" idx="3"/>
          </p:cNvCxnSpPr>
          <p:nvPr/>
        </p:nvCxnSpPr>
        <p:spPr>
          <a:xfrm flipH="1">
            <a:off x="6784238" y="3606886"/>
            <a:ext cx="134291" cy="3240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gyenes összekötő 160"/>
          <p:cNvCxnSpPr/>
          <p:nvPr/>
        </p:nvCxnSpPr>
        <p:spPr>
          <a:xfrm flipH="1">
            <a:off x="6644974" y="3606886"/>
            <a:ext cx="134291" cy="3240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gyenes összekötő 161"/>
          <p:cNvCxnSpPr/>
          <p:nvPr/>
        </p:nvCxnSpPr>
        <p:spPr>
          <a:xfrm flipH="1">
            <a:off x="6914153" y="3611649"/>
            <a:ext cx="134291" cy="3240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Folyamatábra: Adatok 162"/>
          <p:cNvSpPr/>
          <p:nvPr/>
        </p:nvSpPr>
        <p:spPr>
          <a:xfrm>
            <a:off x="6515654" y="4492755"/>
            <a:ext cx="671459" cy="324094"/>
          </a:xfrm>
          <a:prstGeom prst="flowChartInputOutpu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4" name="Egyenes összekötő 163"/>
          <p:cNvCxnSpPr>
            <a:stCxn id="163" idx="2"/>
            <a:endCxn id="163" idx="5"/>
          </p:cNvCxnSpPr>
          <p:nvPr/>
        </p:nvCxnSpPr>
        <p:spPr>
          <a:xfrm>
            <a:off x="6582800" y="4654802"/>
            <a:ext cx="53716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gyenes összekötő 164"/>
          <p:cNvCxnSpPr/>
          <p:nvPr/>
        </p:nvCxnSpPr>
        <p:spPr>
          <a:xfrm>
            <a:off x="6621159" y="4581773"/>
            <a:ext cx="53716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gyenes összekötő 165"/>
          <p:cNvCxnSpPr/>
          <p:nvPr/>
        </p:nvCxnSpPr>
        <p:spPr>
          <a:xfrm>
            <a:off x="6553914" y="4740078"/>
            <a:ext cx="53716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gyenes összekötő 166"/>
          <p:cNvCxnSpPr>
            <a:stCxn id="163" idx="0"/>
            <a:endCxn id="163" idx="3"/>
          </p:cNvCxnSpPr>
          <p:nvPr/>
        </p:nvCxnSpPr>
        <p:spPr>
          <a:xfrm flipH="1">
            <a:off x="6784238" y="4492755"/>
            <a:ext cx="134291" cy="3240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167"/>
          <p:cNvCxnSpPr/>
          <p:nvPr/>
        </p:nvCxnSpPr>
        <p:spPr>
          <a:xfrm flipH="1">
            <a:off x="6644974" y="4492755"/>
            <a:ext cx="134291" cy="3240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gyenes összekötő 168"/>
          <p:cNvCxnSpPr/>
          <p:nvPr/>
        </p:nvCxnSpPr>
        <p:spPr>
          <a:xfrm flipH="1">
            <a:off x="6914153" y="4497518"/>
            <a:ext cx="134291" cy="3240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Folyamatábra: Adatok 169"/>
          <p:cNvSpPr/>
          <p:nvPr/>
        </p:nvSpPr>
        <p:spPr>
          <a:xfrm>
            <a:off x="7739790" y="5515156"/>
            <a:ext cx="671459" cy="324094"/>
          </a:xfrm>
          <a:prstGeom prst="flowChartInputOutpu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1" name="Egyenes összekötő 170"/>
          <p:cNvCxnSpPr>
            <a:stCxn id="170" idx="2"/>
            <a:endCxn id="170" idx="5"/>
          </p:cNvCxnSpPr>
          <p:nvPr/>
        </p:nvCxnSpPr>
        <p:spPr>
          <a:xfrm>
            <a:off x="7806936" y="5677203"/>
            <a:ext cx="53716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Egyenes összekötő 171"/>
          <p:cNvCxnSpPr/>
          <p:nvPr/>
        </p:nvCxnSpPr>
        <p:spPr>
          <a:xfrm>
            <a:off x="7845295" y="5604174"/>
            <a:ext cx="53716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gyenes összekötő 172"/>
          <p:cNvCxnSpPr/>
          <p:nvPr/>
        </p:nvCxnSpPr>
        <p:spPr>
          <a:xfrm>
            <a:off x="7778050" y="5762479"/>
            <a:ext cx="53716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Egyenes összekötő 173"/>
          <p:cNvCxnSpPr>
            <a:stCxn id="170" idx="0"/>
            <a:endCxn id="170" idx="3"/>
          </p:cNvCxnSpPr>
          <p:nvPr/>
        </p:nvCxnSpPr>
        <p:spPr>
          <a:xfrm flipH="1">
            <a:off x="8008374" y="5515156"/>
            <a:ext cx="134291" cy="3240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Egyenes összekötő 174"/>
          <p:cNvCxnSpPr/>
          <p:nvPr/>
        </p:nvCxnSpPr>
        <p:spPr>
          <a:xfrm flipH="1">
            <a:off x="7869110" y="5515156"/>
            <a:ext cx="134291" cy="3240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175"/>
          <p:cNvCxnSpPr/>
          <p:nvPr/>
        </p:nvCxnSpPr>
        <p:spPr>
          <a:xfrm flipH="1">
            <a:off x="8138289" y="5519919"/>
            <a:ext cx="134291" cy="3240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églalap 176"/>
          <p:cNvSpPr/>
          <p:nvPr/>
        </p:nvSpPr>
        <p:spPr>
          <a:xfrm>
            <a:off x="7346066" y="3563511"/>
            <a:ext cx="576000" cy="360000"/>
          </a:xfrm>
          <a:prstGeom prst="rect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9" name="Ellipszis 178"/>
          <p:cNvSpPr/>
          <p:nvPr/>
        </p:nvSpPr>
        <p:spPr>
          <a:xfrm>
            <a:off x="7336320" y="4331830"/>
            <a:ext cx="576000" cy="252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0" name="Téglalap 179"/>
          <p:cNvSpPr/>
          <p:nvPr/>
        </p:nvSpPr>
        <p:spPr>
          <a:xfrm>
            <a:off x="7336320" y="4468417"/>
            <a:ext cx="576000" cy="360000"/>
          </a:xfrm>
          <a:prstGeom prst="rect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1" name="Szövegdoboz 180"/>
          <p:cNvSpPr txBox="1"/>
          <p:nvPr/>
        </p:nvSpPr>
        <p:spPr>
          <a:xfrm>
            <a:off x="7893332" y="3287671"/>
            <a:ext cx="1148147" cy="719034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napelemek, kapcsolt termelés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Szövegdoboz 181"/>
          <p:cNvSpPr txBox="1"/>
          <p:nvPr/>
        </p:nvSpPr>
        <p:spPr>
          <a:xfrm>
            <a:off x="7893332" y="4157576"/>
            <a:ext cx="1148147" cy="719034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napelemek, kapcsolt termelés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Szövegdoboz 182"/>
          <p:cNvSpPr txBox="1"/>
          <p:nvPr/>
        </p:nvSpPr>
        <p:spPr>
          <a:xfrm>
            <a:off x="7811798" y="5227009"/>
            <a:ext cx="1148147" cy="28814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napelemek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Szövegdoboz 144"/>
          <p:cNvSpPr txBox="1"/>
          <p:nvPr/>
        </p:nvSpPr>
        <p:spPr>
          <a:xfrm>
            <a:off x="967408" y="1969675"/>
            <a:ext cx="1457639" cy="28814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nagyerőművek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Szövegdoboz 145"/>
          <p:cNvSpPr txBox="1"/>
          <p:nvPr/>
        </p:nvSpPr>
        <p:spPr>
          <a:xfrm>
            <a:off x="4717587" y="1954817"/>
            <a:ext cx="1457639" cy="28814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nagyerőművek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7" name="Egyenes összekötő nyíllal 146"/>
          <p:cNvCxnSpPr/>
          <p:nvPr/>
        </p:nvCxnSpPr>
        <p:spPr>
          <a:xfrm flipV="1">
            <a:off x="4355976" y="2492334"/>
            <a:ext cx="0" cy="5570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476250"/>
          </a:xfrm>
        </p:spPr>
        <p:txBody>
          <a:bodyPr/>
          <a:lstStyle/>
          <a:p>
            <a:pPr>
              <a:defRPr/>
            </a:pPr>
            <a:fld id="{328B271E-5AE4-4A2B-A47D-F8357686F263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25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0">
        <p:circle/>
      </p:transition>
    </mc:Choice>
    <mc:Fallback xmlns="">
      <p:transition spd="slow" advClick="0" advTm="6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-14038"/>
            <a:ext cx="9144000" cy="626701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hu-H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magyarországi villamosenergia-igény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23404" y="657658"/>
            <a:ext cx="4857750" cy="5040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None/>
              <a:tabLst/>
              <a:defRPr/>
            </a:pPr>
            <a:endParaRPr kumimoji="0" lang="hu-HU" sz="3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None/>
              <a:tabLst/>
              <a:defRPr/>
            </a:pPr>
            <a:endParaRPr kumimoji="0" lang="hu-HU" sz="3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23404" y="613164"/>
            <a:ext cx="4857750" cy="5040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None/>
              <a:tabLst/>
              <a:defRPr/>
            </a:pPr>
            <a:endParaRPr kumimoji="0" lang="hu-HU" sz="3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None/>
              <a:tabLst/>
              <a:defRPr/>
            </a:pPr>
            <a:endParaRPr kumimoji="0" lang="hu-HU" sz="3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" name="Objektu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805433"/>
              </p:ext>
            </p:extLst>
          </p:nvPr>
        </p:nvGraphicFramePr>
        <p:xfrm>
          <a:off x="0" y="400254"/>
          <a:ext cx="914400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5" name="Egyenes összekötő nyíllal 24"/>
          <p:cNvCxnSpPr>
            <a:cxnSpLocks noChangeShapeType="1"/>
          </p:cNvCxnSpPr>
          <p:nvPr/>
        </p:nvCxnSpPr>
        <p:spPr bwMode="auto">
          <a:xfrm rot="5400000">
            <a:off x="2545582" y="3942462"/>
            <a:ext cx="684000" cy="1587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Egyenes összekötő nyíllal 25"/>
          <p:cNvCxnSpPr>
            <a:cxnSpLocks noChangeShapeType="1"/>
          </p:cNvCxnSpPr>
          <p:nvPr/>
        </p:nvCxnSpPr>
        <p:spPr bwMode="auto">
          <a:xfrm rot="5400000">
            <a:off x="2653020" y="3387899"/>
            <a:ext cx="468000" cy="1588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2. sz. felirat kerettel és kiemelő vonallal 39"/>
          <p:cNvSpPr>
            <a:spLocks/>
          </p:cNvSpPr>
          <p:nvPr/>
        </p:nvSpPr>
        <p:spPr bwMode="auto">
          <a:xfrm>
            <a:off x="3780048" y="1152983"/>
            <a:ext cx="1224000" cy="288000"/>
          </a:xfrm>
          <a:prstGeom prst="accentBorderCallout2">
            <a:avLst>
              <a:gd name="adj1" fmla="val 74972"/>
              <a:gd name="adj2" fmla="val -7449"/>
              <a:gd name="adj3" fmla="val 67028"/>
              <a:gd name="adj4" fmla="val -11375"/>
              <a:gd name="adj5" fmla="val 772773"/>
              <a:gd name="adj6" fmla="val -70581"/>
            </a:avLst>
          </a:prstGeom>
          <a:solidFill>
            <a:srgbClr val="FFFF9F"/>
          </a:solidFill>
          <a:ln w="9525" algn="ctr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/>
          <a:p>
            <a:r>
              <a:rPr lang="hu-HU" sz="1400" b="1" dirty="0">
                <a:latin typeface="Arial" pitchFamily="34" charset="0"/>
                <a:cs typeface="Arial" pitchFamily="34" charset="0"/>
              </a:rPr>
              <a:t>önfogyasztás</a:t>
            </a:r>
          </a:p>
        </p:txBody>
      </p:sp>
      <p:sp>
        <p:nvSpPr>
          <p:cNvPr id="41" name="2. sz. felirat kerettel és kiemelő vonallal 40"/>
          <p:cNvSpPr>
            <a:spLocks/>
          </p:cNvSpPr>
          <p:nvPr/>
        </p:nvSpPr>
        <p:spPr bwMode="auto">
          <a:xfrm>
            <a:off x="3963928" y="5078001"/>
            <a:ext cx="972000" cy="468000"/>
          </a:xfrm>
          <a:prstGeom prst="accentBorderCallout2">
            <a:avLst>
              <a:gd name="adj1" fmla="val 39699"/>
              <a:gd name="adj2" fmla="val -9486"/>
              <a:gd name="adj3" fmla="val 42778"/>
              <a:gd name="adj4" fmla="val -10356"/>
              <a:gd name="adj5" fmla="val -248709"/>
              <a:gd name="adj6" fmla="val -109427"/>
            </a:avLst>
          </a:prstGeom>
          <a:solidFill>
            <a:srgbClr val="FFFF9F"/>
          </a:solidFill>
          <a:ln w="9525" algn="ctr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36000" rIns="36000" bIns="36000" anchor="ctr"/>
          <a:lstStyle/>
          <a:p>
            <a:pPr algn="ctr"/>
            <a:r>
              <a:rPr lang="hu-HU" sz="1400" b="1" dirty="0">
                <a:latin typeface="Arial" pitchFamily="34" charset="0"/>
                <a:cs typeface="Arial" pitchFamily="34" charset="0"/>
              </a:rPr>
              <a:t>hálózati </a:t>
            </a:r>
          </a:p>
          <a:p>
            <a:pPr algn="ctr"/>
            <a:r>
              <a:rPr lang="hu-HU" sz="1400" b="1" dirty="0">
                <a:latin typeface="Arial" pitchFamily="34" charset="0"/>
                <a:cs typeface="Arial" pitchFamily="34" charset="0"/>
              </a:rPr>
              <a:t>veszteség</a:t>
            </a:r>
          </a:p>
        </p:txBody>
      </p:sp>
      <p:cxnSp>
        <p:nvCxnSpPr>
          <p:cNvPr id="42" name="Egyenes összekötő 41"/>
          <p:cNvCxnSpPr/>
          <p:nvPr/>
        </p:nvCxnSpPr>
        <p:spPr bwMode="auto">
          <a:xfrm flipV="1">
            <a:off x="6300192" y="644213"/>
            <a:ext cx="0" cy="511200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Lekerekített téglalap feliratnak 42"/>
          <p:cNvSpPr/>
          <p:nvPr/>
        </p:nvSpPr>
        <p:spPr bwMode="auto">
          <a:xfrm>
            <a:off x="1115190" y="4825431"/>
            <a:ext cx="1224000" cy="360000"/>
          </a:xfrm>
          <a:prstGeom prst="wedgeRoundRectCallout">
            <a:avLst>
              <a:gd name="adj1" fmla="val -42795"/>
              <a:gd name="adj2" fmla="val -197525"/>
              <a:gd name="adj3" fmla="val 16667"/>
            </a:avLst>
          </a:prstGeom>
          <a:solidFill>
            <a:srgbClr val="FFE5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2400000" algn="ctr" rotWithShape="0">
              <a:schemeClr val="tx1"/>
            </a:outerShdw>
          </a:effectLst>
          <a:ex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+</a:t>
            </a:r>
            <a:r>
              <a:rPr lang="hu-H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3</a:t>
            </a:r>
            <a:r>
              <a:rPr lang="hu-HU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,6</a:t>
            </a: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%/a</a:t>
            </a:r>
          </a:p>
        </p:txBody>
      </p:sp>
      <p:sp>
        <p:nvSpPr>
          <p:cNvPr id="44" name="Lekerekített téglalap feliratnak 43"/>
          <p:cNvSpPr/>
          <p:nvPr/>
        </p:nvSpPr>
        <p:spPr bwMode="auto">
          <a:xfrm>
            <a:off x="4320104" y="4105311"/>
            <a:ext cx="1188000" cy="360000"/>
          </a:xfrm>
          <a:prstGeom prst="wedgeRoundRectCallout">
            <a:avLst>
              <a:gd name="adj1" fmla="val -56198"/>
              <a:gd name="adj2" fmla="val -185430"/>
              <a:gd name="adj3" fmla="val 16667"/>
            </a:avLst>
          </a:prstGeom>
          <a:solidFill>
            <a:srgbClr val="FFE5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2400000" algn="ctr" rotWithShape="0">
              <a:schemeClr val="tx1"/>
            </a:outerShdw>
          </a:effectLst>
          <a:ex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+</a:t>
            </a:r>
            <a:r>
              <a:rPr lang="hu-HU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1,8</a:t>
            </a: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%/a</a:t>
            </a:r>
          </a:p>
        </p:txBody>
      </p:sp>
      <p:sp>
        <p:nvSpPr>
          <p:cNvPr id="45" name="Lekerekített téglalap feliratnak 44"/>
          <p:cNvSpPr/>
          <p:nvPr/>
        </p:nvSpPr>
        <p:spPr bwMode="auto">
          <a:xfrm>
            <a:off x="6550610" y="3500632"/>
            <a:ext cx="1188000" cy="360000"/>
          </a:xfrm>
          <a:prstGeom prst="wedgeRoundRectCallout">
            <a:avLst>
              <a:gd name="adj1" fmla="val -47646"/>
              <a:gd name="adj2" fmla="val -245906"/>
              <a:gd name="adj3" fmla="val 16667"/>
            </a:avLst>
          </a:prstGeom>
          <a:solidFill>
            <a:srgbClr val="FFE5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2400000" algn="ctr" rotWithShape="0">
              <a:schemeClr val="tx1"/>
            </a:outerShdw>
          </a:effectLst>
          <a:ex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+</a:t>
            </a:r>
            <a:r>
              <a:rPr lang="hu-HU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1,0</a:t>
            </a: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%/a</a:t>
            </a:r>
          </a:p>
        </p:txBody>
      </p:sp>
      <p:sp>
        <p:nvSpPr>
          <p:cNvPr id="46" name="Lekerekített téglalap feliratnak 45"/>
          <p:cNvSpPr/>
          <p:nvPr/>
        </p:nvSpPr>
        <p:spPr bwMode="auto">
          <a:xfrm>
            <a:off x="7581822" y="2895689"/>
            <a:ext cx="1188000" cy="360000"/>
          </a:xfrm>
          <a:prstGeom prst="wedgeRoundRectCallout">
            <a:avLst>
              <a:gd name="adj1" fmla="val -39094"/>
              <a:gd name="adj2" fmla="val -193493"/>
              <a:gd name="adj3" fmla="val 16667"/>
            </a:avLst>
          </a:prstGeom>
          <a:solidFill>
            <a:srgbClr val="FFE5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2400000" algn="ctr" rotWithShape="0">
              <a:schemeClr val="tx1"/>
            </a:outerShdw>
          </a:effectLst>
          <a:ex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+</a:t>
            </a:r>
            <a:r>
              <a:rPr lang="hu-HU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0,8</a:t>
            </a: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%/a</a:t>
            </a:r>
          </a:p>
        </p:txBody>
      </p:sp>
      <p:sp>
        <p:nvSpPr>
          <p:cNvPr id="17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079010" y="6474862"/>
            <a:ext cx="972000" cy="324000"/>
          </a:xfrm>
        </p:spPr>
        <p:txBody>
          <a:bodyPr/>
          <a:lstStyle/>
          <a:p>
            <a:pPr>
              <a:defRPr/>
            </a:pPr>
            <a:fld id="{B9856BC3-B280-48FC-8238-9A2151E80E76}" type="slidenum">
              <a:rPr lang="hu-H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40</a:t>
            </a:fld>
            <a:endParaRPr lang="hu-H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0">
        <p:circle/>
      </p:transition>
    </mc:Choice>
    <mc:Fallback xmlns="">
      <p:transition spd="slow" advClick="0" advTm="7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Egyenes összekötő 15"/>
          <p:cNvCxnSpPr>
            <a:cxnSpLocks noChangeShapeType="1"/>
          </p:cNvCxnSpPr>
          <p:nvPr/>
        </p:nvCxnSpPr>
        <p:spPr bwMode="auto">
          <a:xfrm>
            <a:off x="4710113" y="2199618"/>
            <a:ext cx="40322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Egyenes összekötő 16"/>
          <p:cNvCxnSpPr>
            <a:cxnSpLocks noChangeShapeType="1"/>
          </p:cNvCxnSpPr>
          <p:nvPr/>
        </p:nvCxnSpPr>
        <p:spPr bwMode="auto">
          <a:xfrm>
            <a:off x="638175" y="2888820"/>
            <a:ext cx="81724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Egyenes összekötő 17"/>
          <p:cNvCxnSpPr>
            <a:cxnSpLocks noChangeShapeType="1"/>
          </p:cNvCxnSpPr>
          <p:nvPr/>
        </p:nvCxnSpPr>
        <p:spPr bwMode="auto">
          <a:xfrm>
            <a:off x="587375" y="3579156"/>
            <a:ext cx="81724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Egyenes összekötő 18"/>
          <p:cNvCxnSpPr>
            <a:cxnSpLocks noChangeShapeType="1"/>
          </p:cNvCxnSpPr>
          <p:nvPr/>
        </p:nvCxnSpPr>
        <p:spPr bwMode="auto">
          <a:xfrm>
            <a:off x="623888" y="4282418"/>
            <a:ext cx="81724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Egyenes összekötő 19"/>
          <p:cNvCxnSpPr>
            <a:cxnSpLocks noChangeShapeType="1"/>
          </p:cNvCxnSpPr>
          <p:nvPr/>
        </p:nvCxnSpPr>
        <p:spPr bwMode="auto">
          <a:xfrm>
            <a:off x="646113" y="4957106"/>
            <a:ext cx="81724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Egyenes összekötő 16"/>
          <p:cNvCxnSpPr>
            <a:cxnSpLocks noChangeShapeType="1"/>
          </p:cNvCxnSpPr>
          <p:nvPr/>
        </p:nvCxnSpPr>
        <p:spPr bwMode="auto">
          <a:xfrm>
            <a:off x="638175" y="2537460"/>
            <a:ext cx="81724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Egyenes összekötő 17"/>
          <p:cNvCxnSpPr>
            <a:cxnSpLocks noChangeShapeType="1"/>
          </p:cNvCxnSpPr>
          <p:nvPr/>
        </p:nvCxnSpPr>
        <p:spPr bwMode="auto">
          <a:xfrm>
            <a:off x="587375" y="3227796"/>
            <a:ext cx="81724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gyenes összekötő 18"/>
          <p:cNvCxnSpPr>
            <a:cxnSpLocks noChangeShapeType="1"/>
          </p:cNvCxnSpPr>
          <p:nvPr/>
        </p:nvCxnSpPr>
        <p:spPr bwMode="auto">
          <a:xfrm>
            <a:off x="623888" y="3931058"/>
            <a:ext cx="81724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Egyenes összekötő 19"/>
          <p:cNvCxnSpPr>
            <a:cxnSpLocks noChangeShapeType="1"/>
          </p:cNvCxnSpPr>
          <p:nvPr/>
        </p:nvCxnSpPr>
        <p:spPr bwMode="auto">
          <a:xfrm>
            <a:off x="646113" y="4605746"/>
            <a:ext cx="81724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Szövegdoboz 27"/>
          <p:cNvSpPr txBox="1"/>
          <p:nvPr/>
        </p:nvSpPr>
        <p:spPr>
          <a:xfrm>
            <a:off x="1" y="-345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Teljesítőképességek és csúcsterhelések</a:t>
            </a:r>
            <a:endParaRPr lang="hu-H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Egyenes összekötő 16"/>
          <p:cNvCxnSpPr>
            <a:cxnSpLocks noChangeShapeType="1"/>
          </p:cNvCxnSpPr>
          <p:nvPr/>
        </p:nvCxnSpPr>
        <p:spPr bwMode="auto">
          <a:xfrm>
            <a:off x="638175" y="2570538"/>
            <a:ext cx="81724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Egyenes összekötő 17"/>
          <p:cNvCxnSpPr>
            <a:cxnSpLocks noChangeShapeType="1"/>
          </p:cNvCxnSpPr>
          <p:nvPr/>
        </p:nvCxnSpPr>
        <p:spPr bwMode="auto">
          <a:xfrm>
            <a:off x="587375" y="3260874"/>
            <a:ext cx="81724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Egyenes összekötő 18"/>
          <p:cNvCxnSpPr>
            <a:cxnSpLocks noChangeShapeType="1"/>
          </p:cNvCxnSpPr>
          <p:nvPr/>
        </p:nvCxnSpPr>
        <p:spPr bwMode="auto">
          <a:xfrm>
            <a:off x="623888" y="3964136"/>
            <a:ext cx="81724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Egyenes összekötő 19"/>
          <p:cNvCxnSpPr>
            <a:cxnSpLocks noChangeShapeType="1"/>
          </p:cNvCxnSpPr>
          <p:nvPr/>
        </p:nvCxnSpPr>
        <p:spPr bwMode="auto">
          <a:xfrm>
            <a:off x="646113" y="4638824"/>
            <a:ext cx="817245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Szövegdoboz 31"/>
          <p:cNvSpPr txBox="1"/>
          <p:nvPr/>
        </p:nvSpPr>
        <p:spPr>
          <a:xfrm>
            <a:off x="251520" y="84540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195244245"/>
              </p:ext>
            </p:extLst>
          </p:nvPr>
        </p:nvGraphicFramePr>
        <p:xfrm>
          <a:off x="108000" y="540000"/>
          <a:ext cx="8928496" cy="60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Szövegdoboz 34"/>
          <p:cNvSpPr txBox="1"/>
          <p:nvPr/>
        </p:nvSpPr>
        <p:spPr>
          <a:xfrm>
            <a:off x="6726238" y="6120298"/>
            <a:ext cx="2298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az első félévben 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830888" y="6419785"/>
            <a:ext cx="2133600" cy="365125"/>
          </a:xfrm>
        </p:spPr>
        <p:txBody>
          <a:bodyPr/>
          <a:lstStyle/>
          <a:p>
            <a:pPr>
              <a:defRPr/>
            </a:pPr>
            <a:fld id="{B9856BC3-B280-48FC-8238-9A2151E80E76}" type="slidenum">
              <a:rPr lang="hu-H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41</a:t>
            </a:fld>
            <a:endParaRPr lang="hu-H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2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0">
        <p:circle/>
      </p:transition>
    </mc:Choice>
    <mc:Fallback xmlns="">
      <p:transition spd="slow" advClick="0" advTm="6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16200000">
            <a:off x="-2686575" y="2780082"/>
            <a:ext cx="6768751" cy="1267678"/>
          </a:xfrm>
        </p:spPr>
        <p:txBody>
          <a:bodyPr>
            <a:normAutofit/>
          </a:bodyPr>
          <a:lstStyle/>
          <a:p>
            <a:r>
              <a:rPr lang="hu-HU" sz="3200" u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Bruttó  hazai </a:t>
            </a:r>
            <a:r>
              <a:rPr lang="hu-H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erőműves </a:t>
            </a:r>
            <a:br>
              <a:rPr lang="hu-H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u-H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teljesítőképességek, MW</a:t>
            </a:r>
            <a:r>
              <a:rPr lang="hu-HU" sz="3200" u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u-HU" sz="3200" u="none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76" y="44062"/>
            <a:ext cx="6020768" cy="669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Jobbra nyíl 2"/>
          <p:cNvSpPr/>
          <p:nvPr/>
        </p:nvSpPr>
        <p:spPr>
          <a:xfrm>
            <a:off x="7711324" y="2132856"/>
            <a:ext cx="432048" cy="2880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8143372" y="188836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079010" y="6474862"/>
            <a:ext cx="972000" cy="324000"/>
          </a:xfrm>
        </p:spPr>
        <p:txBody>
          <a:bodyPr/>
          <a:lstStyle/>
          <a:p>
            <a:pPr>
              <a:defRPr/>
            </a:pPr>
            <a:fld id="{B9856BC3-B280-48FC-8238-9A2151E80E76}" type="slidenum">
              <a:rPr lang="hu-H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42</a:t>
            </a:fld>
            <a:endParaRPr lang="hu-H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0">
        <p:circle/>
      </p:transition>
    </mc:Choice>
    <mc:Fallback xmlns="">
      <p:transition spd="slow" advTm="7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"/>
            <a:ext cx="9138225" cy="720000"/>
          </a:xfrm>
        </p:spPr>
        <p:txBody>
          <a:bodyPr>
            <a:normAutofit/>
          </a:bodyPr>
          <a:lstStyle/>
          <a:p>
            <a:r>
              <a:rPr lang="hu-HU" sz="3600" u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téli és nyári bruttó villamos csúcsterhelés</a:t>
            </a:r>
            <a:endParaRPr lang="hu-HU" sz="3600" u="none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29112550"/>
              </p:ext>
            </p:extLst>
          </p:nvPr>
        </p:nvGraphicFramePr>
        <p:xfrm>
          <a:off x="2" y="638175"/>
          <a:ext cx="9027886" cy="608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-58054" y="1233714"/>
            <a:ext cx="89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455581" y="6217567"/>
            <a:ext cx="166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 smtClean="0"/>
              <a:t>* az első félévben</a:t>
            </a:r>
            <a:endParaRPr lang="en-GB" sz="1400" dirty="0"/>
          </a:p>
        </p:txBody>
      </p:sp>
      <p:sp>
        <p:nvSpPr>
          <p:cNvPr id="7" name="Téglalap feliratnak 6"/>
          <p:cNvSpPr/>
          <p:nvPr/>
        </p:nvSpPr>
        <p:spPr bwMode="auto">
          <a:xfrm>
            <a:off x="8100392" y="926122"/>
            <a:ext cx="1008000" cy="338036"/>
          </a:xfrm>
          <a:prstGeom prst="wedgeRectCallout">
            <a:avLst>
              <a:gd name="adj1" fmla="val 5303"/>
              <a:gd name="adj2" fmla="val 126906"/>
            </a:avLst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Július 8.</a:t>
            </a:r>
          </a:p>
        </p:txBody>
      </p:sp>
      <p:sp>
        <p:nvSpPr>
          <p:cNvPr id="8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079010" y="6474862"/>
            <a:ext cx="972000" cy="324000"/>
          </a:xfrm>
        </p:spPr>
        <p:txBody>
          <a:bodyPr/>
          <a:lstStyle/>
          <a:p>
            <a:pPr>
              <a:defRPr/>
            </a:pPr>
            <a:fld id="{B9856BC3-B280-48FC-8238-9A2151E80E76}" type="slidenum">
              <a:rPr lang="hu-H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43</a:t>
            </a:fld>
            <a:endParaRPr lang="hu-H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0">
        <p:circle/>
      </p:transition>
    </mc:Choice>
    <mc:Fallback xmlns="">
      <p:transition spd="slow" advClick="0" advTm="5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764704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szükséges teljesítőképesség</a:t>
            </a:r>
            <a:r>
              <a:rPr lang="hu-H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MW</a:t>
            </a:r>
            <a:endParaRPr lang="hu-H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Egyenes összekötő 22"/>
          <p:cNvCxnSpPr/>
          <p:nvPr/>
        </p:nvCxnSpPr>
        <p:spPr>
          <a:xfrm>
            <a:off x="5580112" y="3361981"/>
            <a:ext cx="3276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967746456"/>
              </p:ext>
            </p:extLst>
          </p:nvPr>
        </p:nvGraphicFramePr>
        <p:xfrm>
          <a:off x="0" y="620688"/>
          <a:ext cx="91440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Szövegdoboz 24"/>
          <p:cNvSpPr txBox="1"/>
          <p:nvPr/>
        </p:nvSpPr>
        <p:spPr>
          <a:xfrm>
            <a:off x="2800266" y="1950520"/>
            <a:ext cx="8640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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899592" y="2338003"/>
            <a:ext cx="11088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15%+8%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2659331" y="2636912"/>
            <a:ext cx="11088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2%+4%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5364088" y="3317087"/>
            <a:ext cx="11088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8012241" y="3356992"/>
            <a:ext cx="11088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4427984" y="3082912"/>
            <a:ext cx="1116000" cy="307777"/>
          </a:xfrm>
          <a:prstGeom prst="rect">
            <a:avLst/>
          </a:prstGeom>
          <a:noFill/>
        </p:spPr>
        <p:txBody>
          <a:bodyPr wrap="square" lIns="36000" rIns="36000" rtlCol="0" anchor="ctr">
            <a:spAutoFit/>
          </a:bodyPr>
          <a:lstStyle/>
          <a:p>
            <a:pPr algn="ctr"/>
            <a:r>
              <a:rPr lang="hu-HU" sz="1400" b="1" dirty="0" smtClean="0">
                <a:cs typeface="Arial" panose="020B0604020202020204" pitchFamily="34" charset="0"/>
              </a:rPr>
              <a:t>30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+270+500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Egyenes összekötő 30"/>
          <p:cNvCxnSpPr/>
          <p:nvPr/>
        </p:nvCxnSpPr>
        <p:spPr>
          <a:xfrm>
            <a:off x="280548" y="1139258"/>
            <a:ext cx="1548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>
            <a:off x="1144082" y="2319852"/>
            <a:ext cx="2448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zövegdoboz 32"/>
          <p:cNvSpPr txBox="1"/>
          <p:nvPr/>
        </p:nvSpPr>
        <p:spPr>
          <a:xfrm>
            <a:off x="8024087" y="5877272"/>
            <a:ext cx="1108800" cy="3168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400" b="1" dirty="0" smtClean="0">
                <a:cs typeface="Arial" panose="020B0604020202020204" pitchFamily="34" charset="0"/>
              </a:rPr>
              <a:t>szükséges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ekerekített téglalap 33"/>
          <p:cNvSpPr/>
          <p:nvPr/>
        </p:nvSpPr>
        <p:spPr bwMode="auto">
          <a:xfrm>
            <a:off x="6948264" y="1268760"/>
            <a:ext cx="1692000" cy="504000"/>
          </a:xfrm>
          <a:prstGeom prst="roundRect">
            <a:avLst/>
          </a:prstGeom>
          <a:solidFill>
            <a:srgbClr val="A400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hu-H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2015. év</a:t>
            </a:r>
            <a:endParaRPr lang="hu-H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1043608" y="1384310"/>
            <a:ext cx="8640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13</a:t>
            </a:r>
            <a: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0</a:t>
            </a:r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hu-H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Egyenes összekötő 35"/>
          <p:cNvCxnSpPr/>
          <p:nvPr/>
        </p:nvCxnSpPr>
        <p:spPr>
          <a:xfrm>
            <a:off x="2901012" y="2636912"/>
            <a:ext cx="2448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4601028" y="2253066"/>
            <a:ext cx="8640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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8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Egyenes összekötő 37"/>
          <p:cNvCxnSpPr/>
          <p:nvPr/>
        </p:nvCxnSpPr>
        <p:spPr>
          <a:xfrm>
            <a:off x="4686879" y="3097535"/>
            <a:ext cx="1548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>
            <a:off x="7358994" y="2320414"/>
            <a:ext cx="15480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946438" y="6520259"/>
            <a:ext cx="2133600" cy="365125"/>
          </a:xfrm>
        </p:spPr>
        <p:txBody>
          <a:bodyPr/>
          <a:lstStyle/>
          <a:p>
            <a:fld id="{B9F44CA0-4EB4-48DC-83A7-A619375AC89A}" type="slidenum">
              <a:rPr lang="hu-HU" smtClean="0"/>
              <a:t>44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202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0">
        <p:circle/>
      </p:transition>
    </mc:Choice>
    <mc:Fallback xmlns="">
      <p:transition spd="slow" advClick="0" advTm="7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45384903"/>
              </p:ext>
            </p:extLst>
          </p:nvPr>
        </p:nvGraphicFramePr>
        <p:xfrm>
          <a:off x="-8803" y="520824"/>
          <a:ext cx="9143999" cy="622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-8803" y="60909"/>
            <a:ext cx="9144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Nagyerőműveink életkora 2015-ben 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(~7000 MW)</a:t>
            </a:r>
            <a:endParaRPr lang="hu-H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030" y="9087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402376" y="522976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év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4788024" y="908720"/>
            <a:ext cx="3974392" cy="504000"/>
          </a:xfrm>
          <a:prstGeom prst="roundRect">
            <a:avLst>
              <a:gd name="adj" fmla="val 31049"/>
            </a:avLst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Átlagos életkor: 27,4 év</a:t>
            </a:r>
            <a:endParaRPr lang="hu-H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 flipV="1">
            <a:off x="4067944" y="692134"/>
            <a:ext cx="0" cy="4464000"/>
          </a:xfrm>
          <a:prstGeom prst="line">
            <a:avLst/>
          </a:prstGeom>
          <a:ln w="28575">
            <a:solidFill>
              <a:srgbClr val="660066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alra nyíl 10"/>
          <p:cNvSpPr/>
          <p:nvPr/>
        </p:nvSpPr>
        <p:spPr>
          <a:xfrm>
            <a:off x="3333430" y="836712"/>
            <a:ext cx="720000" cy="288000"/>
          </a:xfrm>
          <a:prstGeom prst="leftArrow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1721270" y="778656"/>
            <a:ext cx="1713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gázturbinák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079010" y="6474862"/>
            <a:ext cx="972000" cy="324000"/>
          </a:xfrm>
        </p:spPr>
        <p:txBody>
          <a:bodyPr/>
          <a:lstStyle/>
          <a:p>
            <a:pPr>
              <a:defRPr/>
            </a:pPr>
            <a:fld id="{B9856BC3-B280-48FC-8238-9A2151E80E76}" type="slidenum">
              <a:rPr lang="hu-H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45</a:t>
            </a:fld>
            <a:endParaRPr lang="hu-H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0">
        <p:circle/>
      </p:transition>
    </mc:Choice>
    <mc:Fallback xmlns="">
      <p:transition spd="slow" advClick="0" advTm="6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10898418"/>
              </p:ext>
            </p:extLst>
          </p:nvPr>
        </p:nvGraphicFramePr>
        <p:xfrm>
          <a:off x="-8803" y="461598"/>
          <a:ext cx="9143999" cy="622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7030" y="9377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402376" y="52587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év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-8803" y="60909"/>
            <a:ext cx="9144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Nagyerőműveink életkora 2020-ben 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(~6000 MW)</a:t>
            </a:r>
            <a:endParaRPr lang="hu-H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788024" y="908720"/>
            <a:ext cx="3974392" cy="504000"/>
          </a:xfrm>
          <a:prstGeom prst="roundRect">
            <a:avLst>
              <a:gd name="adj" fmla="val 31049"/>
            </a:avLst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Átlagos életkor: 29,5 év</a:t>
            </a:r>
            <a:endParaRPr lang="hu-H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917410" y="6477279"/>
            <a:ext cx="2133600" cy="365125"/>
          </a:xfrm>
        </p:spPr>
        <p:txBody>
          <a:bodyPr/>
          <a:lstStyle/>
          <a:p>
            <a:pPr>
              <a:defRPr/>
            </a:pPr>
            <a:fld id="{B9856BC3-B280-48FC-8238-9A2151E80E76}" type="slidenum">
              <a:rPr lang="hu-H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46</a:t>
            </a:fld>
            <a:endParaRPr lang="hu-H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0">
        <p:circle/>
      </p:transition>
    </mc:Choice>
    <mc:Fallback xmlns="">
      <p:transition spd="slow" advClick="0" advTm="4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1"/>
            <a:ext cx="9138225" cy="6480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hu-HU" b="1" u="none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Erőművek fosszilis tüzelőanyag-felhasználása</a:t>
            </a:r>
            <a:endParaRPr lang="hu-HU" b="1" u="none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79655646"/>
              </p:ext>
            </p:extLst>
          </p:nvPr>
        </p:nvGraphicFramePr>
        <p:xfrm>
          <a:off x="1" y="552450"/>
          <a:ext cx="8963024" cy="623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-9525" y="933450"/>
            <a:ext cx="58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PJ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52127"/>
          </a:xfrm>
        </p:spPr>
        <p:txBody>
          <a:bodyPr/>
          <a:lstStyle/>
          <a:p>
            <a:fld id="{B9F44CA0-4EB4-48DC-83A7-A619375AC89A}" type="slidenum">
              <a:rPr lang="hu-HU" smtClean="0"/>
              <a:t>47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283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0">
        <p:circle/>
      </p:transition>
    </mc:Choice>
    <mc:Fallback xmlns="">
      <p:transition spd="slow" advClick="0" advTm="6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63996" y="-15356"/>
            <a:ext cx="9065490" cy="64633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Teljesítőképesség és terhelés változása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174392424"/>
              </p:ext>
            </p:extLst>
          </p:nvPr>
        </p:nvGraphicFramePr>
        <p:xfrm>
          <a:off x="0" y="404664"/>
          <a:ext cx="914400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Szövegdoboz 15"/>
          <p:cNvSpPr txBox="1"/>
          <p:nvPr/>
        </p:nvSpPr>
        <p:spPr>
          <a:xfrm>
            <a:off x="78510" y="914053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itchFamily="34" charset="0"/>
                <a:cs typeface="Arial" pitchFamily="34" charset="0"/>
              </a:rPr>
              <a:t>MW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Egyenes összekötő 16"/>
          <p:cNvCxnSpPr/>
          <p:nvPr/>
        </p:nvCxnSpPr>
        <p:spPr bwMode="auto">
          <a:xfrm flipV="1">
            <a:off x="6343734" y="837274"/>
            <a:ext cx="0" cy="475200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Egyenes összekötő 26"/>
          <p:cNvCxnSpPr/>
          <p:nvPr/>
        </p:nvCxnSpPr>
        <p:spPr bwMode="auto">
          <a:xfrm>
            <a:off x="6444208" y="2852936"/>
            <a:ext cx="2376264" cy="2160240"/>
          </a:xfrm>
          <a:prstGeom prst="line">
            <a:avLst/>
          </a:prstGeom>
          <a:solidFill>
            <a:srgbClr val="BBE4F9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Egyenes összekötő 27"/>
          <p:cNvCxnSpPr/>
          <p:nvPr/>
        </p:nvCxnSpPr>
        <p:spPr bwMode="auto">
          <a:xfrm>
            <a:off x="6596608" y="3005336"/>
            <a:ext cx="2196000" cy="140400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Egyenes összekötő 28"/>
          <p:cNvCxnSpPr/>
          <p:nvPr/>
        </p:nvCxnSpPr>
        <p:spPr bwMode="auto">
          <a:xfrm>
            <a:off x="6525741" y="2934469"/>
            <a:ext cx="2304000" cy="2664000"/>
          </a:xfrm>
          <a:prstGeom prst="line">
            <a:avLst/>
          </a:prstGeom>
          <a:solidFill>
            <a:srgbClr val="BBE4F9"/>
          </a:solidFill>
          <a:ln w="28575" cap="flat" cmpd="sng" algn="ctr">
            <a:solidFill>
              <a:srgbClr val="7030A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Szövegdoboz 29"/>
          <p:cNvSpPr txBox="1"/>
          <p:nvPr/>
        </p:nvSpPr>
        <p:spPr>
          <a:xfrm>
            <a:off x="8738939" y="474408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00FF"/>
                </a:solidFill>
              </a:rPr>
              <a:t>?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11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079010" y="6474862"/>
            <a:ext cx="972000" cy="324000"/>
          </a:xfrm>
        </p:spPr>
        <p:txBody>
          <a:bodyPr/>
          <a:lstStyle/>
          <a:p>
            <a:pPr>
              <a:defRPr/>
            </a:pPr>
            <a:fld id="{B9856BC3-B280-48FC-8238-9A2151E80E76}" type="slidenum">
              <a:rPr lang="hu-H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48</a:t>
            </a:fld>
            <a:endParaRPr lang="hu-H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10000">
        <p:circle/>
      </p:transition>
    </mc:Choice>
    <mc:Fallback xmlns="">
      <p:transition spd="slow" advClick="0" advTm="1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ekerekített téglalap 19"/>
          <p:cNvSpPr/>
          <p:nvPr/>
        </p:nvSpPr>
        <p:spPr>
          <a:xfrm>
            <a:off x="6252567" y="5248434"/>
            <a:ext cx="2261276" cy="570547"/>
          </a:xfrm>
          <a:prstGeom prst="roundRect">
            <a:avLst>
              <a:gd name="adj" fmla="val 27739"/>
            </a:avLst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8500 MW</a:t>
            </a:r>
            <a:endParaRPr lang="hu-H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125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07301907"/>
              </p:ext>
            </p:extLst>
          </p:nvPr>
        </p:nvGraphicFramePr>
        <p:xfrm>
          <a:off x="92365" y="521166"/>
          <a:ext cx="9030091" cy="607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54105" y="15596"/>
            <a:ext cx="9095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Az erőműpark összetétele várhatóan 2015 végén</a:t>
            </a:r>
            <a:endParaRPr lang="hu-H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848543" y="15034"/>
            <a:ext cx="428400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megmaradhat 2030-ig</a:t>
            </a:r>
            <a:endParaRPr lang="hu-H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6256088" y="5248434"/>
            <a:ext cx="2261276" cy="570547"/>
          </a:xfrm>
          <a:prstGeom prst="roundRect">
            <a:avLst>
              <a:gd name="adj" fmla="val 27739"/>
            </a:avLst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5000 MW</a:t>
            </a:r>
            <a:endParaRPr lang="hu-H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24400" y="1921821"/>
            <a:ext cx="1728192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4499992" y="3284984"/>
            <a:ext cx="792088" cy="2160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4974458" y="3011466"/>
            <a:ext cx="3168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2713744" y="3197900"/>
            <a:ext cx="121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2100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777640" y="4394132"/>
            <a:ext cx="792088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2180659" y="4105538"/>
            <a:ext cx="621653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576130" y="4282616"/>
            <a:ext cx="71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1911829" y="5479031"/>
            <a:ext cx="792088" cy="216024"/>
          </a:xfrm>
          <a:prstGeom prst="rect">
            <a:avLst/>
          </a:prstGeom>
          <a:solidFill>
            <a:srgbClr val="00A800"/>
          </a:solidFill>
          <a:ln>
            <a:solidFill>
              <a:srgbClr val="00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2653642" y="5200172"/>
            <a:ext cx="180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1815052" y="5390640"/>
            <a:ext cx="71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8042898" y="643882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37066" y="6518404"/>
            <a:ext cx="972000" cy="324000"/>
          </a:xfrm>
        </p:spPr>
        <p:txBody>
          <a:bodyPr/>
          <a:lstStyle/>
          <a:p>
            <a:pPr>
              <a:defRPr/>
            </a:pPr>
            <a:fld id="{B9856BC3-B280-48FC-8238-9A2151E80E76}" type="slidenum">
              <a:rPr lang="hu-H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49</a:t>
            </a:fld>
            <a:endParaRPr lang="hu-H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0">
        <p:circle/>
      </p:transition>
    </mc:Choice>
    <mc:Fallback xmlns="">
      <p:transition spd="slow" advClick="0" advTm="8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1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1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51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52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52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2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3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03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3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 animBg="1"/>
      <p:bldP spid="5" grpId="0" animBg="1"/>
      <p:bldP spid="12" grpId="0" animBg="1"/>
      <p:bldP spid="6" grpId="0"/>
      <p:bldP spid="13" grpId="0" animBg="1"/>
      <p:bldP spid="14" grpId="0" animBg="1"/>
      <p:bldP spid="15" grpId="0"/>
      <p:bldP spid="16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0" y="-1668"/>
            <a:ext cx="9144000" cy="550348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villamosenergia-piac két folyamata   </a:t>
            </a:r>
            <a:endParaRPr lang="hu-H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24834" y="616038"/>
            <a:ext cx="8371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660066"/>
                </a:solidFill>
                <a:cs typeface="Arial" panose="020B0604020202020204" pitchFamily="34" charset="0"/>
              </a:rPr>
              <a:t>A tevékenységek szétválasztása a feladat.</a:t>
            </a:r>
            <a:endParaRPr lang="en-GB" sz="3200" b="1" dirty="0">
              <a:solidFill>
                <a:srgbClr val="660066"/>
              </a:solidFill>
              <a:cs typeface="Arial" panose="020B0604020202020204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012527" y="1412776"/>
            <a:ext cx="2880000" cy="468000"/>
          </a:xfrm>
          <a:prstGeom prst="roundRect">
            <a:avLst>
              <a:gd name="adj" fmla="val 2622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30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hu-HU" sz="28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Áruértékesítés</a:t>
            </a:r>
            <a:endParaRPr lang="hu-HU" sz="28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987824" y="3789040"/>
            <a:ext cx="2880000" cy="468000"/>
          </a:xfrm>
          <a:prstGeom prst="roundRect">
            <a:avLst>
              <a:gd name="adj" fmla="val 2622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30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hu-HU" sz="28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Szolgáltatás</a:t>
            </a:r>
            <a:endParaRPr lang="hu-HU" sz="28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468313" y="2213454"/>
            <a:ext cx="2232025" cy="720725"/>
          </a:xfrm>
          <a:prstGeom prst="chevron">
            <a:avLst>
              <a:gd name="adj" fmla="val 46038"/>
            </a:avLst>
          </a:prstGeom>
          <a:solidFill>
            <a:srgbClr val="9E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>
                <a:solidFill>
                  <a:schemeClr val="bg1"/>
                </a:solidFill>
              </a:rPr>
              <a:t>Beszerzés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2493963" y="2213454"/>
            <a:ext cx="2232025" cy="720725"/>
          </a:xfrm>
          <a:prstGeom prst="chevron">
            <a:avLst>
              <a:gd name="adj" fmla="val 46038"/>
            </a:avLst>
          </a:prstGeom>
          <a:solidFill>
            <a:srgbClr val="EE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Termelés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4516438" y="2213454"/>
            <a:ext cx="2232025" cy="720725"/>
          </a:xfrm>
          <a:prstGeom prst="chevron">
            <a:avLst>
              <a:gd name="adj" fmla="val 46038"/>
            </a:avLst>
          </a:prstGeom>
          <a:solidFill>
            <a:srgbClr val="F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Szállítás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6542088" y="2213454"/>
            <a:ext cx="2232025" cy="720725"/>
          </a:xfrm>
          <a:prstGeom prst="chevron">
            <a:avLst>
              <a:gd name="adj" fmla="val 46038"/>
            </a:avLst>
          </a:prstGeom>
          <a:solidFill>
            <a:srgbClr val="EE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Értékesítés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490538" y="4574381"/>
            <a:ext cx="2232025" cy="720725"/>
          </a:xfrm>
          <a:prstGeom prst="chevron">
            <a:avLst>
              <a:gd name="adj" fmla="val 46038"/>
            </a:avLst>
          </a:prstGeom>
          <a:solidFill>
            <a:srgbClr val="9E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Információ </a:t>
            </a:r>
          </a:p>
          <a:p>
            <a:pPr algn="ctr"/>
            <a:r>
              <a:rPr lang="hu-H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technika</a:t>
            </a:r>
            <a:endParaRPr lang="hu-H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516188" y="4574381"/>
            <a:ext cx="2232025" cy="720725"/>
          </a:xfrm>
          <a:prstGeom prst="chevron">
            <a:avLst>
              <a:gd name="adj" fmla="val 46038"/>
            </a:avLst>
          </a:prstGeom>
          <a:solidFill>
            <a:srgbClr val="EE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Elszámolás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4538663" y="4574381"/>
            <a:ext cx="2232025" cy="720725"/>
          </a:xfrm>
          <a:prstGeom prst="chevron">
            <a:avLst>
              <a:gd name="adj" fmla="val 46038"/>
            </a:avLst>
          </a:prstGeom>
          <a:solidFill>
            <a:srgbClr val="F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/>
              <a:t>Ügyfél-</a:t>
            </a:r>
          </a:p>
          <a:p>
            <a:pPr algn="ctr"/>
            <a:r>
              <a:rPr lang="hu-HU" sz="2000" b="1"/>
              <a:t>szolgálat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6564313" y="4574381"/>
            <a:ext cx="2232025" cy="720725"/>
          </a:xfrm>
          <a:prstGeom prst="chevron">
            <a:avLst>
              <a:gd name="adj" fmla="val 46038"/>
            </a:avLst>
          </a:prstGeom>
          <a:solidFill>
            <a:srgbClr val="EE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Hálózati</a:t>
            </a:r>
          </a:p>
          <a:p>
            <a:pPr algn="ctr"/>
            <a:r>
              <a:rPr lang="hu-H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szolgáltatás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27050" y="5661248"/>
            <a:ext cx="7993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/>
              <a:t>CRM = </a:t>
            </a:r>
            <a:r>
              <a:rPr lang="en-US" b="1" dirty="0"/>
              <a:t>Customer Relationship Management</a:t>
            </a:r>
            <a:r>
              <a:rPr lang="hu-HU" b="1" dirty="0"/>
              <a:t> (Vevőkapcsolat-irányítás)</a:t>
            </a:r>
            <a:endParaRPr lang="en-US" b="1" dirty="0"/>
          </a:p>
        </p:txBody>
      </p:sp>
      <p:sp>
        <p:nvSpPr>
          <p:cNvPr id="18" name="Lekerekített téglalap 17"/>
          <p:cNvSpPr/>
          <p:nvPr/>
        </p:nvSpPr>
        <p:spPr>
          <a:xfrm>
            <a:off x="1185604" y="2968377"/>
            <a:ext cx="684000" cy="288032"/>
          </a:xfrm>
          <a:prstGeom prst="round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piac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3196495" y="2968377"/>
            <a:ext cx="684000" cy="288032"/>
          </a:xfrm>
          <a:prstGeom prst="round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piac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7272376" y="2969976"/>
            <a:ext cx="684000" cy="288032"/>
          </a:xfrm>
          <a:prstGeom prst="round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piac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1168574" y="5323992"/>
            <a:ext cx="684000" cy="288032"/>
          </a:xfrm>
          <a:prstGeom prst="round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piac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ekerekített téglalap 21"/>
          <p:cNvSpPr/>
          <p:nvPr/>
        </p:nvSpPr>
        <p:spPr>
          <a:xfrm>
            <a:off x="3179465" y="5323992"/>
            <a:ext cx="684000" cy="288032"/>
          </a:xfrm>
          <a:prstGeom prst="round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piac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ekerekített téglalap 22"/>
          <p:cNvSpPr/>
          <p:nvPr/>
        </p:nvSpPr>
        <p:spPr>
          <a:xfrm>
            <a:off x="7255346" y="5325591"/>
            <a:ext cx="684000" cy="288032"/>
          </a:xfrm>
          <a:prstGeom prst="round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piac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5328160" y="5329783"/>
            <a:ext cx="684000" cy="288032"/>
          </a:xfrm>
          <a:prstGeom prst="roundRect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piac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ekerekített téglalap 24"/>
          <p:cNvSpPr/>
          <p:nvPr/>
        </p:nvSpPr>
        <p:spPr>
          <a:xfrm>
            <a:off x="4783808" y="2968377"/>
            <a:ext cx="1588392" cy="288032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monopólium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424835" y="1947451"/>
            <a:ext cx="2069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üzelőanyag-vásárlás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2468964" y="1945407"/>
            <a:ext cx="2069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illannyá alakítás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4519096" y="1945407"/>
            <a:ext cx="2069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tvitel és elosztás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6501412" y="1935187"/>
            <a:ext cx="2069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kereskedés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567710" y="4311451"/>
            <a:ext cx="2069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informálások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2611839" y="4309407"/>
            <a:ext cx="1815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számlázás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4661971" y="4309407"/>
            <a:ext cx="2069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kiszolgálás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6644287" y="4299187"/>
            <a:ext cx="2069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„szerviz”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179512" y="6093296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két piaci értéklánc együttes szervezése a feladat. </a:t>
            </a:r>
            <a:endParaRPr lang="en-GB" sz="24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758880" y="6417368"/>
            <a:ext cx="2133600" cy="324000"/>
          </a:xfrm>
        </p:spPr>
        <p:txBody>
          <a:bodyPr/>
          <a:lstStyle/>
          <a:p>
            <a:pPr>
              <a:defRPr/>
            </a:pPr>
            <a:fld id="{6B18CAB1-E16C-4E7C-91DD-761E66348D12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-14514" y="3573016"/>
            <a:ext cx="9180000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077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0">
        <p:circle/>
      </p:transition>
    </mc:Choice>
    <mc:Fallback xmlns="">
      <p:transition spd="slow" advClick="0" advTm="6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ekerekített téglalap 23"/>
          <p:cNvSpPr/>
          <p:nvPr/>
        </p:nvSpPr>
        <p:spPr>
          <a:xfrm>
            <a:off x="6252567" y="5248434"/>
            <a:ext cx="2261276" cy="570547"/>
          </a:xfrm>
          <a:prstGeom prst="roundRect">
            <a:avLst>
              <a:gd name="adj" fmla="val 27739"/>
            </a:avLst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5000 MW</a:t>
            </a:r>
            <a:endParaRPr lang="hu-H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729780" y="1950740"/>
            <a:ext cx="1548000" cy="720080"/>
          </a:xfrm>
          <a:prstGeom prst="rect">
            <a:avLst/>
          </a:prstGeom>
          <a:pattFill prst="dkUpDiag">
            <a:fgClr>
              <a:srgbClr val="CC0000"/>
            </a:fgClr>
            <a:bgClr>
              <a:schemeClr val="bg1"/>
            </a:bgClr>
          </a:patt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125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696056"/>
              </p:ext>
            </p:extLst>
          </p:nvPr>
        </p:nvGraphicFramePr>
        <p:xfrm>
          <a:off x="92365" y="521166"/>
          <a:ext cx="9030091" cy="607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10563" y="1082"/>
            <a:ext cx="9133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Az erőműpark </a:t>
            </a:r>
            <a:r>
              <a:rPr lang="hu-H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várható összetétele 2030 </a:t>
            </a:r>
            <a:r>
              <a:rPr lang="hu-H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végére</a:t>
            </a:r>
            <a:endParaRPr lang="hu-H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6270602" y="5238909"/>
            <a:ext cx="2261276" cy="570547"/>
          </a:xfrm>
          <a:prstGeom prst="roundRect">
            <a:avLst>
              <a:gd name="adj" fmla="val 27739"/>
            </a:avLst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11 000 MW</a:t>
            </a:r>
            <a:endParaRPr lang="hu-H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822347" y="842400"/>
            <a:ext cx="3744000" cy="720080"/>
          </a:xfrm>
          <a:prstGeom prst="rect">
            <a:avLst/>
          </a:prstGeom>
          <a:pattFill prst="dkUpDiag">
            <a:fgClr>
              <a:srgbClr val="7030A0"/>
            </a:fgClr>
            <a:bgClr>
              <a:schemeClr val="bg1"/>
            </a:bgClr>
          </a:patt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6371711" y="1023630"/>
            <a:ext cx="720000" cy="360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2400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123808" y="2132856"/>
            <a:ext cx="720000" cy="3804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4983074" y="3025527"/>
            <a:ext cx="630000" cy="720080"/>
          </a:xfrm>
          <a:prstGeom prst="rect">
            <a:avLst/>
          </a:prstGeom>
          <a:pattFill prst="dkUpDiag">
            <a:fgClr>
              <a:srgbClr val="FFC000"/>
            </a:fgClr>
            <a:bgClr>
              <a:schemeClr val="bg1"/>
            </a:bgClr>
          </a:patt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4932040" y="3192536"/>
            <a:ext cx="720000" cy="38048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2172493" y="4120108"/>
            <a:ext cx="1535591" cy="720080"/>
          </a:xfrm>
          <a:prstGeom prst="rect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2593956" y="4291706"/>
            <a:ext cx="720000" cy="3804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2637878" y="5214342"/>
            <a:ext cx="1872000" cy="720080"/>
          </a:xfrm>
          <a:prstGeom prst="rect">
            <a:avLst/>
          </a:prstGeom>
          <a:pattFill prst="dkUpDiag">
            <a:fgClr>
              <a:srgbClr val="00A800"/>
            </a:fgClr>
            <a:bgClr>
              <a:schemeClr val="bg1"/>
            </a:bgClr>
          </a:pattFill>
          <a:ln w="3175">
            <a:solidFill>
              <a:srgbClr val="00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0" name="Szövegdoboz 19"/>
          <p:cNvSpPr txBox="1"/>
          <p:nvPr/>
        </p:nvSpPr>
        <p:spPr>
          <a:xfrm>
            <a:off x="3213453" y="5401791"/>
            <a:ext cx="720000" cy="3804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1200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8042898" y="643882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318836" y="1942978"/>
            <a:ext cx="1191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4543534" y="519785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37066" y="6518404"/>
            <a:ext cx="972000" cy="324000"/>
          </a:xfrm>
        </p:spPr>
        <p:txBody>
          <a:bodyPr/>
          <a:lstStyle/>
          <a:p>
            <a:pPr>
              <a:defRPr/>
            </a:pPr>
            <a:fld id="{B9856BC3-B280-48FC-8238-9A2151E80E76}" type="slidenum">
              <a:rPr lang="hu-H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50</a:t>
            </a:fld>
            <a:endParaRPr lang="hu-H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5633070" y="2987427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0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0">
        <p:circle/>
      </p:transition>
    </mc:Choice>
    <mc:Fallback xmlns="">
      <p:transition spd="slow" advClick="0" advTm="9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30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9" grpId="0" animBg="1"/>
      <p:bldP spid="4" grpId="0" animBg="1"/>
      <p:bldP spid="13" grpId="0" animBg="1"/>
      <p:bldP spid="14" grpId="0" animBg="1"/>
      <p:bldP spid="15" grpId="0"/>
      <p:bldP spid="16" grpId="0" animBg="1"/>
      <p:bldP spid="17" grpId="0" animBg="1"/>
      <p:bldP spid="19" grpId="0" animBg="1"/>
      <p:bldP spid="20" grpId="0" animBg="1"/>
      <p:bldP spid="5" grpId="0"/>
      <p:bldP spid="23" grpId="0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1"/>
            <a:ext cx="9138225" cy="6480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hu-HU" b="1" u="none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Lakossági villanyárak, </a:t>
            </a:r>
            <a:r>
              <a:rPr lang="hu-HU" b="1" u="none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EU-28</a:t>
            </a:r>
            <a:r>
              <a:rPr lang="hu-HU" b="1" u="none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2014, </a:t>
            </a:r>
            <a:r>
              <a:rPr lang="hu-HU" b="1" u="none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ct</a:t>
            </a:r>
            <a:r>
              <a:rPr lang="hu-HU" b="1" u="none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/kWh</a:t>
            </a:r>
            <a:endParaRPr lang="hu-HU" b="1" u="none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50315329"/>
              </p:ext>
            </p:extLst>
          </p:nvPr>
        </p:nvGraphicFramePr>
        <p:xfrm>
          <a:off x="108000" y="800098"/>
          <a:ext cx="8928000" cy="56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Lekerekített téglalap 4"/>
          <p:cNvSpPr/>
          <p:nvPr/>
        </p:nvSpPr>
        <p:spPr bwMode="auto">
          <a:xfrm>
            <a:off x="3543300" y="800100"/>
            <a:ext cx="5004000" cy="466725"/>
          </a:xfrm>
          <a:prstGeom prst="roundRect">
            <a:avLst>
              <a:gd name="adj" fmla="val 32994"/>
            </a:avLst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Átlag 20,33 </a:t>
            </a:r>
            <a:r>
              <a:rPr kumimoji="0" lang="hu-HU" sz="2400" b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ct</a:t>
            </a:r>
            <a:r>
              <a:rPr kumimoji="0" lang="hu-HU" sz="24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/kWh (~63 Ft/kWh)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486150" y="1285875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5F29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(átlagos 2500 – 5000 kWh/lakás évi fogyasztásnál) </a:t>
            </a:r>
            <a:endParaRPr lang="hu-HU" sz="1600" b="1" dirty="0">
              <a:solidFill>
                <a:srgbClr val="5F29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9512" y="6453336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400" u="sng" dirty="0" smtClean="0"/>
              <a:t>Forrás:</a:t>
            </a:r>
            <a:r>
              <a:rPr lang="hu-HU" sz="1400" dirty="0" smtClean="0"/>
              <a:t> http://ec.europa.eu/eurostat/tgm</a:t>
            </a:r>
            <a:endParaRPr lang="hu-HU" sz="1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902896" y="6489376"/>
            <a:ext cx="2133600" cy="324000"/>
          </a:xfrm>
        </p:spPr>
        <p:txBody>
          <a:bodyPr/>
          <a:lstStyle/>
          <a:p>
            <a:fld id="{B9F44CA0-4EB4-48DC-83A7-A619375AC89A}" type="slidenum">
              <a:rPr lang="hu-HU" smtClean="0"/>
              <a:t>51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797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0">
        <p:circle/>
      </p:transition>
    </mc:Choice>
    <mc:Fallback xmlns="">
      <p:transition spd="slow" advClick="0" advTm="4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5596"/>
            <a:ext cx="91439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áztartási villamosenergia-árak, ELMŰ</a:t>
            </a: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5867040"/>
              </p:ext>
            </p:extLst>
          </p:nvPr>
        </p:nvGraphicFramePr>
        <p:xfrm>
          <a:off x="36512" y="662806"/>
          <a:ext cx="9144000" cy="607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zövegdoboz 2"/>
          <p:cNvSpPr txBox="1">
            <a:spLocks noChangeArrowheads="1"/>
          </p:cNvSpPr>
          <p:nvPr/>
        </p:nvSpPr>
        <p:spPr bwMode="auto">
          <a:xfrm>
            <a:off x="1282754" y="1080902"/>
            <a:ext cx="1336675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 b="1">
                <a:solidFill>
                  <a:srgbClr val="EC2027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 b="1">
                <a:solidFill>
                  <a:srgbClr val="00834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400" dirty="0">
                <a:solidFill>
                  <a:schemeClr val="tx1"/>
                </a:solidFill>
                <a:latin typeface="Arial" charset="0"/>
              </a:rPr>
              <a:t>49,89</a:t>
            </a:r>
          </a:p>
        </p:txBody>
      </p:sp>
      <p:sp>
        <p:nvSpPr>
          <p:cNvPr id="10" name="Szövegdoboz 7"/>
          <p:cNvSpPr txBox="1">
            <a:spLocks noChangeArrowheads="1"/>
          </p:cNvSpPr>
          <p:nvPr/>
        </p:nvSpPr>
        <p:spPr bwMode="auto">
          <a:xfrm>
            <a:off x="3313492" y="1482952"/>
            <a:ext cx="1336675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 b="1">
                <a:solidFill>
                  <a:srgbClr val="EC2027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 b="1">
                <a:solidFill>
                  <a:srgbClr val="00834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400" dirty="0">
                <a:solidFill>
                  <a:schemeClr val="tx1"/>
                </a:solidFill>
                <a:latin typeface="Arial" charset="0"/>
              </a:rPr>
              <a:t>44,86</a:t>
            </a:r>
          </a:p>
        </p:txBody>
      </p:sp>
      <p:sp>
        <p:nvSpPr>
          <p:cNvPr id="11" name="Szövegdoboz 8"/>
          <p:cNvSpPr txBox="1">
            <a:spLocks noChangeArrowheads="1"/>
          </p:cNvSpPr>
          <p:nvPr/>
        </p:nvSpPr>
        <p:spPr bwMode="auto">
          <a:xfrm>
            <a:off x="5333190" y="1929922"/>
            <a:ext cx="1335088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 b="1">
                <a:solidFill>
                  <a:srgbClr val="EC2027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 b="1">
                <a:solidFill>
                  <a:srgbClr val="00834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400" dirty="0">
                <a:solidFill>
                  <a:schemeClr val="tx1"/>
                </a:solidFill>
                <a:latin typeface="Arial" charset="0"/>
              </a:rPr>
              <a:t>39,07</a:t>
            </a:r>
          </a:p>
        </p:txBody>
      </p:sp>
      <p:sp>
        <p:nvSpPr>
          <p:cNvPr id="12" name="Szövegdoboz 8"/>
          <p:cNvSpPr txBox="1">
            <a:spLocks noChangeArrowheads="1"/>
          </p:cNvSpPr>
          <p:nvPr/>
        </p:nvSpPr>
        <p:spPr bwMode="auto">
          <a:xfrm>
            <a:off x="7377880" y="2142228"/>
            <a:ext cx="1335088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 b="1">
                <a:solidFill>
                  <a:srgbClr val="EC2027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 b="1">
                <a:solidFill>
                  <a:srgbClr val="008342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2400" dirty="0" smtClean="0">
                <a:solidFill>
                  <a:schemeClr val="tx1"/>
                </a:solidFill>
                <a:latin typeface="Arial" charset="0"/>
              </a:rPr>
              <a:t>36,84</a:t>
            </a:r>
            <a:endParaRPr lang="hu-HU" altLang="en-U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7346" y="1115452"/>
            <a:ext cx="986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Ft/kWh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a számának helye 2"/>
          <p:cNvSpPr txBox="1">
            <a:spLocks/>
          </p:cNvSpPr>
          <p:nvPr/>
        </p:nvSpPr>
        <p:spPr>
          <a:xfrm>
            <a:off x="6960952" y="649179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/>
            <a:fld id="{B9F44CA0-4EB4-48DC-83A7-A619375AC89A}" type="slidenum">
              <a:rPr lang="hu-HU" sz="1400" smtClean="0"/>
              <a:pPr algn="r"/>
              <a:t>52</a:t>
            </a:fld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6989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0">
        <p:circle/>
      </p:transition>
    </mc:Choice>
    <mc:Fallback xmlns="">
      <p:transition spd="slow" advClick="0" advTm="4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571470930"/>
              </p:ext>
            </p:extLst>
          </p:nvPr>
        </p:nvGraphicFramePr>
        <p:xfrm>
          <a:off x="27710" y="522769"/>
          <a:ext cx="896448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Kanyar felfelé 6"/>
          <p:cNvSpPr/>
          <p:nvPr/>
        </p:nvSpPr>
        <p:spPr>
          <a:xfrm>
            <a:off x="2411760" y="5966349"/>
            <a:ext cx="792088" cy="540000"/>
          </a:xfrm>
          <a:prstGeom prst="bentUpArrow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107504" y="62268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latin typeface="Arial" pitchFamily="34" charset="0"/>
                <a:cs typeface="Arial" pitchFamily="34" charset="0"/>
              </a:rPr>
              <a:t>teljes piacnyitás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-8802" y="60872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latin typeface="Arial" pitchFamily="34" charset="0"/>
                <a:cs typeface="Arial" pitchFamily="34" charset="0"/>
              </a:rPr>
              <a:t>TWh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99592" y="2642996"/>
            <a:ext cx="7920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31,6%</a:t>
            </a:r>
            <a:endParaRPr lang="hu-HU" sz="1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629197" y="2602693"/>
            <a:ext cx="7920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31,0%</a:t>
            </a:r>
            <a:endParaRPr lang="hu-HU" sz="1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483768" y="2974461"/>
            <a:ext cx="7920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28,4%</a:t>
            </a:r>
            <a:endParaRPr lang="hu-HU" sz="1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366914" y="2491040"/>
            <a:ext cx="7920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30,9%</a:t>
            </a:r>
            <a:endParaRPr lang="hu-HU" sz="1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183385" y="2576312"/>
            <a:ext cx="7920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31,9%</a:t>
            </a:r>
            <a:endParaRPr lang="hu-HU" sz="1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994523" y="2696960"/>
            <a:ext cx="7920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30,6%</a:t>
            </a:r>
            <a:endParaRPr lang="hu-HU" sz="1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863952" y="2764760"/>
            <a:ext cx="7920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29,7%</a:t>
            </a:r>
            <a:endParaRPr lang="hu-HU" sz="1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959249" y="1844709"/>
            <a:ext cx="7920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35,4%</a:t>
            </a:r>
            <a:endParaRPr lang="hu-HU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3789437" y="1345102"/>
            <a:ext cx="7920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39,5%</a:t>
            </a:r>
            <a:endParaRPr lang="hu-HU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4572088" y="1371881"/>
            <a:ext cx="7920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38,5%</a:t>
            </a:r>
            <a:endParaRPr lang="hu-HU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5421238" y="1844709"/>
            <a:ext cx="7920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35,5%</a:t>
            </a:r>
            <a:endParaRPr lang="hu-HU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6256759" y="2316411"/>
            <a:ext cx="7920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32,8%</a:t>
            </a:r>
            <a:endParaRPr lang="hu-HU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7524416" y="2945282"/>
            <a:ext cx="7920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29,2%</a:t>
            </a:r>
            <a:endParaRPr lang="hu-HU" sz="1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0" y="476"/>
            <a:ext cx="9144000" cy="688256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hu-H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magyar egyetemes szolgáltatás 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6679370" y="2911978"/>
            <a:ext cx="7920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29,3%</a:t>
            </a:r>
            <a:endParaRPr lang="hu-HU" sz="1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7880264" y="2636797"/>
            <a:ext cx="7920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30,8%</a:t>
            </a:r>
            <a:endParaRPr lang="hu-HU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7067897" y="2521471"/>
            <a:ext cx="7920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31,6%</a:t>
            </a:r>
            <a:endParaRPr lang="hu-HU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8316416" y="3164357"/>
            <a:ext cx="792000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27,8%</a:t>
            </a:r>
            <a:endParaRPr lang="hu-HU" sz="1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476250"/>
          </a:xfrm>
        </p:spPr>
        <p:txBody>
          <a:bodyPr/>
          <a:lstStyle/>
          <a:p>
            <a:pPr>
              <a:defRPr/>
            </a:pPr>
            <a:fld id="{328B271E-5AE4-4A2B-A47D-F8357686F263}" type="slidenum">
              <a:rPr lang="hu-HU" smtClean="0"/>
              <a:pPr>
                <a:defRPr/>
              </a:pPr>
              <a:t>53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28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0">
        <p:circle/>
      </p:transition>
    </mc:Choice>
    <mc:Fallback xmlns="">
      <p:transition spd="slow" advClick="0" advTm="4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0" y="-1668"/>
            <a:ext cx="9144000" cy="878450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villamosenergia-fogyasztás és a reál GDP      az EU-28-ban   (a 2000. év = 100)   </a:t>
            </a:r>
            <a:endParaRPr lang="hu-H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675" y="6507163"/>
            <a:ext cx="7812000" cy="27463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200" u="sng" dirty="0"/>
              <a:t>Forrás:</a:t>
            </a:r>
            <a:r>
              <a:rPr lang="hu-HU" sz="1200" dirty="0"/>
              <a:t> </a:t>
            </a:r>
            <a:r>
              <a:rPr lang="hu-HU" sz="1200" dirty="0" smtClean="0"/>
              <a:t> </a:t>
            </a:r>
            <a:r>
              <a:rPr lang="de-AT" sz="1200" dirty="0" smtClean="0">
                <a:hlinkClick r:id="rId2"/>
              </a:rPr>
              <a:t>www.agora-energiewende.de</a:t>
            </a:r>
            <a:r>
              <a:rPr lang="de-AT" sz="1200" dirty="0" smtClean="0"/>
              <a:t>  (</a:t>
            </a:r>
            <a:r>
              <a:rPr lang="de-DE" sz="1200" dirty="0" smtClean="0"/>
              <a:t>Die Rolle de</a:t>
            </a:r>
            <a:r>
              <a:rPr lang="hu-HU" sz="1200" dirty="0" smtClean="0"/>
              <a:t>s</a:t>
            </a:r>
            <a:r>
              <a:rPr lang="de-DE" sz="1200" dirty="0" smtClean="0"/>
              <a:t> Emissionshandels in der Energiewende </a:t>
            </a:r>
            <a:r>
              <a:rPr lang="de-AT" sz="1200" dirty="0" smtClean="0"/>
              <a:t>201</a:t>
            </a:r>
            <a:r>
              <a:rPr lang="hu-HU" sz="1200" dirty="0" smtClean="0"/>
              <a:t>5-02.</a:t>
            </a:r>
            <a:r>
              <a:rPr lang="de-AT" sz="1200" dirty="0" smtClean="0"/>
              <a:t>.</a:t>
            </a:r>
            <a:r>
              <a:rPr lang="hu-HU" sz="1200" dirty="0" smtClean="0"/>
              <a:t>  p. 16.</a:t>
            </a:r>
            <a:r>
              <a:rPr lang="de-AT" sz="1200" dirty="0" smtClean="0"/>
              <a:t>)</a:t>
            </a:r>
            <a:endParaRPr lang="de-AT" sz="12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21255626"/>
              </p:ext>
            </p:extLst>
          </p:nvPr>
        </p:nvGraphicFramePr>
        <p:xfrm>
          <a:off x="36000" y="720000"/>
          <a:ext cx="9036000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985609" y="6507163"/>
            <a:ext cx="2133600" cy="261938"/>
          </a:xfrm>
        </p:spPr>
        <p:txBody>
          <a:bodyPr/>
          <a:lstStyle/>
          <a:p>
            <a:pPr>
              <a:defRPr/>
            </a:pPr>
            <a:fld id="{328B271E-5AE4-4A2B-A47D-F8357686F263}" type="slidenum">
              <a:rPr lang="hu-HU" smtClean="0"/>
              <a:pPr>
                <a:defRPr/>
              </a:pPr>
              <a:t>54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86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0">
        <p:circle/>
      </p:transition>
    </mc:Choice>
    <mc:Fallback xmlns="">
      <p:transition spd="slow" advTm="4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572000" y="798309"/>
            <a:ext cx="4572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798309"/>
            <a:ext cx="4572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85159632"/>
              </p:ext>
            </p:extLst>
          </p:nvPr>
        </p:nvGraphicFramePr>
        <p:xfrm>
          <a:off x="66675" y="661117"/>
          <a:ext cx="9016945" cy="5942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365093" y="1571417"/>
            <a:ext cx="146230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915 630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096018" y="1499409"/>
            <a:ext cx="146230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928 311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885096" y="1427401"/>
            <a:ext cx="146230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951 873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580112" y="1210226"/>
            <a:ext cx="1534317" cy="400110"/>
          </a:xfrm>
          <a:prstGeom prst="rect">
            <a:avLst/>
          </a:prstGeom>
          <a:noFill/>
        </p:spPr>
        <p:txBody>
          <a:bodyPr wrap="square" lIns="36000" rIns="36000" rtlCol="0" anchor="ctr">
            <a:sp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1 004 062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286155" y="1118563"/>
            <a:ext cx="1534317" cy="400110"/>
          </a:xfrm>
          <a:prstGeom prst="rect">
            <a:avLst/>
          </a:prstGeom>
          <a:noFill/>
        </p:spPr>
        <p:txBody>
          <a:bodyPr wrap="square" lIns="36000" rIns="36000" rtlCol="0" anchor="ctr">
            <a:sp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1 023 521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1255" y="5792"/>
            <a:ext cx="9077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ENTSO-E</a:t>
            </a:r>
            <a:r>
              <a:rPr lang="hu-H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teljesítőképesség-változások, nettó, MW, </a:t>
            </a:r>
            <a:r>
              <a:rPr lang="hu-H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–</a:t>
            </a:r>
            <a:r>
              <a:rPr lang="hu-H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6577942"/>
            <a:ext cx="561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200" u="sng" dirty="0"/>
              <a:t>Forrás:</a:t>
            </a:r>
            <a:r>
              <a:rPr lang="hu-HU" sz="1200" dirty="0"/>
              <a:t> </a:t>
            </a:r>
            <a:r>
              <a:rPr lang="hu-HU" sz="1200" dirty="0" smtClean="0"/>
              <a:t> ENTSO-E </a:t>
            </a:r>
            <a:r>
              <a:rPr lang="en-GB" sz="1200" dirty="0" smtClean="0"/>
              <a:t>Statistical Factsheet </a:t>
            </a:r>
            <a:r>
              <a:rPr lang="hu-HU" sz="1200" dirty="0" smtClean="0"/>
              <a:t>2014 – </a:t>
            </a:r>
            <a:r>
              <a:rPr lang="en-GB" sz="1200" dirty="0" smtClean="0"/>
              <a:t>Provisional values </a:t>
            </a:r>
            <a:r>
              <a:rPr lang="hu-HU" sz="1200" dirty="0" smtClean="0"/>
              <a:t>(2015.04.27.)</a:t>
            </a:r>
            <a:endParaRPr lang="hu-HU" sz="1200" dirty="0"/>
          </a:p>
        </p:txBody>
      </p:sp>
      <p:sp>
        <p:nvSpPr>
          <p:cNvPr id="1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079010" y="6474862"/>
            <a:ext cx="972000" cy="324000"/>
          </a:xfrm>
        </p:spPr>
        <p:txBody>
          <a:bodyPr/>
          <a:lstStyle/>
          <a:p>
            <a:pPr>
              <a:defRPr/>
            </a:pPr>
            <a:fld id="{B9856BC3-B280-48FC-8238-9A2151E80E76}" type="slidenum">
              <a:rPr lang="hu-H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55</a:t>
            </a:fld>
            <a:endParaRPr lang="hu-H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0">
        <p:circle/>
      </p:transition>
    </mc:Choice>
    <mc:Fallback xmlns="">
      <p:transition spd="slow" advClick="0" advTm="5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572000" y="782436"/>
            <a:ext cx="4572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782436"/>
            <a:ext cx="4572000" cy="58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11255" y="5792"/>
            <a:ext cx="9077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ENTSO-E</a:t>
            </a:r>
            <a:r>
              <a:rPr lang="hu-H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egyidejű csúcsterhelések,</a:t>
            </a:r>
          </a:p>
          <a:p>
            <a:pPr algn="ctr"/>
            <a:r>
              <a:rPr lang="hu-H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nettó, MW, </a:t>
            </a:r>
            <a:r>
              <a:rPr lang="hu-H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–</a:t>
            </a:r>
            <a:r>
              <a:rPr lang="hu-H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6577942"/>
            <a:ext cx="561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200" u="sng" dirty="0"/>
              <a:t>Forrás:</a:t>
            </a:r>
            <a:r>
              <a:rPr lang="hu-HU" sz="1200" dirty="0"/>
              <a:t> </a:t>
            </a:r>
            <a:r>
              <a:rPr lang="hu-HU" sz="1200" dirty="0" smtClean="0"/>
              <a:t> ENTSO-E </a:t>
            </a:r>
            <a:r>
              <a:rPr lang="en-GB" sz="1200" dirty="0" smtClean="0"/>
              <a:t>Statistical Factsheet </a:t>
            </a:r>
            <a:r>
              <a:rPr lang="hu-HU" sz="1200" dirty="0" smtClean="0"/>
              <a:t>2014 – </a:t>
            </a:r>
            <a:r>
              <a:rPr lang="en-GB" sz="1200" dirty="0" smtClean="0"/>
              <a:t>Provisional values </a:t>
            </a:r>
            <a:r>
              <a:rPr lang="hu-HU" sz="1200" dirty="0" smtClean="0"/>
              <a:t>(2015.04.27.)</a:t>
            </a:r>
            <a:endParaRPr lang="hu-HU" sz="1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35673599"/>
              </p:ext>
            </p:extLst>
          </p:nvPr>
        </p:nvGraphicFramePr>
        <p:xfrm>
          <a:off x="179512" y="1206121"/>
          <a:ext cx="8730716" cy="510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107504" y="170080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917972" y="6463327"/>
            <a:ext cx="2133600" cy="365125"/>
          </a:xfrm>
        </p:spPr>
        <p:txBody>
          <a:bodyPr/>
          <a:lstStyle/>
          <a:p>
            <a:pPr>
              <a:defRPr/>
            </a:pPr>
            <a:fld id="{B9856BC3-B280-48FC-8238-9A2151E80E76}" type="slidenum">
              <a:rPr lang="hu-H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56</a:t>
            </a:fld>
            <a:endParaRPr lang="hu-H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8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0">
        <p:circle/>
      </p:transition>
    </mc:Choice>
    <mc:Fallback xmlns="">
      <p:transition spd="slow" advClick="0" advTm="5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305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Szél-, nap- és atomerőművek villamos termelésének fejlődése a </a:t>
            </a:r>
            <a:r>
              <a:rPr lang="hu-HU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ilágon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1997 és 2014 között </a:t>
            </a:r>
            <a:endParaRPr lang="hu-HU" sz="3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5939" y="646992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Forrás:</a:t>
            </a:r>
            <a:r>
              <a:rPr lang="hu-HU" dirty="0" smtClean="0"/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World Nuclear Industry – Status Report, July 2015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50084360"/>
              </p:ext>
            </p:extLst>
          </p:nvPr>
        </p:nvGraphicFramePr>
        <p:xfrm>
          <a:off x="65939" y="764704"/>
          <a:ext cx="8970557" cy="570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8128102" y="1674593"/>
            <a:ext cx="648000" cy="400110"/>
          </a:xfrm>
          <a:prstGeom prst="rect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694</a:t>
            </a:r>
            <a:endParaRPr lang="hu-H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114247" y="4424752"/>
            <a:ext cx="648000" cy="400110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185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8130907" y="5385675"/>
            <a:ext cx="648000" cy="400110"/>
          </a:xfrm>
          <a:prstGeom prst="rect">
            <a:avLst/>
          </a:prstGeom>
          <a:solidFill>
            <a:srgbClr val="FFFFCC"/>
          </a:solidFill>
          <a:ln>
            <a:solidFill>
              <a:srgbClr val="7030A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</a:t>
            </a:r>
            <a:endParaRPr lang="hu-H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4374" y="1064794"/>
            <a:ext cx="83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079010" y="6474862"/>
            <a:ext cx="972000" cy="324000"/>
          </a:xfrm>
        </p:spPr>
        <p:txBody>
          <a:bodyPr/>
          <a:lstStyle/>
          <a:p>
            <a:pPr>
              <a:defRPr/>
            </a:pPr>
            <a:fld id="{B9856BC3-B280-48FC-8238-9A2151E80E76}" type="slidenum">
              <a:rPr lang="hu-H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57</a:t>
            </a:fld>
            <a:endParaRPr lang="hu-H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0">
        <p:circle/>
      </p:transition>
    </mc:Choice>
    <mc:Fallback xmlns="">
      <p:transition spd="slow" advClick="0" advTm="5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305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Szél-, nap- és atomerőművek villamos termelésének fejlődése az </a:t>
            </a:r>
            <a:r>
              <a:rPr lang="hu-HU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EU-28-ban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1997 és 2014 között </a:t>
            </a:r>
            <a:endParaRPr lang="hu-HU" sz="3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5939" y="646992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Forrás:</a:t>
            </a:r>
            <a:r>
              <a:rPr lang="hu-HU" dirty="0" smtClean="0"/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World Nuclear Industry – Status Report, July 2015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82464174"/>
              </p:ext>
            </p:extLst>
          </p:nvPr>
        </p:nvGraphicFramePr>
        <p:xfrm>
          <a:off x="65939" y="764704"/>
          <a:ext cx="8970557" cy="570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8128102" y="1848761"/>
            <a:ext cx="648000" cy="400110"/>
          </a:xfrm>
          <a:prstGeom prst="rect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247</a:t>
            </a:r>
            <a:endParaRPr lang="hu-H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114247" y="3631169"/>
            <a:ext cx="648000" cy="400110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8158617" y="5357965"/>
            <a:ext cx="612000" cy="360000"/>
          </a:xfrm>
          <a:prstGeom prst="rect">
            <a:avLst/>
          </a:prstGeom>
          <a:solidFill>
            <a:srgbClr val="FFFFCC"/>
          </a:solidFill>
          <a:ln>
            <a:solidFill>
              <a:srgbClr val="7030A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hu-H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hu-H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4374" y="1122850"/>
            <a:ext cx="83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079010" y="6474862"/>
            <a:ext cx="972000" cy="324000"/>
          </a:xfrm>
        </p:spPr>
        <p:txBody>
          <a:bodyPr/>
          <a:lstStyle/>
          <a:p>
            <a:pPr>
              <a:defRPr/>
            </a:pPr>
            <a:fld id="{B9856BC3-B280-48FC-8238-9A2151E80E76}" type="slidenum">
              <a:rPr lang="hu-HU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58</a:t>
            </a:fld>
            <a:endParaRPr lang="hu-H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0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0">
        <p:circle/>
      </p:transition>
    </mc:Choice>
    <mc:Fallback xmlns="">
      <p:transition spd="slow" advClick="0" advTm="4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468" y="1082"/>
            <a:ext cx="9144000" cy="550348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német villanytermelés változása   </a:t>
            </a:r>
            <a:endParaRPr lang="hu-H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619" y="6507163"/>
            <a:ext cx="9036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200" u="sng" dirty="0"/>
              <a:t>Forrás:</a:t>
            </a:r>
            <a:r>
              <a:rPr lang="hu-HU" sz="1200" dirty="0"/>
              <a:t> </a:t>
            </a:r>
            <a:r>
              <a:rPr lang="hu-HU" sz="1200" dirty="0" err="1" smtClean="0">
                <a:hlinkClick r:id="rId2"/>
              </a:rPr>
              <a:t>www.agora-energiewende.de</a:t>
            </a:r>
            <a:r>
              <a:rPr lang="hu-HU" sz="1200" dirty="0"/>
              <a:t> </a:t>
            </a:r>
            <a:r>
              <a:rPr lang="hu-HU" sz="1200" dirty="0" smtClean="0"/>
              <a:t>(</a:t>
            </a:r>
            <a:r>
              <a:rPr lang="de-DE" sz="1200" dirty="0" smtClean="0"/>
              <a:t>Das deutsche Energiewende-Paradox: Ursachen und Herausforderungen – </a:t>
            </a:r>
            <a:r>
              <a:rPr lang="hu-HU" sz="1200" dirty="0" smtClean="0"/>
              <a:t>2014.04.</a:t>
            </a:r>
            <a:r>
              <a:rPr lang="en-GB" sz="1200" dirty="0" smtClean="0">
                <a:latin typeface="Arial"/>
                <a:cs typeface="Arial"/>
              </a:rPr>
              <a:t>)</a:t>
            </a:r>
            <a:endParaRPr lang="en-GB" sz="1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4524" y="8274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25802453"/>
              </p:ext>
            </p:extLst>
          </p:nvPr>
        </p:nvGraphicFramePr>
        <p:xfrm>
          <a:off x="64523" y="476671"/>
          <a:ext cx="8980095" cy="6030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Egyenes összekötő 5"/>
          <p:cNvCxnSpPr/>
          <p:nvPr/>
        </p:nvCxnSpPr>
        <p:spPr>
          <a:xfrm flipV="1">
            <a:off x="4179646" y="597446"/>
            <a:ext cx="0" cy="496855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902896" y="6409134"/>
            <a:ext cx="2133600" cy="476250"/>
          </a:xfrm>
        </p:spPr>
        <p:txBody>
          <a:bodyPr/>
          <a:lstStyle/>
          <a:p>
            <a:pPr>
              <a:defRPr/>
            </a:pPr>
            <a:fld id="{328B271E-5AE4-4A2B-A47D-F8357686F263}" type="slidenum">
              <a:rPr lang="hu-HU" smtClean="0"/>
              <a:pPr>
                <a:defRPr/>
              </a:pPr>
              <a:t>59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111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0">
        <p:circle/>
      </p:transition>
    </mc:Choice>
    <mc:Fallback xmlns="">
      <p:transition spd="slow" advClick="0" advTm="5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Freeform 2"/>
          <p:cNvSpPr>
            <a:spLocks/>
          </p:cNvSpPr>
          <p:nvPr/>
        </p:nvSpPr>
        <p:spPr bwMode="auto">
          <a:xfrm>
            <a:off x="7667625" y="3818980"/>
            <a:ext cx="255588" cy="279400"/>
          </a:xfrm>
          <a:custGeom>
            <a:avLst/>
            <a:gdLst>
              <a:gd name="T0" fmla="*/ 2147483647 w 161"/>
              <a:gd name="T1" fmla="*/ 2147483647 h 176"/>
              <a:gd name="T2" fmla="*/ 0 w 161"/>
              <a:gd name="T3" fmla="*/ 2147483647 h 176"/>
              <a:gd name="T4" fmla="*/ 2147483647 w 161"/>
              <a:gd name="T5" fmla="*/ 2147483647 h 176"/>
              <a:gd name="T6" fmla="*/ 2147483647 w 161"/>
              <a:gd name="T7" fmla="*/ 2147483647 h 176"/>
              <a:gd name="T8" fmla="*/ 2147483647 w 161"/>
              <a:gd name="T9" fmla="*/ 2147483647 h 176"/>
              <a:gd name="T10" fmla="*/ 2147483647 w 161"/>
              <a:gd name="T11" fmla="*/ 2147483647 h 176"/>
              <a:gd name="T12" fmla="*/ 2147483647 w 161"/>
              <a:gd name="T13" fmla="*/ 2147483647 h 176"/>
              <a:gd name="T14" fmla="*/ 2147483647 w 161"/>
              <a:gd name="T15" fmla="*/ 2147483647 h 176"/>
              <a:gd name="T16" fmla="*/ 2147483647 w 161"/>
              <a:gd name="T17" fmla="*/ 2147483647 h 1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"/>
              <a:gd name="T28" fmla="*/ 0 h 176"/>
              <a:gd name="T29" fmla="*/ 161 w 161"/>
              <a:gd name="T30" fmla="*/ 176 h 1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" h="176">
                <a:moveTo>
                  <a:pt x="6" y="54"/>
                </a:moveTo>
                <a:cubicBezTo>
                  <a:pt x="3" y="65"/>
                  <a:pt x="0" y="86"/>
                  <a:pt x="0" y="86"/>
                </a:cubicBezTo>
                <a:cubicBezTo>
                  <a:pt x="1" y="101"/>
                  <a:pt x="2" y="115"/>
                  <a:pt x="4" y="130"/>
                </a:cubicBezTo>
                <a:cubicBezTo>
                  <a:pt x="8" y="167"/>
                  <a:pt x="50" y="169"/>
                  <a:pt x="80" y="176"/>
                </a:cubicBezTo>
                <a:cubicBezTo>
                  <a:pt x="108" y="174"/>
                  <a:pt x="127" y="167"/>
                  <a:pt x="148" y="146"/>
                </a:cubicBezTo>
                <a:cubicBezTo>
                  <a:pt x="161" y="95"/>
                  <a:pt x="150" y="40"/>
                  <a:pt x="108" y="6"/>
                </a:cubicBezTo>
                <a:cubicBezTo>
                  <a:pt x="100" y="0"/>
                  <a:pt x="88" y="3"/>
                  <a:pt x="78" y="2"/>
                </a:cubicBezTo>
                <a:cubicBezTo>
                  <a:pt x="61" y="4"/>
                  <a:pt x="42" y="1"/>
                  <a:pt x="26" y="8"/>
                </a:cubicBezTo>
                <a:cubicBezTo>
                  <a:pt x="24" y="9"/>
                  <a:pt x="6" y="73"/>
                  <a:pt x="6" y="54"/>
                </a:cubicBezTo>
                <a:close/>
              </a:path>
            </a:pathLst>
          </a:custGeom>
          <a:gradFill rotWithShape="0">
            <a:gsLst>
              <a:gs pos="0">
                <a:srgbClr val="FF876B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03107" name="AutoShape 3"/>
          <p:cNvSpPr>
            <a:spLocks noChangeArrowheads="1"/>
          </p:cNvSpPr>
          <p:nvPr/>
        </p:nvSpPr>
        <p:spPr bwMode="auto">
          <a:xfrm>
            <a:off x="5943600" y="1756817"/>
            <a:ext cx="2819400" cy="762000"/>
          </a:xfrm>
          <a:prstGeom prst="roundRect">
            <a:avLst>
              <a:gd name="adj" fmla="val 3484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3108" name="AutoShape 4"/>
          <p:cNvSpPr>
            <a:spLocks noChangeArrowheads="1"/>
          </p:cNvSpPr>
          <p:nvPr/>
        </p:nvSpPr>
        <p:spPr bwMode="auto">
          <a:xfrm>
            <a:off x="323850" y="1658392"/>
            <a:ext cx="2819400" cy="838200"/>
          </a:xfrm>
          <a:prstGeom prst="roundRect">
            <a:avLst>
              <a:gd name="adj" fmla="val 3484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3109" name="Line 5"/>
          <p:cNvSpPr>
            <a:spLocks noChangeShapeType="1"/>
          </p:cNvSpPr>
          <p:nvPr/>
        </p:nvSpPr>
        <p:spPr bwMode="auto">
          <a:xfrm rot="20496719">
            <a:off x="8194675" y="4238080"/>
            <a:ext cx="146050" cy="4111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>
            <a:off x="7315200" y="3738017"/>
            <a:ext cx="255588" cy="279400"/>
          </a:xfrm>
          <a:custGeom>
            <a:avLst/>
            <a:gdLst>
              <a:gd name="T0" fmla="*/ 2147483647 w 161"/>
              <a:gd name="T1" fmla="*/ 2147483647 h 176"/>
              <a:gd name="T2" fmla="*/ 0 w 161"/>
              <a:gd name="T3" fmla="*/ 2147483647 h 176"/>
              <a:gd name="T4" fmla="*/ 2147483647 w 161"/>
              <a:gd name="T5" fmla="*/ 2147483647 h 176"/>
              <a:gd name="T6" fmla="*/ 2147483647 w 161"/>
              <a:gd name="T7" fmla="*/ 2147483647 h 176"/>
              <a:gd name="T8" fmla="*/ 2147483647 w 161"/>
              <a:gd name="T9" fmla="*/ 2147483647 h 176"/>
              <a:gd name="T10" fmla="*/ 2147483647 w 161"/>
              <a:gd name="T11" fmla="*/ 2147483647 h 176"/>
              <a:gd name="T12" fmla="*/ 2147483647 w 161"/>
              <a:gd name="T13" fmla="*/ 2147483647 h 176"/>
              <a:gd name="T14" fmla="*/ 2147483647 w 161"/>
              <a:gd name="T15" fmla="*/ 2147483647 h 176"/>
              <a:gd name="T16" fmla="*/ 2147483647 w 161"/>
              <a:gd name="T17" fmla="*/ 2147483647 h 1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"/>
              <a:gd name="T28" fmla="*/ 0 h 176"/>
              <a:gd name="T29" fmla="*/ 161 w 161"/>
              <a:gd name="T30" fmla="*/ 176 h 1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" h="176">
                <a:moveTo>
                  <a:pt x="6" y="54"/>
                </a:moveTo>
                <a:cubicBezTo>
                  <a:pt x="3" y="65"/>
                  <a:pt x="0" y="86"/>
                  <a:pt x="0" y="86"/>
                </a:cubicBezTo>
                <a:cubicBezTo>
                  <a:pt x="1" y="101"/>
                  <a:pt x="2" y="115"/>
                  <a:pt x="4" y="130"/>
                </a:cubicBezTo>
                <a:cubicBezTo>
                  <a:pt x="8" y="167"/>
                  <a:pt x="50" y="169"/>
                  <a:pt x="80" y="176"/>
                </a:cubicBezTo>
                <a:cubicBezTo>
                  <a:pt x="108" y="174"/>
                  <a:pt x="127" y="167"/>
                  <a:pt x="148" y="146"/>
                </a:cubicBezTo>
                <a:cubicBezTo>
                  <a:pt x="161" y="95"/>
                  <a:pt x="150" y="40"/>
                  <a:pt x="108" y="6"/>
                </a:cubicBezTo>
                <a:cubicBezTo>
                  <a:pt x="100" y="0"/>
                  <a:pt x="88" y="3"/>
                  <a:pt x="78" y="2"/>
                </a:cubicBezTo>
                <a:cubicBezTo>
                  <a:pt x="61" y="4"/>
                  <a:pt x="42" y="1"/>
                  <a:pt x="26" y="8"/>
                </a:cubicBezTo>
                <a:cubicBezTo>
                  <a:pt x="24" y="9"/>
                  <a:pt x="6" y="73"/>
                  <a:pt x="6" y="54"/>
                </a:cubicBezTo>
                <a:close/>
              </a:path>
            </a:pathLst>
          </a:custGeom>
          <a:gradFill rotWithShape="0">
            <a:gsLst>
              <a:gs pos="0">
                <a:srgbClr val="FF876B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6858000" y="3738017"/>
            <a:ext cx="255588" cy="279400"/>
          </a:xfrm>
          <a:custGeom>
            <a:avLst/>
            <a:gdLst>
              <a:gd name="T0" fmla="*/ 2147483647 w 161"/>
              <a:gd name="T1" fmla="*/ 2147483647 h 176"/>
              <a:gd name="T2" fmla="*/ 0 w 161"/>
              <a:gd name="T3" fmla="*/ 2147483647 h 176"/>
              <a:gd name="T4" fmla="*/ 2147483647 w 161"/>
              <a:gd name="T5" fmla="*/ 2147483647 h 176"/>
              <a:gd name="T6" fmla="*/ 2147483647 w 161"/>
              <a:gd name="T7" fmla="*/ 2147483647 h 176"/>
              <a:gd name="T8" fmla="*/ 2147483647 w 161"/>
              <a:gd name="T9" fmla="*/ 2147483647 h 176"/>
              <a:gd name="T10" fmla="*/ 2147483647 w 161"/>
              <a:gd name="T11" fmla="*/ 2147483647 h 176"/>
              <a:gd name="T12" fmla="*/ 2147483647 w 161"/>
              <a:gd name="T13" fmla="*/ 2147483647 h 176"/>
              <a:gd name="T14" fmla="*/ 2147483647 w 161"/>
              <a:gd name="T15" fmla="*/ 2147483647 h 176"/>
              <a:gd name="T16" fmla="*/ 2147483647 w 161"/>
              <a:gd name="T17" fmla="*/ 2147483647 h 1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"/>
              <a:gd name="T28" fmla="*/ 0 h 176"/>
              <a:gd name="T29" fmla="*/ 161 w 161"/>
              <a:gd name="T30" fmla="*/ 176 h 1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" h="176">
                <a:moveTo>
                  <a:pt x="6" y="54"/>
                </a:moveTo>
                <a:cubicBezTo>
                  <a:pt x="3" y="65"/>
                  <a:pt x="0" y="86"/>
                  <a:pt x="0" y="86"/>
                </a:cubicBezTo>
                <a:cubicBezTo>
                  <a:pt x="1" y="101"/>
                  <a:pt x="2" y="115"/>
                  <a:pt x="4" y="130"/>
                </a:cubicBezTo>
                <a:cubicBezTo>
                  <a:pt x="8" y="167"/>
                  <a:pt x="50" y="169"/>
                  <a:pt x="80" y="176"/>
                </a:cubicBezTo>
                <a:cubicBezTo>
                  <a:pt x="108" y="174"/>
                  <a:pt x="127" y="167"/>
                  <a:pt x="148" y="146"/>
                </a:cubicBezTo>
                <a:cubicBezTo>
                  <a:pt x="161" y="95"/>
                  <a:pt x="150" y="40"/>
                  <a:pt x="108" y="6"/>
                </a:cubicBezTo>
                <a:cubicBezTo>
                  <a:pt x="100" y="0"/>
                  <a:pt x="88" y="3"/>
                  <a:pt x="78" y="2"/>
                </a:cubicBezTo>
                <a:cubicBezTo>
                  <a:pt x="61" y="4"/>
                  <a:pt x="42" y="1"/>
                  <a:pt x="26" y="8"/>
                </a:cubicBezTo>
                <a:cubicBezTo>
                  <a:pt x="24" y="9"/>
                  <a:pt x="6" y="73"/>
                  <a:pt x="6" y="54"/>
                </a:cubicBezTo>
                <a:close/>
              </a:path>
            </a:pathLst>
          </a:custGeom>
          <a:gradFill rotWithShape="0">
            <a:gsLst>
              <a:gs pos="0">
                <a:srgbClr val="FF876B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313113" y="4384130"/>
            <a:ext cx="1066800" cy="793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622800" y="4384130"/>
            <a:ext cx="1073150" cy="793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4" name="Freeform 10"/>
          <p:cNvSpPr>
            <a:spLocks/>
          </p:cNvSpPr>
          <p:nvPr/>
        </p:nvSpPr>
        <p:spPr bwMode="auto">
          <a:xfrm>
            <a:off x="4495800" y="2631530"/>
            <a:ext cx="1588" cy="152400"/>
          </a:xfrm>
          <a:custGeom>
            <a:avLst/>
            <a:gdLst>
              <a:gd name="T0" fmla="*/ 0 w 1"/>
              <a:gd name="T1" fmla="*/ 0 h 96"/>
              <a:gd name="T2" fmla="*/ 0 w 1"/>
              <a:gd name="T3" fmla="*/ 2147483647 h 96"/>
              <a:gd name="T4" fmla="*/ 0 60000 65536"/>
              <a:gd name="T5" fmla="*/ 0 60000 65536"/>
              <a:gd name="T6" fmla="*/ 0 w 1"/>
              <a:gd name="T7" fmla="*/ 0 h 96"/>
              <a:gd name="T8" fmla="*/ 1 w 1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96">
                <a:moveTo>
                  <a:pt x="0" y="0"/>
                </a:moveTo>
                <a:cubicBezTo>
                  <a:pt x="0" y="40"/>
                  <a:pt x="0" y="80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4343400" y="4271417"/>
            <a:ext cx="304800" cy="304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3524250" y="2764880"/>
            <a:ext cx="119063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5324475" y="2750592"/>
            <a:ext cx="115888" cy="198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2667000" y="2631530"/>
            <a:ext cx="3657600" cy="3581400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9" name="Freeform 15"/>
          <p:cNvSpPr>
            <a:spLocks/>
          </p:cNvSpPr>
          <p:nvPr/>
        </p:nvSpPr>
        <p:spPr bwMode="auto">
          <a:xfrm>
            <a:off x="5132388" y="2826792"/>
            <a:ext cx="15875" cy="39688"/>
          </a:xfrm>
          <a:custGeom>
            <a:avLst/>
            <a:gdLst>
              <a:gd name="T0" fmla="*/ 2147483647 w 10"/>
              <a:gd name="T1" fmla="*/ 0 h 25"/>
              <a:gd name="T2" fmla="*/ 0 w 10"/>
              <a:gd name="T3" fmla="*/ 2147483647 h 25"/>
              <a:gd name="T4" fmla="*/ 0 60000 65536"/>
              <a:gd name="T5" fmla="*/ 0 60000 65536"/>
              <a:gd name="T6" fmla="*/ 0 w 10"/>
              <a:gd name="T7" fmla="*/ 0 h 25"/>
              <a:gd name="T8" fmla="*/ 10 w 10"/>
              <a:gd name="T9" fmla="*/ 25 h 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" h="25">
                <a:moveTo>
                  <a:pt x="10" y="0"/>
                </a:moveTo>
                <a:cubicBezTo>
                  <a:pt x="6" y="8"/>
                  <a:pt x="2" y="17"/>
                  <a:pt x="0" y="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rot="1198987">
            <a:off x="4937125" y="2683917"/>
            <a:ext cx="1588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rot="20889339">
            <a:off x="4017963" y="2691855"/>
            <a:ext cx="1587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22" name="Freeform 18"/>
          <p:cNvSpPr>
            <a:spLocks/>
          </p:cNvSpPr>
          <p:nvPr/>
        </p:nvSpPr>
        <p:spPr bwMode="auto">
          <a:xfrm>
            <a:off x="3833813" y="2833142"/>
            <a:ext cx="17462" cy="36513"/>
          </a:xfrm>
          <a:custGeom>
            <a:avLst/>
            <a:gdLst>
              <a:gd name="T0" fmla="*/ 0 w 11"/>
              <a:gd name="T1" fmla="*/ 0 h 23"/>
              <a:gd name="T2" fmla="*/ 2147483647 w 11"/>
              <a:gd name="T3" fmla="*/ 2147483647 h 23"/>
              <a:gd name="T4" fmla="*/ 2147483647 w 11"/>
              <a:gd name="T5" fmla="*/ 2147483647 h 23"/>
              <a:gd name="T6" fmla="*/ 0 60000 65536"/>
              <a:gd name="T7" fmla="*/ 0 60000 65536"/>
              <a:gd name="T8" fmla="*/ 0 60000 65536"/>
              <a:gd name="T9" fmla="*/ 0 w 11"/>
              <a:gd name="T10" fmla="*/ 0 h 23"/>
              <a:gd name="T11" fmla="*/ 11 w 11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3">
                <a:moveTo>
                  <a:pt x="0" y="0"/>
                </a:moveTo>
                <a:cubicBezTo>
                  <a:pt x="3" y="5"/>
                  <a:pt x="4" y="9"/>
                  <a:pt x="6" y="14"/>
                </a:cubicBezTo>
                <a:cubicBezTo>
                  <a:pt x="7" y="17"/>
                  <a:pt x="11" y="23"/>
                  <a:pt x="11" y="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23" name="Freeform 19"/>
          <p:cNvSpPr>
            <a:spLocks/>
          </p:cNvSpPr>
          <p:nvPr/>
        </p:nvSpPr>
        <p:spPr bwMode="auto">
          <a:xfrm>
            <a:off x="4256088" y="2723605"/>
            <a:ext cx="4762" cy="33337"/>
          </a:xfrm>
          <a:custGeom>
            <a:avLst/>
            <a:gdLst>
              <a:gd name="T0" fmla="*/ 0 w 3"/>
              <a:gd name="T1" fmla="*/ 0 h 21"/>
              <a:gd name="T2" fmla="*/ 2147483647 w 3"/>
              <a:gd name="T3" fmla="*/ 2147483647 h 21"/>
              <a:gd name="T4" fmla="*/ 0 60000 65536"/>
              <a:gd name="T5" fmla="*/ 0 60000 65536"/>
              <a:gd name="T6" fmla="*/ 0 w 3"/>
              <a:gd name="T7" fmla="*/ 0 h 21"/>
              <a:gd name="T8" fmla="*/ 3 w 3"/>
              <a:gd name="T9" fmla="*/ 21 h 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21">
                <a:moveTo>
                  <a:pt x="0" y="0"/>
                </a:moveTo>
                <a:cubicBezTo>
                  <a:pt x="3" y="16"/>
                  <a:pt x="3" y="9"/>
                  <a:pt x="3" y="2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24" name="Freeform 20"/>
          <p:cNvSpPr>
            <a:spLocks/>
          </p:cNvSpPr>
          <p:nvPr/>
        </p:nvSpPr>
        <p:spPr bwMode="auto">
          <a:xfrm>
            <a:off x="4722813" y="2722017"/>
            <a:ext cx="4762" cy="38100"/>
          </a:xfrm>
          <a:custGeom>
            <a:avLst/>
            <a:gdLst>
              <a:gd name="T0" fmla="*/ 2147483647 w 3"/>
              <a:gd name="T1" fmla="*/ 0 h 24"/>
              <a:gd name="T2" fmla="*/ 0 w 3"/>
              <a:gd name="T3" fmla="*/ 2147483647 h 24"/>
              <a:gd name="T4" fmla="*/ 0 60000 65536"/>
              <a:gd name="T5" fmla="*/ 0 60000 65536"/>
              <a:gd name="T6" fmla="*/ 0 w 3"/>
              <a:gd name="T7" fmla="*/ 0 h 24"/>
              <a:gd name="T8" fmla="*/ 3 w 3"/>
              <a:gd name="T9" fmla="*/ 24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24">
                <a:moveTo>
                  <a:pt x="3" y="0"/>
                </a:moveTo>
                <a:cubicBezTo>
                  <a:pt x="0" y="8"/>
                  <a:pt x="0" y="16"/>
                  <a:pt x="0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rot="20700000" flipH="1">
            <a:off x="3733800" y="5871617"/>
            <a:ext cx="57150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rot="20700000" flipH="1">
            <a:off x="3614738" y="6143080"/>
            <a:ext cx="57150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27" name="Freeform 23"/>
          <p:cNvSpPr>
            <a:spLocks/>
          </p:cNvSpPr>
          <p:nvPr/>
        </p:nvSpPr>
        <p:spPr bwMode="auto">
          <a:xfrm>
            <a:off x="1692275" y="4034880"/>
            <a:ext cx="269875" cy="266700"/>
          </a:xfrm>
          <a:custGeom>
            <a:avLst/>
            <a:gdLst>
              <a:gd name="T0" fmla="*/ 2147483647 w 170"/>
              <a:gd name="T1" fmla="*/ 2147483647 h 168"/>
              <a:gd name="T2" fmla="*/ 2147483647 w 170"/>
              <a:gd name="T3" fmla="*/ 2147483647 h 168"/>
              <a:gd name="T4" fmla="*/ 2147483647 w 170"/>
              <a:gd name="T5" fmla="*/ 2147483647 h 168"/>
              <a:gd name="T6" fmla="*/ 2147483647 w 170"/>
              <a:gd name="T7" fmla="*/ 0 h 168"/>
              <a:gd name="T8" fmla="*/ 2147483647 w 170"/>
              <a:gd name="T9" fmla="*/ 2147483647 h 168"/>
              <a:gd name="T10" fmla="*/ 2147483647 w 170"/>
              <a:gd name="T11" fmla="*/ 2147483647 h 168"/>
              <a:gd name="T12" fmla="*/ 2147483647 w 170"/>
              <a:gd name="T13" fmla="*/ 2147483647 h 168"/>
              <a:gd name="T14" fmla="*/ 2147483647 w 170"/>
              <a:gd name="T15" fmla="*/ 2147483647 h 168"/>
              <a:gd name="T16" fmla="*/ 2147483647 w 170"/>
              <a:gd name="T17" fmla="*/ 2147483647 h 168"/>
              <a:gd name="T18" fmla="*/ 2147483647 w 170"/>
              <a:gd name="T19" fmla="*/ 2147483647 h 168"/>
              <a:gd name="T20" fmla="*/ 2147483647 w 170"/>
              <a:gd name="T21" fmla="*/ 2147483647 h 168"/>
              <a:gd name="T22" fmla="*/ 2147483647 w 170"/>
              <a:gd name="T23" fmla="*/ 2147483647 h 168"/>
              <a:gd name="T24" fmla="*/ 2147483647 w 170"/>
              <a:gd name="T25" fmla="*/ 2147483647 h 168"/>
              <a:gd name="T26" fmla="*/ 2147483647 w 170"/>
              <a:gd name="T27" fmla="*/ 2147483647 h 168"/>
              <a:gd name="T28" fmla="*/ 0 w 170"/>
              <a:gd name="T29" fmla="*/ 2147483647 h 168"/>
              <a:gd name="T30" fmla="*/ 2147483647 w 170"/>
              <a:gd name="T31" fmla="*/ 2147483647 h 168"/>
              <a:gd name="T32" fmla="*/ 2147483647 w 170"/>
              <a:gd name="T33" fmla="*/ 2147483647 h 168"/>
              <a:gd name="T34" fmla="*/ 2147483647 w 170"/>
              <a:gd name="T35" fmla="*/ 2147483647 h 1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0"/>
              <a:gd name="T55" fmla="*/ 0 h 168"/>
              <a:gd name="T56" fmla="*/ 170 w 170"/>
              <a:gd name="T57" fmla="*/ 168 h 1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0" h="168">
                <a:moveTo>
                  <a:pt x="38" y="43"/>
                </a:moveTo>
                <a:cubicBezTo>
                  <a:pt x="50" y="49"/>
                  <a:pt x="56" y="28"/>
                  <a:pt x="65" y="22"/>
                </a:cubicBezTo>
                <a:cubicBezTo>
                  <a:pt x="68" y="16"/>
                  <a:pt x="70" y="13"/>
                  <a:pt x="75" y="9"/>
                </a:cubicBezTo>
                <a:cubicBezTo>
                  <a:pt x="78" y="3"/>
                  <a:pt x="79" y="1"/>
                  <a:pt x="86" y="0"/>
                </a:cubicBezTo>
                <a:cubicBezTo>
                  <a:pt x="91" y="4"/>
                  <a:pt x="94" y="6"/>
                  <a:pt x="101" y="7"/>
                </a:cubicBezTo>
                <a:cubicBezTo>
                  <a:pt x="113" y="13"/>
                  <a:pt x="124" y="24"/>
                  <a:pt x="137" y="31"/>
                </a:cubicBezTo>
                <a:cubicBezTo>
                  <a:pt x="141" y="37"/>
                  <a:pt x="146" y="38"/>
                  <a:pt x="152" y="42"/>
                </a:cubicBezTo>
                <a:cubicBezTo>
                  <a:pt x="160" y="53"/>
                  <a:pt x="156" y="49"/>
                  <a:pt x="164" y="55"/>
                </a:cubicBezTo>
                <a:cubicBezTo>
                  <a:pt x="165" y="61"/>
                  <a:pt x="168" y="65"/>
                  <a:pt x="170" y="72"/>
                </a:cubicBezTo>
                <a:cubicBezTo>
                  <a:pt x="168" y="79"/>
                  <a:pt x="165" y="84"/>
                  <a:pt x="162" y="90"/>
                </a:cubicBezTo>
                <a:cubicBezTo>
                  <a:pt x="161" y="98"/>
                  <a:pt x="155" y="106"/>
                  <a:pt x="149" y="112"/>
                </a:cubicBezTo>
                <a:cubicBezTo>
                  <a:pt x="137" y="142"/>
                  <a:pt x="110" y="150"/>
                  <a:pt x="86" y="168"/>
                </a:cubicBezTo>
                <a:cubicBezTo>
                  <a:pt x="66" y="161"/>
                  <a:pt x="61" y="154"/>
                  <a:pt x="45" y="144"/>
                </a:cubicBezTo>
                <a:cubicBezTo>
                  <a:pt x="34" y="128"/>
                  <a:pt x="28" y="116"/>
                  <a:pt x="8" y="112"/>
                </a:cubicBezTo>
                <a:cubicBezTo>
                  <a:pt x="1" y="108"/>
                  <a:pt x="3" y="105"/>
                  <a:pt x="0" y="99"/>
                </a:cubicBezTo>
                <a:cubicBezTo>
                  <a:pt x="4" y="88"/>
                  <a:pt x="10" y="80"/>
                  <a:pt x="20" y="72"/>
                </a:cubicBezTo>
                <a:cubicBezTo>
                  <a:pt x="24" y="65"/>
                  <a:pt x="29" y="56"/>
                  <a:pt x="36" y="51"/>
                </a:cubicBezTo>
                <a:cubicBezTo>
                  <a:pt x="38" y="45"/>
                  <a:pt x="38" y="48"/>
                  <a:pt x="38" y="4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AFAFA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 rot="2087761">
            <a:off x="1908175" y="4034880"/>
            <a:ext cx="201613" cy="2016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29" name="Freeform 25"/>
          <p:cNvSpPr>
            <a:spLocks/>
          </p:cNvSpPr>
          <p:nvPr/>
        </p:nvSpPr>
        <p:spPr bwMode="auto">
          <a:xfrm>
            <a:off x="5540375" y="5662067"/>
            <a:ext cx="254000" cy="269875"/>
          </a:xfrm>
          <a:custGeom>
            <a:avLst/>
            <a:gdLst>
              <a:gd name="T0" fmla="*/ 2147483647 w 160"/>
              <a:gd name="T1" fmla="*/ 2147483647 h 170"/>
              <a:gd name="T2" fmla="*/ 2147483647 w 160"/>
              <a:gd name="T3" fmla="*/ 2147483647 h 170"/>
              <a:gd name="T4" fmla="*/ 2147483647 w 160"/>
              <a:gd name="T5" fmla="*/ 2147483647 h 170"/>
              <a:gd name="T6" fmla="*/ 2147483647 w 160"/>
              <a:gd name="T7" fmla="*/ 0 h 170"/>
              <a:gd name="T8" fmla="*/ 2147483647 w 160"/>
              <a:gd name="T9" fmla="*/ 2147483647 h 170"/>
              <a:gd name="T10" fmla="*/ 2147483647 w 160"/>
              <a:gd name="T11" fmla="*/ 2147483647 h 170"/>
              <a:gd name="T12" fmla="*/ 2147483647 w 160"/>
              <a:gd name="T13" fmla="*/ 2147483647 h 170"/>
              <a:gd name="T14" fmla="*/ 2147483647 w 160"/>
              <a:gd name="T15" fmla="*/ 2147483647 h 170"/>
              <a:gd name="T16" fmla="*/ 2147483647 w 160"/>
              <a:gd name="T17" fmla="*/ 2147483647 h 170"/>
              <a:gd name="T18" fmla="*/ 2147483647 w 160"/>
              <a:gd name="T19" fmla="*/ 2147483647 h 170"/>
              <a:gd name="T20" fmla="*/ 2147483647 w 160"/>
              <a:gd name="T21" fmla="*/ 2147483647 h 170"/>
              <a:gd name="T22" fmla="*/ 2147483647 w 160"/>
              <a:gd name="T23" fmla="*/ 2147483647 h 170"/>
              <a:gd name="T24" fmla="*/ 2147483647 w 160"/>
              <a:gd name="T25" fmla="*/ 2147483647 h 170"/>
              <a:gd name="T26" fmla="*/ 2147483647 w 160"/>
              <a:gd name="T27" fmla="*/ 2147483647 h 170"/>
              <a:gd name="T28" fmla="*/ 2147483647 w 160"/>
              <a:gd name="T29" fmla="*/ 2147483647 h 170"/>
              <a:gd name="T30" fmla="*/ 2147483647 w 160"/>
              <a:gd name="T31" fmla="*/ 2147483647 h 170"/>
              <a:gd name="T32" fmla="*/ 2147483647 w 160"/>
              <a:gd name="T33" fmla="*/ 2147483647 h 170"/>
              <a:gd name="T34" fmla="*/ 2147483647 w 160"/>
              <a:gd name="T35" fmla="*/ 2147483647 h 170"/>
              <a:gd name="T36" fmla="*/ 2147483647 w 160"/>
              <a:gd name="T37" fmla="*/ 2147483647 h 170"/>
              <a:gd name="T38" fmla="*/ 2147483647 w 160"/>
              <a:gd name="T39" fmla="*/ 2147483647 h 1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0"/>
              <a:gd name="T61" fmla="*/ 0 h 170"/>
              <a:gd name="T62" fmla="*/ 160 w 160"/>
              <a:gd name="T63" fmla="*/ 170 h 1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0" h="170">
                <a:moveTo>
                  <a:pt x="1" y="41"/>
                </a:moveTo>
                <a:cubicBezTo>
                  <a:pt x="7" y="39"/>
                  <a:pt x="10" y="36"/>
                  <a:pt x="16" y="35"/>
                </a:cubicBezTo>
                <a:cubicBezTo>
                  <a:pt x="24" y="25"/>
                  <a:pt x="19" y="27"/>
                  <a:pt x="28" y="24"/>
                </a:cubicBezTo>
                <a:cubicBezTo>
                  <a:pt x="37" y="15"/>
                  <a:pt x="49" y="6"/>
                  <a:pt x="61" y="0"/>
                </a:cubicBezTo>
                <a:cubicBezTo>
                  <a:pt x="75" y="3"/>
                  <a:pt x="71" y="8"/>
                  <a:pt x="80" y="15"/>
                </a:cubicBezTo>
                <a:cubicBezTo>
                  <a:pt x="84" y="18"/>
                  <a:pt x="90" y="20"/>
                  <a:pt x="94" y="23"/>
                </a:cubicBezTo>
                <a:cubicBezTo>
                  <a:pt x="104" y="37"/>
                  <a:pt x="113" y="37"/>
                  <a:pt x="131" y="41"/>
                </a:cubicBezTo>
                <a:cubicBezTo>
                  <a:pt x="136" y="48"/>
                  <a:pt x="134" y="55"/>
                  <a:pt x="137" y="62"/>
                </a:cubicBezTo>
                <a:cubicBezTo>
                  <a:pt x="140" y="69"/>
                  <a:pt x="152" y="78"/>
                  <a:pt x="152" y="78"/>
                </a:cubicBezTo>
                <a:cubicBezTo>
                  <a:pt x="154" y="84"/>
                  <a:pt x="157" y="90"/>
                  <a:pt x="160" y="96"/>
                </a:cubicBezTo>
                <a:cubicBezTo>
                  <a:pt x="157" y="105"/>
                  <a:pt x="146" y="110"/>
                  <a:pt x="137" y="114"/>
                </a:cubicBezTo>
                <a:cubicBezTo>
                  <a:pt x="122" y="133"/>
                  <a:pt x="100" y="160"/>
                  <a:pt x="74" y="165"/>
                </a:cubicBezTo>
                <a:cubicBezTo>
                  <a:pt x="67" y="170"/>
                  <a:pt x="65" y="170"/>
                  <a:pt x="56" y="168"/>
                </a:cubicBezTo>
                <a:cubicBezTo>
                  <a:pt x="54" y="167"/>
                  <a:pt x="52" y="166"/>
                  <a:pt x="50" y="165"/>
                </a:cubicBezTo>
                <a:cubicBezTo>
                  <a:pt x="47" y="164"/>
                  <a:pt x="43" y="165"/>
                  <a:pt x="40" y="164"/>
                </a:cubicBezTo>
                <a:cubicBezTo>
                  <a:pt x="34" y="161"/>
                  <a:pt x="27" y="148"/>
                  <a:pt x="23" y="143"/>
                </a:cubicBezTo>
                <a:cubicBezTo>
                  <a:pt x="22" y="136"/>
                  <a:pt x="15" y="127"/>
                  <a:pt x="10" y="122"/>
                </a:cubicBezTo>
                <a:cubicBezTo>
                  <a:pt x="8" y="116"/>
                  <a:pt x="2" y="105"/>
                  <a:pt x="2" y="105"/>
                </a:cubicBezTo>
                <a:cubicBezTo>
                  <a:pt x="0" y="84"/>
                  <a:pt x="2" y="68"/>
                  <a:pt x="5" y="47"/>
                </a:cubicBezTo>
                <a:cubicBezTo>
                  <a:pt x="4" y="40"/>
                  <a:pt x="6" y="41"/>
                  <a:pt x="1" y="41"/>
                </a:cubicBezTo>
                <a:close/>
              </a:path>
            </a:pathLst>
          </a:custGeom>
          <a:gradFill rotWithShape="0">
            <a:gsLst>
              <a:gs pos="0">
                <a:srgbClr val="B2B2B2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 rot="3472454">
            <a:off x="5410200" y="5795417"/>
            <a:ext cx="201613" cy="20161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31" name="Oval 27"/>
          <p:cNvSpPr>
            <a:spLocks noChangeArrowheads="1"/>
          </p:cNvSpPr>
          <p:nvPr/>
        </p:nvSpPr>
        <p:spPr bwMode="auto">
          <a:xfrm>
            <a:off x="2590800" y="2518817"/>
            <a:ext cx="3810000" cy="3810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32" name="Oval 28"/>
          <p:cNvSpPr>
            <a:spLocks noChangeArrowheads="1"/>
          </p:cNvSpPr>
          <p:nvPr/>
        </p:nvSpPr>
        <p:spPr bwMode="auto">
          <a:xfrm>
            <a:off x="2843213" y="2737892"/>
            <a:ext cx="3352800" cy="3352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5638800" y="5643017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34" name="Freeform 30"/>
          <p:cNvSpPr>
            <a:spLocks/>
          </p:cNvSpPr>
          <p:nvPr/>
        </p:nvSpPr>
        <p:spPr bwMode="auto">
          <a:xfrm>
            <a:off x="5610225" y="5184230"/>
            <a:ext cx="676275" cy="658812"/>
          </a:xfrm>
          <a:custGeom>
            <a:avLst/>
            <a:gdLst>
              <a:gd name="T0" fmla="*/ 0 w 426"/>
              <a:gd name="T1" fmla="*/ 2147483647 h 415"/>
              <a:gd name="T2" fmla="*/ 2147483647 w 426"/>
              <a:gd name="T3" fmla="*/ 2147483647 h 415"/>
              <a:gd name="T4" fmla="*/ 2147483647 w 426"/>
              <a:gd name="T5" fmla="*/ 2147483647 h 415"/>
              <a:gd name="T6" fmla="*/ 2147483647 w 426"/>
              <a:gd name="T7" fmla="*/ 2147483647 h 415"/>
              <a:gd name="T8" fmla="*/ 2147483647 w 426"/>
              <a:gd name="T9" fmla="*/ 2147483647 h 415"/>
              <a:gd name="T10" fmla="*/ 2147483647 w 426"/>
              <a:gd name="T11" fmla="*/ 2147483647 h 415"/>
              <a:gd name="T12" fmla="*/ 2147483647 w 426"/>
              <a:gd name="T13" fmla="*/ 2147483647 h 415"/>
              <a:gd name="T14" fmla="*/ 2147483647 w 426"/>
              <a:gd name="T15" fmla="*/ 2147483647 h 415"/>
              <a:gd name="T16" fmla="*/ 2147483647 w 426"/>
              <a:gd name="T17" fmla="*/ 2147483647 h 415"/>
              <a:gd name="T18" fmla="*/ 2147483647 w 426"/>
              <a:gd name="T19" fmla="*/ 2147483647 h 415"/>
              <a:gd name="T20" fmla="*/ 2147483647 w 426"/>
              <a:gd name="T21" fmla="*/ 2147483647 h 415"/>
              <a:gd name="T22" fmla="*/ 2147483647 w 426"/>
              <a:gd name="T23" fmla="*/ 2147483647 h 415"/>
              <a:gd name="T24" fmla="*/ 2147483647 w 426"/>
              <a:gd name="T25" fmla="*/ 2147483647 h 415"/>
              <a:gd name="T26" fmla="*/ 2147483647 w 426"/>
              <a:gd name="T27" fmla="*/ 2147483647 h 415"/>
              <a:gd name="T28" fmla="*/ 2147483647 w 426"/>
              <a:gd name="T29" fmla="*/ 2147483647 h 415"/>
              <a:gd name="T30" fmla="*/ 2147483647 w 426"/>
              <a:gd name="T31" fmla="*/ 2147483647 h 415"/>
              <a:gd name="T32" fmla="*/ 2147483647 w 426"/>
              <a:gd name="T33" fmla="*/ 2147483647 h 415"/>
              <a:gd name="T34" fmla="*/ 2147483647 w 426"/>
              <a:gd name="T35" fmla="*/ 2147483647 h 415"/>
              <a:gd name="T36" fmla="*/ 2147483647 w 426"/>
              <a:gd name="T37" fmla="*/ 2147483647 h 415"/>
              <a:gd name="T38" fmla="*/ 2147483647 w 426"/>
              <a:gd name="T39" fmla="*/ 0 h 415"/>
              <a:gd name="T40" fmla="*/ 2147483647 w 426"/>
              <a:gd name="T41" fmla="*/ 2147483647 h 415"/>
              <a:gd name="T42" fmla="*/ 2147483647 w 426"/>
              <a:gd name="T43" fmla="*/ 2147483647 h 415"/>
              <a:gd name="T44" fmla="*/ 2147483647 w 426"/>
              <a:gd name="T45" fmla="*/ 2147483647 h 415"/>
              <a:gd name="T46" fmla="*/ 2147483647 w 426"/>
              <a:gd name="T47" fmla="*/ 2147483647 h 415"/>
              <a:gd name="T48" fmla="*/ 2147483647 w 426"/>
              <a:gd name="T49" fmla="*/ 2147483647 h 415"/>
              <a:gd name="T50" fmla="*/ 2147483647 w 426"/>
              <a:gd name="T51" fmla="*/ 2147483647 h 415"/>
              <a:gd name="T52" fmla="*/ 2147483647 w 426"/>
              <a:gd name="T53" fmla="*/ 2147483647 h 415"/>
              <a:gd name="T54" fmla="*/ 2147483647 w 426"/>
              <a:gd name="T55" fmla="*/ 2147483647 h 415"/>
              <a:gd name="T56" fmla="*/ 0 w 426"/>
              <a:gd name="T57" fmla="*/ 2147483647 h 41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6"/>
              <a:gd name="T88" fmla="*/ 0 h 415"/>
              <a:gd name="T89" fmla="*/ 426 w 426"/>
              <a:gd name="T90" fmla="*/ 415 h 41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6" h="415">
                <a:moveTo>
                  <a:pt x="0" y="223"/>
                </a:moveTo>
                <a:cubicBezTo>
                  <a:pt x="8" y="228"/>
                  <a:pt x="8" y="237"/>
                  <a:pt x="15" y="244"/>
                </a:cubicBezTo>
                <a:cubicBezTo>
                  <a:pt x="17" y="250"/>
                  <a:pt x="24" y="258"/>
                  <a:pt x="29" y="261"/>
                </a:cubicBezTo>
                <a:cubicBezTo>
                  <a:pt x="33" y="266"/>
                  <a:pt x="36" y="267"/>
                  <a:pt x="41" y="270"/>
                </a:cubicBezTo>
                <a:cubicBezTo>
                  <a:pt x="51" y="283"/>
                  <a:pt x="66" y="294"/>
                  <a:pt x="80" y="303"/>
                </a:cubicBezTo>
                <a:cubicBezTo>
                  <a:pt x="87" y="312"/>
                  <a:pt x="100" y="326"/>
                  <a:pt x="110" y="330"/>
                </a:cubicBezTo>
                <a:cubicBezTo>
                  <a:pt x="126" y="351"/>
                  <a:pt x="141" y="373"/>
                  <a:pt x="159" y="391"/>
                </a:cubicBezTo>
                <a:cubicBezTo>
                  <a:pt x="163" y="395"/>
                  <a:pt x="167" y="401"/>
                  <a:pt x="173" y="403"/>
                </a:cubicBezTo>
                <a:cubicBezTo>
                  <a:pt x="184" y="407"/>
                  <a:pt x="197" y="408"/>
                  <a:pt x="209" y="409"/>
                </a:cubicBezTo>
                <a:cubicBezTo>
                  <a:pt x="241" y="415"/>
                  <a:pt x="262" y="405"/>
                  <a:pt x="290" y="400"/>
                </a:cubicBezTo>
                <a:cubicBezTo>
                  <a:pt x="303" y="393"/>
                  <a:pt x="313" y="383"/>
                  <a:pt x="326" y="379"/>
                </a:cubicBezTo>
                <a:cubicBezTo>
                  <a:pt x="332" y="371"/>
                  <a:pt x="338" y="363"/>
                  <a:pt x="344" y="355"/>
                </a:cubicBezTo>
                <a:cubicBezTo>
                  <a:pt x="347" y="351"/>
                  <a:pt x="353" y="343"/>
                  <a:pt x="353" y="343"/>
                </a:cubicBezTo>
                <a:cubicBezTo>
                  <a:pt x="356" y="327"/>
                  <a:pt x="359" y="311"/>
                  <a:pt x="362" y="295"/>
                </a:cubicBezTo>
                <a:cubicBezTo>
                  <a:pt x="363" y="276"/>
                  <a:pt x="364" y="266"/>
                  <a:pt x="374" y="250"/>
                </a:cubicBezTo>
                <a:cubicBezTo>
                  <a:pt x="381" y="215"/>
                  <a:pt x="371" y="257"/>
                  <a:pt x="386" y="217"/>
                </a:cubicBezTo>
                <a:cubicBezTo>
                  <a:pt x="399" y="182"/>
                  <a:pt x="394" y="148"/>
                  <a:pt x="413" y="115"/>
                </a:cubicBezTo>
                <a:cubicBezTo>
                  <a:pt x="414" y="87"/>
                  <a:pt x="423" y="64"/>
                  <a:pt x="426" y="36"/>
                </a:cubicBezTo>
                <a:cubicBezTo>
                  <a:pt x="422" y="12"/>
                  <a:pt x="374" y="15"/>
                  <a:pt x="356" y="13"/>
                </a:cubicBezTo>
                <a:cubicBezTo>
                  <a:pt x="332" y="7"/>
                  <a:pt x="309" y="2"/>
                  <a:pt x="284" y="0"/>
                </a:cubicBezTo>
                <a:cubicBezTo>
                  <a:pt x="251" y="1"/>
                  <a:pt x="219" y="5"/>
                  <a:pt x="186" y="7"/>
                </a:cubicBezTo>
                <a:cubicBezTo>
                  <a:pt x="166" y="14"/>
                  <a:pt x="148" y="24"/>
                  <a:pt x="128" y="28"/>
                </a:cubicBezTo>
                <a:cubicBezTo>
                  <a:pt x="117" y="46"/>
                  <a:pt x="114" y="65"/>
                  <a:pt x="108" y="84"/>
                </a:cubicBezTo>
                <a:cubicBezTo>
                  <a:pt x="106" y="100"/>
                  <a:pt x="104" y="115"/>
                  <a:pt x="98" y="129"/>
                </a:cubicBezTo>
                <a:cubicBezTo>
                  <a:pt x="96" y="135"/>
                  <a:pt x="98" y="144"/>
                  <a:pt x="92" y="147"/>
                </a:cubicBezTo>
                <a:cubicBezTo>
                  <a:pt x="80" y="154"/>
                  <a:pt x="67" y="159"/>
                  <a:pt x="54" y="162"/>
                </a:cubicBezTo>
                <a:cubicBezTo>
                  <a:pt x="46" y="164"/>
                  <a:pt x="30" y="168"/>
                  <a:pt x="30" y="168"/>
                </a:cubicBezTo>
                <a:cubicBezTo>
                  <a:pt x="24" y="173"/>
                  <a:pt x="18" y="176"/>
                  <a:pt x="12" y="181"/>
                </a:cubicBezTo>
                <a:cubicBezTo>
                  <a:pt x="4" y="194"/>
                  <a:pt x="8" y="211"/>
                  <a:pt x="0" y="223"/>
                </a:cubicBezTo>
                <a:close/>
              </a:path>
            </a:pathLst>
          </a:custGeom>
          <a:solidFill>
            <a:schemeClr val="bg1"/>
          </a:solidFill>
          <a:ln w="571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535" name="Freeform 31"/>
          <p:cNvSpPr>
            <a:spLocks/>
          </p:cNvSpPr>
          <p:nvPr/>
        </p:nvSpPr>
        <p:spPr bwMode="auto">
          <a:xfrm>
            <a:off x="5205413" y="5871617"/>
            <a:ext cx="23812" cy="50800"/>
          </a:xfrm>
          <a:custGeom>
            <a:avLst/>
            <a:gdLst>
              <a:gd name="T0" fmla="*/ 0 w 15"/>
              <a:gd name="T1" fmla="*/ 0 h 32"/>
              <a:gd name="T2" fmla="*/ 2147483647 w 15"/>
              <a:gd name="T3" fmla="*/ 2147483647 h 32"/>
              <a:gd name="T4" fmla="*/ 0 60000 65536"/>
              <a:gd name="T5" fmla="*/ 0 60000 65536"/>
              <a:gd name="T6" fmla="*/ 0 w 15"/>
              <a:gd name="T7" fmla="*/ 0 h 32"/>
              <a:gd name="T8" fmla="*/ 15 w 15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" h="32">
                <a:moveTo>
                  <a:pt x="0" y="0"/>
                </a:moveTo>
                <a:cubicBezTo>
                  <a:pt x="4" y="10"/>
                  <a:pt x="15" y="22"/>
                  <a:pt x="15" y="3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36" name="Freeform 32"/>
          <p:cNvSpPr>
            <a:spLocks/>
          </p:cNvSpPr>
          <p:nvPr/>
        </p:nvSpPr>
        <p:spPr bwMode="auto">
          <a:xfrm>
            <a:off x="5332413" y="6133555"/>
            <a:ext cx="25400" cy="52387"/>
          </a:xfrm>
          <a:custGeom>
            <a:avLst/>
            <a:gdLst>
              <a:gd name="T0" fmla="*/ 0 w 16"/>
              <a:gd name="T1" fmla="*/ 0 h 33"/>
              <a:gd name="T2" fmla="*/ 2147483647 w 16"/>
              <a:gd name="T3" fmla="*/ 2147483647 h 33"/>
              <a:gd name="T4" fmla="*/ 2147483647 w 16"/>
              <a:gd name="T5" fmla="*/ 2147483647 h 33"/>
              <a:gd name="T6" fmla="*/ 0 60000 65536"/>
              <a:gd name="T7" fmla="*/ 0 60000 65536"/>
              <a:gd name="T8" fmla="*/ 0 60000 65536"/>
              <a:gd name="T9" fmla="*/ 0 w 16"/>
              <a:gd name="T10" fmla="*/ 0 h 33"/>
              <a:gd name="T11" fmla="*/ 16 w 16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33">
                <a:moveTo>
                  <a:pt x="0" y="0"/>
                </a:moveTo>
                <a:cubicBezTo>
                  <a:pt x="2" y="9"/>
                  <a:pt x="10" y="20"/>
                  <a:pt x="15" y="27"/>
                </a:cubicBezTo>
                <a:cubicBezTo>
                  <a:pt x="16" y="32"/>
                  <a:pt x="16" y="30"/>
                  <a:pt x="16" y="33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37" name="Freeform 33"/>
          <p:cNvSpPr>
            <a:spLocks/>
          </p:cNvSpPr>
          <p:nvPr/>
        </p:nvSpPr>
        <p:spPr bwMode="auto">
          <a:xfrm>
            <a:off x="3679825" y="6119267"/>
            <a:ext cx="1636713" cy="269875"/>
          </a:xfrm>
          <a:custGeom>
            <a:avLst/>
            <a:gdLst>
              <a:gd name="T0" fmla="*/ 2147483647 w 1031"/>
              <a:gd name="T1" fmla="*/ 0 h 170"/>
              <a:gd name="T2" fmla="*/ 2147483647 w 1031"/>
              <a:gd name="T3" fmla="*/ 2147483647 h 170"/>
              <a:gd name="T4" fmla="*/ 2147483647 w 1031"/>
              <a:gd name="T5" fmla="*/ 2147483647 h 170"/>
              <a:gd name="T6" fmla="*/ 2147483647 w 1031"/>
              <a:gd name="T7" fmla="*/ 2147483647 h 170"/>
              <a:gd name="T8" fmla="*/ 2147483647 w 1031"/>
              <a:gd name="T9" fmla="*/ 2147483647 h 170"/>
              <a:gd name="T10" fmla="*/ 2147483647 w 1031"/>
              <a:gd name="T11" fmla="*/ 2147483647 h 170"/>
              <a:gd name="T12" fmla="*/ 2147483647 w 1031"/>
              <a:gd name="T13" fmla="*/ 2147483647 h 170"/>
              <a:gd name="T14" fmla="*/ 2147483647 w 1031"/>
              <a:gd name="T15" fmla="*/ 2147483647 h 170"/>
              <a:gd name="T16" fmla="*/ 2147483647 w 1031"/>
              <a:gd name="T17" fmla="*/ 2147483647 h 170"/>
              <a:gd name="T18" fmla="*/ 2147483647 w 1031"/>
              <a:gd name="T19" fmla="*/ 2147483647 h 170"/>
              <a:gd name="T20" fmla="*/ 2147483647 w 1031"/>
              <a:gd name="T21" fmla="*/ 2147483647 h 170"/>
              <a:gd name="T22" fmla="*/ 2147483647 w 1031"/>
              <a:gd name="T23" fmla="*/ 2147483647 h 170"/>
              <a:gd name="T24" fmla="*/ 2147483647 w 1031"/>
              <a:gd name="T25" fmla="*/ 2147483647 h 170"/>
              <a:gd name="T26" fmla="*/ 2147483647 w 1031"/>
              <a:gd name="T27" fmla="*/ 2147483647 h 170"/>
              <a:gd name="T28" fmla="*/ 2147483647 w 1031"/>
              <a:gd name="T29" fmla="*/ 2147483647 h 170"/>
              <a:gd name="T30" fmla="*/ 2147483647 w 1031"/>
              <a:gd name="T31" fmla="*/ 2147483647 h 170"/>
              <a:gd name="T32" fmla="*/ 2147483647 w 1031"/>
              <a:gd name="T33" fmla="*/ 2147483647 h 170"/>
              <a:gd name="T34" fmla="*/ 2147483647 w 1031"/>
              <a:gd name="T35" fmla="*/ 2147483647 h 170"/>
              <a:gd name="T36" fmla="*/ 2147483647 w 1031"/>
              <a:gd name="T37" fmla="*/ 2147483647 h 170"/>
              <a:gd name="T38" fmla="*/ 2147483647 w 1031"/>
              <a:gd name="T39" fmla="*/ 2147483647 h 170"/>
              <a:gd name="T40" fmla="*/ 2147483647 w 1031"/>
              <a:gd name="T41" fmla="*/ 2147483647 h 170"/>
              <a:gd name="T42" fmla="*/ 2147483647 w 1031"/>
              <a:gd name="T43" fmla="*/ 2147483647 h 170"/>
              <a:gd name="T44" fmla="*/ 2147483647 w 1031"/>
              <a:gd name="T45" fmla="*/ 2147483647 h 170"/>
              <a:gd name="T46" fmla="*/ 2147483647 w 1031"/>
              <a:gd name="T47" fmla="*/ 2147483647 h 170"/>
              <a:gd name="T48" fmla="*/ 2147483647 w 1031"/>
              <a:gd name="T49" fmla="*/ 2147483647 h 170"/>
              <a:gd name="T50" fmla="*/ 2147483647 w 1031"/>
              <a:gd name="T51" fmla="*/ 2147483647 h 170"/>
              <a:gd name="T52" fmla="*/ 2147483647 w 1031"/>
              <a:gd name="T53" fmla="*/ 2147483647 h 170"/>
              <a:gd name="T54" fmla="*/ 2147483647 w 1031"/>
              <a:gd name="T55" fmla="*/ 2147483647 h 170"/>
              <a:gd name="T56" fmla="*/ 2147483647 w 1031"/>
              <a:gd name="T57" fmla="*/ 2147483647 h 170"/>
              <a:gd name="T58" fmla="*/ 2147483647 w 1031"/>
              <a:gd name="T59" fmla="*/ 2147483647 h 170"/>
              <a:gd name="T60" fmla="*/ 2147483647 w 1031"/>
              <a:gd name="T61" fmla="*/ 2147483647 h 170"/>
              <a:gd name="T62" fmla="*/ 2147483647 w 1031"/>
              <a:gd name="T63" fmla="*/ 2147483647 h 170"/>
              <a:gd name="T64" fmla="*/ 2147483647 w 1031"/>
              <a:gd name="T65" fmla="*/ 2147483647 h 170"/>
              <a:gd name="T66" fmla="*/ 2147483647 w 1031"/>
              <a:gd name="T67" fmla="*/ 2147483647 h 170"/>
              <a:gd name="T68" fmla="*/ 2147483647 w 1031"/>
              <a:gd name="T69" fmla="*/ 2147483647 h 170"/>
              <a:gd name="T70" fmla="*/ 2147483647 w 1031"/>
              <a:gd name="T71" fmla="*/ 2147483647 h 170"/>
              <a:gd name="T72" fmla="*/ 2147483647 w 1031"/>
              <a:gd name="T73" fmla="*/ 2147483647 h 170"/>
              <a:gd name="T74" fmla="*/ 2147483647 w 1031"/>
              <a:gd name="T75" fmla="*/ 2147483647 h 170"/>
              <a:gd name="T76" fmla="*/ 2147483647 w 1031"/>
              <a:gd name="T77" fmla="*/ 0 h 17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31"/>
              <a:gd name="T118" fmla="*/ 0 h 170"/>
              <a:gd name="T119" fmla="*/ 1031 w 1031"/>
              <a:gd name="T120" fmla="*/ 170 h 17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31" h="170">
                <a:moveTo>
                  <a:pt x="19" y="0"/>
                </a:moveTo>
                <a:cubicBezTo>
                  <a:pt x="18" y="7"/>
                  <a:pt x="14" y="7"/>
                  <a:pt x="10" y="12"/>
                </a:cubicBezTo>
                <a:cubicBezTo>
                  <a:pt x="0" y="64"/>
                  <a:pt x="34" y="73"/>
                  <a:pt x="78" y="75"/>
                </a:cubicBezTo>
                <a:cubicBezTo>
                  <a:pt x="100" y="79"/>
                  <a:pt x="129" y="81"/>
                  <a:pt x="150" y="90"/>
                </a:cubicBezTo>
                <a:cubicBezTo>
                  <a:pt x="190" y="106"/>
                  <a:pt x="159" y="99"/>
                  <a:pt x="189" y="105"/>
                </a:cubicBezTo>
                <a:cubicBezTo>
                  <a:pt x="212" y="119"/>
                  <a:pt x="240" y="124"/>
                  <a:pt x="267" y="126"/>
                </a:cubicBezTo>
                <a:cubicBezTo>
                  <a:pt x="307" y="139"/>
                  <a:pt x="354" y="139"/>
                  <a:pt x="396" y="143"/>
                </a:cubicBezTo>
                <a:cubicBezTo>
                  <a:pt x="428" y="146"/>
                  <a:pt x="460" y="154"/>
                  <a:pt x="492" y="156"/>
                </a:cubicBezTo>
                <a:cubicBezTo>
                  <a:pt x="521" y="161"/>
                  <a:pt x="552" y="164"/>
                  <a:pt x="582" y="165"/>
                </a:cubicBezTo>
                <a:cubicBezTo>
                  <a:pt x="618" y="170"/>
                  <a:pt x="654" y="168"/>
                  <a:pt x="690" y="167"/>
                </a:cubicBezTo>
                <a:cubicBezTo>
                  <a:pt x="734" y="165"/>
                  <a:pt x="778" y="163"/>
                  <a:pt x="822" y="161"/>
                </a:cubicBezTo>
                <a:cubicBezTo>
                  <a:pt x="838" y="159"/>
                  <a:pt x="854" y="157"/>
                  <a:pt x="870" y="155"/>
                </a:cubicBezTo>
                <a:cubicBezTo>
                  <a:pt x="887" y="151"/>
                  <a:pt x="904" y="150"/>
                  <a:pt x="921" y="144"/>
                </a:cubicBezTo>
                <a:cubicBezTo>
                  <a:pt x="933" y="134"/>
                  <a:pt x="944" y="133"/>
                  <a:pt x="957" y="125"/>
                </a:cubicBezTo>
                <a:cubicBezTo>
                  <a:pt x="961" y="113"/>
                  <a:pt x="982" y="87"/>
                  <a:pt x="991" y="78"/>
                </a:cubicBezTo>
                <a:cubicBezTo>
                  <a:pt x="1001" y="68"/>
                  <a:pt x="1013" y="67"/>
                  <a:pt x="1023" y="53"/>
                </a:cubicBezTo>
                <a:cubicBezTo>
                  <a:pt x="1024" y="46"/>
                  <a:pt x="1025" y="41"/>
                  <a:pt x="1029" y="35"/>
                </a:cubicBezTo>
                <a:cubicBezTo>
                  <a:pt x="1031" y="26"/>
                  <a:pt x="1025" y="24"/>
                  <a:pt x="1018" y="20"/>
                </a:cubicBezTo>
                <a:cubicBezTo>
                  <a:pt x="1013" y="13"/>
                  <a:pt x="1011" y="13"/>
                  <a:pt x="1003" y="11"/>
                </a:cubicBezTo>
                <a:cubicBezTo>
                  <a:pt x="996" y="8"/>
                  <a:pt x="997" y="13"/>
                  <a:pt x="990" y="14"/>
                </a:cubicBezTo>
                <a:cubicBezTo>
                  <a:pt x="961" y="19"/>
                  <a:pt x="932" y="23"/>
                  <a:pt x="903" y="27"/>
                </a:cubicBezTo>
                <a:cubicBezTo>
                  <a:pt x="877" y="40"/>
                  <a:pt x="844" y="55"/>
                  <a:pt x="814" y="57"/>
                </a:cubicBezTo>
                <a:cubicBezTo>
                  <a:pt x="798" y="65"/>
                  <a:pt x="780" y="66"/>
                  <a:pt x="763" y="69"/>
                </a:cubicBezTo>
                <a:cubicBezTo>
                  <a:pt x="744" y="79"/>
                  <a:pt x="709" y="77"/>
                  <a:pt x="688" y="78"/>
                </a:cubicBezTo>
                <a:cubicBezTo>
                  <a:pt x="674" y="81"/>
                  <a:pt x="664" y="86"/>
                  <a:pt x="651" y="89"/>
                </a:cubicBezTo>
                <a:cubicBezTo>
                  <a:pt x="641" y="94"/>
                  <a:pt x="632" y="97"/>
                  <a:pt x="621" y="99"/>
                </a:cubicBezTo>
                <a:cubicBezTo>
                  <a:pt x="611" y="104"/>
                  <a:pt x="599" y="103"/>
                  <a:pt x="588" y="105"/>
                </a:cubicBezTo>
                <a:cubicBezTo>
                  <a:pt x="565" y="114"/>
                  <a:pt x="543" y="116"/>
                  <a:pt x="517" y="117"/>
                </a:cubicBezTo>
                <a:cubicBezTo>
                  <a:pt x="492" y="116"/>
                  <a:pt x="482" y="114"/>
                  <a:pt x="460" y="113"/>
                </a:cubicBezTo>
                <a:cubicBezTo>
                  <a:pt x="447" y="106"/>
                  <a:pt x="420" y="108"/>
                  <a:pt x="405" y="107"/>
                </a:cubicBezTo>
                <a:cubicBezTo>
                  <a:pt x="390" y="105"/>
                  <a:pt x="376" y="101"/>
                  <a:pt x="361" y="98"/>
                </a:cubicBezTo>
                <a:cubicBezTo>
                  <a:pt x="347" y="90"/>
                  <a:pt x="337" y="87"/>
                  <a:pt x="322" y="84"/>
                </a:cubicBezTo>
                <a:cubicBezTo>
                  <a:pt x="311" y="76"/>
                  <a:pt x="292" y="76"/>
                  <a:pt x="279" y="75"/>
                </a:cubicBezTo>
                <a:cubicBezTo>
                  <a:pt x="249" y="72"/>
                  <a:pt x="219" y="67"/>
                  <a:pt x="189" y="65"/>
                </a:cubicBezTo>
                <a:cubicBezTo>
                  <a:pt x="174" y="59"/>
                  <a:pt x="164" y="55"/>
                  <a:pt x="148" y="53"/>
                </a:cubicBezTo>
                <a:cubicBezTo>
                  <a:pt x="133" y="42"/>
                  <a:pt x="112" y="33"/>
                  <a:pt x="94" y="27"/>
                </a:cubicBezTo>
                <a:cubicBezTo>
                  <a:pt x="88" y="10"/>
                  <a:pt x="72" y="12"/>
                  <a:pt x="55" y="11"/>
                </a:cubicBezTo>
                <a:cubicBezTo>
                  <a:pt x="45" y="9"/>
                  <a:pt x="35" y="7"/>
                  <a:pt x="25" y="5"/>
                </a:cubicBezTo>
                <a:cubicBezTo>
                  <a:pt x="20" y="1"/>
                  <a:pt x="22" y="3"/>
                  <a:pt x="19" y="0"/>
                </a:cubicBezTo>
                <a:close/>
              </a:path>
            </a:pathLst>
          </a:custGeom>
          <a:solidFill>
            <a:schemeClr val="bg1"/>
          </a:solidFill>
          <a:ln w="3810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538" name="Freeform 34"/>
          <p:cNvSpPr>
            <a:spLocks/>
          </p:cNvSpPr>
          <p:nvPr/>
        </p:nvSpPr>
        <p:spPr bwMode="auto">
          <a:xfrm>
            <a:off x="3771900" y="5866855"/>
            <a:ext cx="1463675" cy="268287"/>
          </a:xfrm>
          <a:custGeom>
            <a:avLst/>
            <a:gdLst>
              <a:gd name="T0" fmla="*/ 2147483647 w 922"/>
              <a:gd name="T1" fmla="*/ 0 h 169"/>
              <a:gd name="T2" fmla="*/ 2147483647 w 922"/>
              <a:gd name="T3" fmla="*/ 2147483647 h 169"/>
              <a:gd name="T4" fmla="*/ 2147483647 w 922"/>
              <a:gd name="T5" fmla="*/ 2147483647 h 169"/>
              <a:gd name="T6" fmla="*/ 2147483647 w 922"/>
              <a:gd name="T7" fmla="*/ 2147483647 h 169"/>
              <a:gd name="T8" fmla="*/ 2147483647 w 922"/>
              <a:gd name="T9" fmla="*/ 2147483647 h 169"/>
              <a:gd name="T10" fmla="*/ 2147483647 w 922"/>
              <a:gd name="T11" fmla="*/ 2147483647 h 169"/>
              <a:gd name="T12" fmla="*/ 2147483647 w 922"/>
              <a:gd name="T13" fmla="*/ 2147483647 h 169"/>
              <a:gd name="T14" fmla="*/ 2147483647 w 922"/>
              <a:gd name="T15" fmla="*/ 2147483647 h 169"/>
              <a:gd name="T16" fmla="*/ 2147483647 w 922"/>
              <a:gd name="T17" fmla="*/ 2147483647 h 169"/>
              <a:gd name="T18" fmla="*/ 2147483647 w 922"/>
              <a:gd name="T19" fmla="*/ 2147483647 h 169"/>
              <a:gd name="T20" fmla="*/ 2147483647 w 922"/>
              <a:gd name="T21" fmla="*/ 2147483647 h 169"/>
              <a:gd name="T22" fmla="*/ 2147483647 w 922"/>
              <a:gd name="T23" fmla="*/ 2147483647 h 169"/>
              <a:gd name="T24" fmla="*/ 2147483647 w 922"/>
              <a:gd name="T25" fmla="*/ 2147483647 h 169"/>
              <a:gd name="T26" fmla="*/ 2147483647 w 922"/>
              <a:gd name="T27" fmla="*/ 2147483647 h 169"/>
              <a:gd name="T28" fmla="*/ 2147483647 w 922"/>
              <a:gd name="T29" fmla="*/ 2147483647 h 169"/>
              <a:gd name="T30" fmla="*/ 2147483647 w 922"/>
              <a:gd name="T31" fmla="*/ 2147483647 h 169"/>
              <a:gd name="T32" fmla="*/ 2147483647 w 922"/>
              <a:gd name="T33" fmla="*/ 2147483647 h 169"/>
              <a:gd name="T34" fmla="*/ 2147483647 w 922"/>
              <a:gd name="T35" fmla="*/ 2147483647 h 169"/>
              <a:gd name="T36" fmla="*/ 2147483647 w 922"/>
              <a:gd name="T37" fmla="*/ 2147483647 h 169"/>
              <a:gd name="T38" fmla="*/ 2147483647 w 922"/>
              <a:gd name="T39" fmla="*/ 2147483647 h 169"/>
              <a:gd name="T40" fmla="*/ 2147483647 w 922"/>
              <a:gd name="T41" fmla="*/ 2147483647 h 169"/>
              <a:gd name="T42" fmla="*/ 2147483647 w 922"/>
              <a:gd name="T43" fmla="*/ 2147483647 h 169"/>
              <a:gd name="T44" fmla="*/ 2147483647 w 922"/>
              <a:gd name="T45" fmla="*/ 2147483647 h 169"/>
              <a:gd name="T46" fmla="*/ 2147483647 w 922"/>
              <a:gd name="T47" fmla="*/ 2147483647 h 169"/>
              <a:gd name="T48" fmla="*/ 2147483647 w 922"/>
              <a:gd name="T49" fmla="*/ 2147483647 h 169"/>
              <a:gd name="T50" fmla="*/ 2147483647 w 922"/>
              <a:gd name="T51" fmla="*/ 2147483647 h 169"/>
              <a:gd name="T52" fmla="*/ 2147483647 w 922"/>
              <a:gd name="T53" fmla="*/ 2147483647 h 169"/>
              <a:gd name="T54" fmla="*/ 2147483647 w 922"/>
              <a:gd name="T55" fmla="*/ 2147483647 h 169"/>
              <a:gd name="T56" fmla="*/ 2147483647 w 922"/>
              <a:gd name="T57" fmla="*/ 2147483647 h 169"/>
              <a:gd name="T58" fmla="*/ 2147483647 w 922"/>
              <a:gd name="T59" fmla="*/ 2147483647 h 169"/>
              <a:gd name="T60" fmla="*/ 2147483647 w 922"/>
              <a:gd name="T61" fmla="*/ 2147483647 h 169"/>
              <a:gd name="T62" fmla="*/ 2147483647 w 922"/>
              <a:gd name="T63" fmla="*/ 2147483647 h 169"/>
              <a:gd name="T64" fmla="*/ 2147483647 w 922"/>
              <a:gd name="T65" fmla="*/ 0 h 1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22"/>
              <a:gd name="T100" fmla="*/ 0 h 169"/>
              <a:gd name="T101" fmla="*/ 922 w 922"/>
              <a:gd name="T102" fmla="*/ 169 h 1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22" h="169">
                <a:moveTo>
                  <a:pt x="60" y="0"/>
                </a:moveTo>
                <a:cubicBezTo>
                  <a:pt x="66" y="15"/>
                  <a:pt x="49" y="17"/>
                  <a:pt x="38" y="18"/>
                </a:cubicBezTo>
                <a:cubicBezTo>
                  <a:pt x="31" y="21"/>
                  <a:pt x="23" y="24"/>
                  <a:pt x="17" y="29"/>
                </a:cubicBezTo>
                <a:cubicBezTo>
                  <a:pt x="14" y="35"/>
                  <a:pt x="12" y="42"/>
                  <a:pt x="9" y="48"/>
                </a:cubicBezTo>
                <a:cubicBezTo>
                  <a:pt x="0" y="92"/>
                  <a:pt x="46" y="100"/>
                  <a:pt x="78" y="107"/>
                </a:cubicBezTo>
                <a:cubicBezTo>
                  <a:pt x="91" y="114"/>
                  <a:pt x="108" y="115"/>
                  <a:pt x="123" y="117"/>
                </a:cubicBezTo>
                <a:cubicBezTo>
                  <a:pt x="149" y="130"/>
                  <a:pt x="201" y="144"/>
                  <a:pt x="230" y="147"/>
                </a:cubicBezTo>
                <a:cubicBezTo>
                  <a:pt x="249" y="153"/>
                  <a:pt x="267" y="160"/>
                  <a:pt x="287" y="162"/>
                </a:cubicBezTo>
                <a:cubicBezTo>
                  <a:pt x="320" y="169"/>
                  <a:pt x="355" y="165"/>
                  <a:pt x="390" y="164"/>
                </a:cubicBezTo>
                <a:cubicBezTo>
                  <a:pt x="421" y="154"/>
                  <a:pt x="446" y="162"/>
                  <a:pt x="485" y="162"/>
                </a:cubicBezTo>
                <a:cubicBezTo>
                  <a:pt x="694" y="161"/>
                  <a:pt x="670" y="161"/>
                  <a:pt x="875" y="116"/>
                </a:cubicBezTo>
                <a:cubicBezTo>
                  <a:pt x="889" y="105"/>
                  <a:pt x="901" y="92"/>
                  <a:pt x="917" y="83"/>
                </a:cubicBezTo>
                <a:cubicBezTo>
                  <a:pt x="922" y="57"/>
                  <a:pt x="905" y="55"/>
                  <a:pt x="891" y="39"/>
                </a:cubicBezTo>
                <a:cubicBezTo>
                  <a:pt x="885" y="32"/>
                  <a:pt x="883" y="23"/>
                  <a:pt x="875" y="17"/>
                </a:cubicBezTo>
                <a:cubicBezTo>
                  <a:pt x="870" y="5"/>
                  <a:pt x="860" y="9"/>
                  <a:pt x="848" y="8"/>
                </a:cubicBezTo>
                <a:cubicBezTo>
                  <a:pt x="817" y="9"/>
                  <a:pt x="812" y="9"/>
                  <a:pt x="789" y="14"/>
                </a:cubicBezTo>
                <a:cubicBezTo>
                  <a:pt x="742" y="49"/>
                  <a:pt x="680" y="60"/>
                  <a:pt x="624" y="74"/>
                </a:cubicBezTo>
                <a:cubicBezTo>
                  <a:pt x="616" y="80"/>
                  <a:pt x="605" y="84"/>
                  <a:pt x="596" y="86"/>
                </a:cubicBezTo>
                <a:cubicBezTo>
                  <a:pt x="579" y="96"/>
                  <a:pt x="568" y="103"/>
                  <a:pt x="548" y="105"/>
                </a:cubicBezTo>
                <a:cubicBezTo>
                  <a:pt x="530" y="109"/>
                  <a:pt x="513" y="110"/>
                  <a:pt x="495" y="111"/>
                </a:cubicBezTo>
                <a:cubicBezTo>
                  <a:pt x="481" y="118"/>
                  <a:pt x="456" y="118"/>
                  <a:pt x="440" y="120"/>
                </a:cubicBezTo>
                <a:cubicBezTo>
                  <a:pt x="427" y="119"/>
                  <a:pt x="417" y="117"/>
                  <a:pt x="405" y="116"/>
                </a:cubicBezTo>
                <a:cubicBezTo>
                  <a:pt x="391" y="113"/>
                  <a:pt x="376" y="109"/>
                  <a:pt x="362" y="107"/>
                </a:cubicBezTo>
                <a:cubicBezTo>
                  <a:pt x="349" y="104"/>
                  <a:pt x="337" y="101"/>
                  <a:pt x="324" y="98"/>
                </a:cubicBezTo>
                <a:cubicBezTo>
                  <a:pt x="316" y="94"/>
                  <a:pt x="309" y="92"/>
                  <a:pt x="300" y="90"/>
                </a:cubicBezTo>
                <a:cubicBezTo>
                  <a:pt x="286" y="80"/>
                  <a:pt x="268" y="79"/>
                  <a:pt x="251" y="77"/>
                </a:cubicBezTo>
                <a:cubicBezTo>
                  <a:pt x="237" y="71"/>
                  <a:pt x="221" y="69"/>
                  <a:pt x="206" y="66"/>
                </a:cubicBezTo>
                <a:cubicBezTo>
                  <a:pt x="198" y="61"/>
                  <a:pt x="189" y="60"/>
                  <a:pt x="180" y="59"/>
                </a:cubicBezTo>
                <a:cubicBezTo>
                  <a:pt x="155" y="53"/>
                  <a:pt x="130" y="48"/>
                  <a:pt x="105" y="42"/>
                </a:cubicBezTo>
                <a:cubicBezTo>
                  <a:pt x="100" y="38"/>
                  <a:pt x="97" y="34"/>
                  <a:pt x="93" y="30"/>
                </a:cubicBezTo>
                <a:cubicBezTo>
                  <a:pt x="92" y="22"/>
                  <a:pt x="91" y="21"/>
                  <a:pt x="84" y="17"/>
                </a:cubicBezTo>
                <a:cubicBezTo>
                  <a:pt x="79" y="10"/>
                  <a:pt x="72" y="8"/>
                  <a:pt x="65" y="3"/>
                </a:cubicBezTo>
                <a:cubicBezTo>
                  <a:pt x="58" y="6"/>
                  <a:pt x="60" y="7"/>
                  <a:pt x="60" y="0"/>
                </a:cubicBezTo>
                <a:close/>
              </a:path>
            </a:pathLst>
          </a:custGeom>
          <a:solidFill>
            <a:schemeClr val="bg1"/>
          </a:solidFill>
          <a:ln w="3810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4419600" y="2823617"/>
            <a:ext cx="152400" cy="3352800"/>
          </a:xfrm>
          <a:prstGeom prst="upArrow">
            <a:avLst>
              <a:gd name="adj1" fmla="val 33333"/>
              <a:gd name="adj2" fmla="val 12018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40" name="AutoShape 36"/>
          <p:cNvSpPr>
            <a:spLocks noChangeArrowheads="1"/>
          </p:cNvSpPr>
          <p:nvPr/>
        </p:nvSpPr>
        <p:spPr bwMode="auto">
          <a:xfrm>
            <a:off x="4419600" y="6136730"/>
            <a:ext cx="152400" cy="1524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41" name="Freeform 37"/>
          <p:cNvSpPr>
            <a:spLocks/>
          </p:cNvSpPr>
          <p:nvPr/>
        </p:nvSpPr>
        <p:spPr bwMode="auto">
          <a:xfrm>
            <a:off x="2705100" y="5130255"/>
            <a:ext cx="701675" cy="712787"/>
          </a:xfrm>
          <a:custGeom>
            <a:avLst/>
            <a:gdLst>
              <a:gd name="T0" fmla="*/ 2147483647 w 442"/>
              <a:gd name="T1" fmla="*/ 2147483647 h 449"/>
              <a:gd name="T2" fmla="*/ 2147483647 w 442"/>
              <a:gd name="T3" fmla="*/ 2147483647 h 449"/>
              <a:gd name="T4" fmla="*/ 2147483647 w 442"/>
              <a:gd name="T5" fmla="*/ 2147483647 h 449"/>
              <a:gd name="T6" fmla="*/ 2147483647 w 442"/>
              <a:gd name="T7" fmla="*/ 2147483647 h 449"/>
              <a:gd name="T8" fmla="*/ 2147483647 w 442"/>
              <a:gd name="T9" fmla="*/ 2147483647 h 449"/>
              <a:gd name="T10" fmla="*/ 2147483647 w 442"/>
              <a:gd name="T11" fmla="*/ 2147483647 h 449"/>
              <a:gd name="T12" fmla="*/ 2147483647 w 442"/>
              <a:gd name="T13" fmla="*/ 2147483647 h 449"/>
              <a:gd name="T14" fmla="*/ 2147483647 w 442"/>
              <a:gd name="T15" fmla="*/ 2147483647 h 449"/>
              <a:gd name="T16" fmla="*/ 2147483647 w 442"/>
              <a:gd name="T17" fmla="*/ 2147483647 h 449"/>
              <a:gd name="T18" fmla="*/ 2147483647 w 442"/>
              <a:gd name="T19" fmla="*/ 2147483647 h 449"/>
              <a:gd name="T20" fmla="*/ 2147483647 w 442"/>
              <a:gd name="T21" fmla="*/ 2147483647 h 449"/>
              <a:gd name="T22" fmla="*/ 2147483647 w 442"/>
              <a:gd name="T23" fmla="*/ 2147483647 h 449"/>
              <a:gd name="T24" fmla="*/ 2147483647 w 442"/>
              <a:gd name="T25" fmla="*/ 2147483647 h 449"/>
              <a:gd name="T26" fmla="*/ 0 w 442"/>
              <a:gd name="T27" fmla="*/ 2147483647 h 449"/>
              <a:gd name="T28" fmla="*/ 2147483647 w 442"/>
              <a:gd name="T29" fmla="*/ 2147483647 h 449"/>
              <a:gd name="T30" fmla="*/ 2147483647 w 442"/>
              <a:gd name="T31" fmla="*/ 2147483647 h 449"/>
              <a:gd name="T32" fmla="*/ 2147483647 w 442"/>
              <a:gd name="T33" fmla="*/ 2147483647 h 449"/>
              <a:gd name="T34" fmla="*/ 2147483647 w 442"/>
              <a:gd name="T35" fmla="*/ 2147483647 h 449"/>
              <a:gd name="T36" fmla="*/ 2147483647 w 442"/>
              <a:gd name="T37" fmla="*/ 2147483647 h 449"/>
              <a:gd name="T38" fmla="*/ 2147483647 w 442"/>
              <a:gd name="T39" fmla="*/ 2147483647 h 449"/>
              <a:gd name="T40" fmla="*/ 2147483647 w 442"/>
              <a:gd name="T41" fmla="*/ 2147483647 h 4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42"/>
              <a:gd name="T64" fmla="*/ 0 h 449"/>
              <a:gd name="T65" fmla="*/ 442 w 442"/>
              <a:gd name="T66" fmla="*/ 449 h 4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42" h="449">
                <a:moveTo>
                  <a:pt x="442" y="243"/>
                </a:moveTo>
                <a:cubicBezTo>
                  <a:pt x="437" y="263"/>
                  <a:pt x="420" y="278"/>
                  <a:pt x="404" y="289"/>
                </a:cubicBezTo>
                <a:cubicBezTo>
                  <a:pt x="397" y="300"/>
                  <a:pt x="382" y="315"/>
                  <a:pt x="370" y="319"/>
                </a:cubicBezTo>
                <a:cubicBezTo>
                  <a:pt x="365" y="324"/>
                  <a:pt x="352" y="333"/>
                  <a:pt x="352" y="333"/>
                </a:cubicBezTo>
                <a:cubicBezTo>
                  <a:pt x="347" y="340"/>
                  <a:pt x="343" y="344"/>
                  <a:pt x="336" y="349"/>
                </a:cubicBezTo>
                <a:cubicBezTo>
                  <a:pt x="327" y="362"/>
                  <a:pt x="319" y="374"/>
                  <a:pt x="308" y="385"/>
                </a:cubicBezTo>
                <a:cubicBezTo>
                  <a:pt x="306" y="392"/>
                  <a:pt x="295" y="407"/>
                  <a:pt x="288" y="411"/>
                </a:cubicBezTo>
                <a:cubicBezTo>
                  <a:pt x="271" y="437"/>
                  <a:pt x="249" y="436"/>
                  <a:pt x="220" y="439"/>
                </a:cubicBezTo>
                <a:cubicBezTo>
                  <a:pt x="205" y="449"/>
                  <a:pt x="173" y="446"/>
                  <a:pt x="158" y="447"/>
                </a:cubicBezTo>
                <a:cubicBezTo>
                  <a:pt x="138" y="446"/>
                  <a:pt x="117" y="449"/>
                  <a:pt x="98" y="443"/>
                </a:cubicBezTo>
                <a:cubicBezTo>
                  <a:pt x="91" y="441"/>
                  <a:pt x="94" y="437"/>
                  <a:pt x="82" y="433"/>
                </a:cubicBezTo>
                <a:cubicBezTo>
                  <a:pt x="69" y="420"/>
                  <a:pt x="53" y="404"/>
                  <a:pt x="42" y="389"/>
                </a:cubicBezTo>
                <a:cubicBezTo>
                  <a:pt x="33" y="376"/>
                  <a:pt x="18" y="349"/>
                  <a:pt x="18" y="349"/>
                </a:cubicBezTo>
                <a:cubicBezTo>
                  <a:pt x="9" y="306"/>
                  <a:pt x="5" y="264"/>
                  <a:pt x="0" y="221"/>
                </a:cubicBezTo>
                <a:cubicBezTo>
                  <a:pt x="1" y="194"/>
                  <a:pt x="0" y="168"/>
                  <a:pt x="2" y="141"/>
                </a:cubicBezTo>
                <a:cubicBezTo>
                  <a:pt x="5" y="91"/>
                  <a:pt x="6" y="93"/>
                  <a:pt x="16" y="53"/>
                </a:cubicBezTo>
                <a:cubicBezTo>
                  <a:pt x="29" y="0"/>
                  <a:pt x="121" y="4"/>
                  <a:pt x="160" y="1"/>
                </a:cubicBezTo>
                <a:cubicBezTo>
                  <a:pt x="212" y="3"/>
                  <a:pt x="264" y="7"/>
                  <a:pt x="316" y="13"/>
                </a:cubicBezTo>
                <a:cubicBezTo>
                  <a:pt x="336" y="22"/>
                  <a:pt x="357" y="24"/>
                  <a:pt x="378" y="31"/>
                </a:cubicBezTo>
                <a:cubicBezTo>
                  <a:pt x="394" y="47"/>
                  <a:pt x="400" y="69"/>
                  <a:pt x="406" y="91"/>
                </a:cubicBezTo>
                <a:cubicBezTo>
                  <a:pt x="413" y="143"/>
                  <a:pt x="433" y="192"/>
                  <a:pt x="442" y="243"/>
                </a:cubicBezTo>
                <a:close/>
              </a:path>
            </a:pathLst>
          </a:custGeom>
          <a:solidFill>
            <a:schemeClr val="bg1"/>
          </a:solidFill>
          <a:ln w="571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4419600" y="4347617"/>
            <a:ext cx="152400" cy="152400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43" name="Freeform 39"/>
          <p:cNvSpPr>
            <a:spLocks/>
          </p:cNvSpPr>
          <p:nvPr/>
        </p:nvSpPr>
        <p:spPr bwMode="auto">
          <a:xfrm>
            <a:off x="3128963" y="2771230"/>
            <a:ext cx="508000" cy="465137"/>
          </a:xfrm>
          <a:custGeom>
            <a:avLst/>
            <a:gdLst>
              <a:gd name="T0" fmla="*/ 2147483647 w 320"/>
              <a:gd name="T1" fmla="*/ 2147483647 h 293"/>
              <a:gd name="T2" fmla="*/ 2147483647 w 320"/>
              <a:gd name="T3" fmla="*/ 2147483647 h 293"/>
              <a:gd name="T4" fmla="*/ 2147483647 w 320"/>
              <a:gd name="T5" fmla="*/ 2147483647 h 293"/>
              <a:gd name="T6" fmla="*/ 2147483647 w 320"/>
              <a:gd name="T7" fmla="*/ 0 h 293"/>
              <a:gd name="T8" fmla="*/ 2147483647 w 320"/>
              <a:gd name="T9" fmla="*/ 2147483647 h 293"/>
              <a:gd name="T10" fmla="*/ 2147483647 w 320"/>
              <a:gd name="T11" fmla="*/ 2147483647 h 293"/>
              <a:gd name="T12" fmla="*/ 2147483647 w 320"/>
              <a:gd name="T13" fmla="*/ 2147483647 h 293"/>
              <a:gd name="T14" fmla="*/ 2147483647 w 320"/>
              <a:gd name="T15" fmla="*/ 2147483647 h 293"/>
              <a:gd name="T16" fmla="*/ 2147483647 w 320"/>
              <a:gd name="T17" fmla="*/ 2147483647 h 293"/>
              <a:gd name="T18" fmla="*/ 2147483647 w 320"/>
              <a:gd name="T19" fmla="*/ 2147483647 h 293"/>
              <a:gd name="T20" fmla="*/ 2147483647 w 320"/>
              <a:gd name="T21" fmla="*/ 2147483647 h 293"/>
              <a:gd name="T22" fmla="*/ 2147483647 w 320"/>
              <a:gd name="T23" fmla="*/ 2147483647 h 293"/>
              <a:gd name="T24" fmla="*/ 2147483647 w 320"/>
              <a:gd name="T25" fmla="*/ 2147483647 h 293"/>
              <a:gd name="T26" fmla="*/ 2147483647 w 320"/>
              <a:gd name="T27" fmla="*/ 2147483647 h 293"/>
              <a:gd name="T28" fmla="*/ 2147483647 w 320"/>
              <a:gd name="T29" fmla="*/ 2147483647 h 293"/>
              <a:gd name="T30" fmla="*/ 2147483647 w 320"/>
              <a:gd name="T31" fmla="*/ 2147483647 h 293"/>
              <a:gd name="T32" fmla="*/ 2147483647 w 320"/>
              <a:gd name="T33" fmla="*/ 2147483647 h 293"/>
              <a:gd name="T34" fmla="*/ 2147483647 w 320"/>
              <a:gd name="T35" fmla="*/ 2147483647 h 293"/>
              <a:gd name="T36" fmla="*/ 2147483647 w 320"/>
              <a:gd name="T37" fmla="*/ 2147483647 h 293"/>
              <a:gd name="T38" fmla="*/ 2147483647 w 320"/>
              <a:gd name="T39" fmla="*/ 2147483647 h 293"/>
              <a:gd name="T40" fmla="*/ 2147483647 w 320"/>
              <a:gd name="T41" fmla="*/ 2147483647 h 29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20"/>
              <a:gd name="T64" fmla="*/ 0 h 293"/>
              <a:gd name="T65" fmla="*/ 320 w 320"/>
              <a:gd name="T66" fmla="*/ 293 h 29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20" h="293">
                <a:moveTo>
                  <a:pt x="59" y="39"/>
                </a:moveTo>
                <a:cubicBezTo>
                  <a:pt x="68" y="38"/>
                  <a:pt x="73" y="32"/>
                  <a:pt x="81" y="29"/>
                </a:cubicBezTo>
                <a:cubicBezTo>
                  <a:pt x="103" y="20"/>
                  <a:pt x="124" y="9"/>
                  <a:pt x="147" y="5"/>
                </a:cubicBezTo>
                <a:cubicBezTo>
                  <a:pt x="160" y="0"/>
                  <a:pt x="175" y="2"/>
                  <a:pt x="189" y="0"/>
                </a:cubicBezTo>
                <a:cubicBezTo>
                  <a:pt x="204" y="2"/>
                  <a:pt x="219" y="8"/>
                  <a:pt x="233" y="9"/>
                </a:cubicBezTo>
                <a:cubicBezTo>
                  <a:pt x="242" y="16"/>
                  <a:pt x="245" y="34"/>
                  <a:pt x="251" y="44"/>
                </a:cubicBezTo>
                <a:cubicBezTo>
                  <a:pt x="263" y="62"/>
                  <a:pt x="274" y="81"/>
                  <a:pt x="287" y="99"/>
                </a:cubicBezTo>
                <a:cubicBezTo>
                  <a:pt x="289" y="108"/>
                  <a:pt x="296" y="124"/>
                  <a:pt x="302" y="132"/>
                </a:cubicBezTo>
                <a:cubicBezTo>
                  <a:pt x="303" y="137"/>
                  <a:pt x="303" y="145"/>
                  <a:pt x="305" y="149"/>
                </a:cubicBezTo>
                <a:cubicBezTo>
                  <a:pt x="307" y="153"/>
                  <a:pt x="311" y="161"/>
                  <a:pt x="311" y="161"/>
                </a:cubicBezTo>
                <a:cubicBezTo>
                  <a:pt x="313" y="172"/>
                  <a:pt x="318" y="183"/>
                  <a:pt x="320" y="194"/>
                </a:cubicBezTo>
                <a:cubicBezTo>
                  <a:pt x="318" y="215"/>
                  <a:pt x="319" y="234"/>
                  <a:pt x="312" y="254"/>
                </a:cubicBezTo>
                <a:cubicBezTo>
                  <a:pt x="308" y="290"/>
                  <a:pt x="248" y="286"/>
                  <a:pt x="219" y="288"/>
                </a:cubicBezTo>
                <a:cubicBezTo>
                  <a:pt x="206" y="291"/>
                  <a:pt x="193" y="290"/>
                  <a:pt x="180" y="293"/>
                </a:cubicBezTo>
                <a:cubicBezTo>
                  <a:pt x="160" y="292"/>
                  <a:pt x="140" y="293"/>
                  <a:pt x="120" y="290"/>
                </a:cubicBezTo>
                <a:cubicBezTo>
                  <a:pt x="106" y="288"/>
                  <a:pt x="78" y="281"/>
                  <a:pt x="78" y="281"/>
                </a:cubicBezTo>
                <a:cubicBezTo>
                  <a:pt x="58" y="265"/>
                  <a:pt x="67" y="269"/>
                  <a:pt x="51" y="264"/>
                </a:cubicBezTo>
                <a:cubicBezTo>
                  <a:pt x="26" y="239"/>
                  <a:pt x="18" y="218"/>
                  <a:pt x="12" y="183"/>
                </a:cubicBezTo>
                <a:cubicBezTo>
                  <a:pt x="12" y="174"/>
                  <a:pt x="11" y="165"/>
                  <a:pt x="11" y="156"/>
                </a:cubicBezTo>
                <a:cubicBezTo>
                  <a:pt x="11" y="147"/>
                  <a:pt x="0" y="44"/>
                  <a:pt x="38" y="38"/>
                </a:cubicBezTo>
                <a:cubicBezTo>
                  <a:pt x="48" y="40"/>
                  <a:pt x="47" y="41"/>
                  <a:pt x="59" y="39"/>
                </a:cubicBezTo>
                <a:close/>
              </a:path>
            </a:pathLst>
          </a:custGeom>
          <a:solidFill>
            <a:schemeClr val="bg1"/>
          </a:solidFill>
          <a:ln w="3810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544" name="Freeform 40"/>
          <p:cNvSpPr>
            <a:spLocks/>
          </p:cNvSpPr>
          <p:nvPr/>
        </p:nvSpPr>
        <p:spPr bwMode="auto">
          <a:xfrm>
            <a:off x="5348288" y="2699792"/>
            <a:ext cx="971550" cy="814388"/>
          </a:xfrm>
          <a:custGeom>
            <a:avLst/>
            <a:gdLst>
              <a:gd name="T0" fmla="*/ 2147483647 w 612"/>
              <a:gd name="T1" fmla="*/ 0 h 513"/>
              <a:gd name="T2" fmla="*/ 2147483647 w 612"/>
              <a:gd name="T3" fmla="*/ 2147483647 h 513"/>
              <a:gd name="T4" fmla="*/ 2147483647 w 612"/>
              <a:gd name="T5" fmla="*/ 2147483647 h 513"/>
              <a:gd name="T6" fmla="*/ 2147483647 w 612"/>
              <a:gd name="T7" fmla="*/ 2147483647 h 513"/>
              <a:gd name="T8" fmla="*/ 2147483647 w 612"/>
              <a:gd name="T9" fmla="*/ 2147483647 h 513"/>
              <a:gd name="T10" fmla="*/ 2147483647 w 612"/>
              <a:gd name="T11" fmla="*/ 2147483647 h 513"/>
              <a:gd name="T12" fmla="*/ 2147483647 w 612"/>
              <a:gd name="T13" fmla="*/ 2147483647 h 513"/>
              <a:gd name="T14" fmla="*/ 0 w 612"/>
              <a:gd name="T15" fmla="*/ 2147483647 h 513"/>
              <a:gd name="T16" fmla="*/ 2147483647 w 612"/>
              <a:gd name="T17" fmla="*/ 2147483647 h 513"/>
              <a:gd name="T18" fmla="*/ 2147483647 w 612"/>
              <a:gd name="T19" fmla="*/ 2147483647 h 513"/>
              <a:gd name="T20" fmla="*/ 2147483647 w 612"/>
              <a:gd name="T21" fmla="*/ 2147483647 h 513"/>
              <a:gd name="T22" fmla="*/ 2147483647 w 612"/>
              <a:gd name="T23" fmla="*/ 2147483647 h 513"/>
              <a:gd name="T24" fmla="*/ 2147483647 w 612"/>
              <a:gd name="T25" fmla="*/ 2147483647 h 513"/>
              <a:gd name="T26" fmla="*/ 2147483647 w 612"/>
              <a:gd name="T27" fmla="*/ 2147483647 h 513"/>
              <a:gd name="T28" fmla="*/ 2147483647 w 612"/>
              <a:gd name="T29" fmla="*/ 2147483647 h 513"/>
              <a:gd name="T30" fmla="*/ 2147483647 w 612"/>
              <a:gd name="T31" fmla="*/ 2147483647 h 513"/>
              <a:gd name="T32" fmla="*/ 2147483647 w 612"/>
              <a:gd name="T33" fmla="*/ 2147483647 h 513"/>
              <a:gd name="T34" fmla="*/ 2147483647 w 612"/>
              <a:gd name="T35" fmla="*/ 2147483647 h 513"/>
              <a:gd name="T36" fmla="*/ 2147483647 w 612"/>
              <a:gd name="T37" fmla="*/ 2147483647 h 513"/>
              <a:gd name="T38" fmla="*/ 2147483647 w 612"/>
              <a:gd name="T39" fmla="*/ 2147483647 h 513"/>
              <a:gd name="T40" fmla="*/ 2147483647 w 612"/>
              <a:gd name="T41" fmla="*/ 2147483647 h 513"/>
              <a:gd name="T42" fmla="*/ 2147483647 w 612"/>
              <a:gd name="T43" fmla="*/ 0 h 5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12"/>
              <a:gd name="T67" fmla="*/ 0 h 513"/>
              <a:gd name="T68" fmla="*/ 612 w 612"/>
              <a:gd name="T69" fmla="*/ 513 h 5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12" h="513">
                <a:moveTo>
                  <a:pt x="137" y="0"/>
                </a:moveTo>
                <a:cubicBezTo>
                  <a:pt x="132" y="11"/>
                  <a:pt x="126" y="19"/>
                  <a:pt x="114" y="21"/>
                </a:cubicBezTo>
                <a:cubicBezTo>
                  <a:pt x="106" y="27"/>
                  <a:pt x="96" y="33"/>
                  <a:pt x="87" y="38"/>
                </a:cubicBezTo>
                <a:cubicBezTo>
                  <a:pt x="79" y="49"/>
                  <a:pt x="83" y="45"/>
                  <a:pt x="75" y="50"/>
                </a:cubicBezTo>
                <a:cubicBezTo>
                  <a:pt x="68" y="65"/>
                  <a:pt x="60" y="78"/>
                  <a:pt x="51" y="92"/>
                </a:cubicBezTo>
                <a:cubicBezTo>
                  <a:pt x="49" y="106"/>
                  <a:pt x="36" y="117"/>
                  <a:pt x="30" y="129"/>
                </a:cubicBezTo>
                <a:cubicBezTo>
                  <a:pt x="26" y="147"/>
                  <a:pt x="11" y="162"/>
                  <a:pt x="6" y="180"/>
                </a:cubicBezTo>
                <a:cubicBezTo>
                  <a:pt x="5" y="198"/>
                  <a:pt x="3" y="216"/>
                  <a:pt x="0" y="234"/>
                </a:cubicBezTo>
                <a:cubicBezTo>
                  <a:pt x="1" y="257"/>
                  <a:pt x="0" y="280"/>
                  <a:pt x="2" y="303"/>
                </a:cubicBezTo>
                <a:cubicBezTo>
                  <a:pt x="3" y="315"/>
                  <a:pt x="8" y="339"/>
                  <a:pt x="8" y="339"/>
                </a:cubicBezTo>
                <a:cubicBezTo>
                  <a:pt x="12" y="398"/>
                  <a:pt x="95" y="481"/>
                  <a:pt x="150" y="498"/>
                </a:cubicBezTo>
                <a:cubicBezTo>
                  <a:pt x="199" y="513"/>
                  <a:pt x="262" y="506"/>
                  <a:pt x="312" y="507"/>
                </a:cubicBezTo>
                <a:cubicBezTo>
                  <a:pt x="474" y="503"/>
                  <a:pt x="414" y="509"/>
                  <a:pt x="492" y="500"/>
                </a:cubicBezTo>
                <a:cubicBezTo>
                  <a:pt x="536" y="487"/>
                  <a:pt x="579" y="471"/>
                  <a:pt x="600" y="428"/>
                </a:cubicBezTo>
                <a:cubicBezTo>
                  <a:pt x="612" y="368"/>
                  <a:pt x="604" y="307"/>
                  <a:pt x="603" y="245"/>
                </a:cubicBezTo>
                <a:cubicBezTo>
                  <a:pt x="602" y="214"/>
                  <a:pt x="601" y="189"/>
                  <a:pt x="587" y="161"/>
                </a:cubicBezTo>
                <a:cubicBezTo>
                  <a:pt x="575" y="137"/>
                  <a:pt x="555" y="118"/>
                  <a:pt x="542" y="95"/>
                </a:cubicBezTo>
                <a:cubicBezTo>
                  <a:pt x="529" y="72"/>
                  <a:pt x="519" y="49"/>
                  <a:pt x="494" y="35"/>
                </a:cubicBezTo>
                <a:cubicBezTo>
                  <a:pt x="469" y="21"/>
                  <a:pt x="438" y="21"/>
                  <a:pt x="410" y="20"/>
                </a:cubicBezTo>
                <a:cubicBezTo>
                  <a:pt x="339" y="11"/>
                  <a:pt x="251" y="16"/>
                  <a:pt x="182" y="15"/>
                </a:cubicBezTo>
                <a:cubicBezTo>
                  <a:pt x="166" y="14"/>
                  <a:pt x="158" y="5"/>
                  <a:pt x="144" y="2"/>
                </a:cubicBezTo>
                <a:cubicBezTo>
                  <a:pt x="138" y="6"/>
                  <a:pt x="141" y="6"/>
                  <a:pt x="137" y="0"/>
                </a:cubicBezTo>
                <a:close/>
              </a:path>
            </a:pathLst>
          </a:custGeom>
          <a:solidFill>
            <a:schemeClr val="bg1"/>
          </a:solidFill>
          <a:ln w="539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545" name="Freeform 41"/>
          <p:cNvSpPr>
            <a:spLocks/>
          </p:cNvSpPr>
          <p:nvPr/>
        </p:nvSpPr>
        <p:spPr bwMode="auto">
          <a:xfrm>
            <a:off x="5722938" y="3153817"/>
            <a:ext cx="1069975" cy="2459038"/>
          </a:xfrm>
          <a:custGeom>
            <a:avLst/>
            <a:gdLst>
              <a:gd name="T0" fmla="*/ 2147483647 w 674"/>
              <a:gd name="T1" fmla="*/ 2147483647 h 1549"/>
              <a:gd name="T2" fmla="*/ 2147483647 w 674"/>
              <a:gd name="T3" fmla="*/ 2147483647 h 1549"/>
              <a:gd name="T4" fmla="*/ 2147483647 w 674"/>
              <a:gd name="T5" fmla="*/ 2147483647 h 1549"/>
              <a:gd name="T6" fmla="*/ 2147483647 w 674"/>
              <a:gd name="T7" fmla="*/ 2147483647 h 1549"/>
              <a:gd name="T8" fmla="*/ 2147483647 w 674"/>
              <a:gd name="T9" fmla="*/ 2147483647 h 1549"/>
              <a:gd name="T10" fmla="*/ 2147483647 w 674"/>
              <a:gd name="T11" fmla="*/ 2147483647 h 1549"/>
              <a:gd name="T12" fmla="*/ 2147483647 w 674"/>
              <a:gd name="T13" fmla="*/ 2147483647 h 1549"/>
              <a:gd name="T14" fmla="*/ 2147483647 w 674"/>
              <a:gd name="T15" fmla="*/ 2147483647 h 1549"/>
              <a:gd name="T16" fmla="*/ 2147483647 w 674"/>
              <a:gd name="T17" fmla="*/ 2147483647 h 1549"/>
              <a:gd name="T18" fmla="*/ 2147483647 w 674"/>
              <a:gd name="T19" fmla="*/ 2147483647 h 1549"/>
              <a:gd name="T20" fmla="*/ 2147483647 w 674"/>
              <a:gd name="T21" fmla="*/ 2147483647 h 1549"/>
              <a:gd name="T22" fmla="*/ 2147483647 w 674"/>
              <a:gd name="T23" fmla="*/ 2147483647 h 1549"/>
              <a:gd name="T24" fmla="*/ 2147483647 w 674"/>
              <a:gd name="T25" fmla="*/ 2147483647 h 1549"/>
              <a:gd name="T26" fmla="*/ 2147483647 w 674"/>
              <a:gd name="T27" fmla="*/ 2147483647 h 1549"/>
              <a:gd name="T28" fmla="*/ 2147483647 w 674"/>
              <a:gd name="T29" fmla="*/ 2147483647 h 1549"/>
              <a:gd name="T30" fmla="*/ 2147483647 w 674"/>
              <a:gd name="T31" fmla="*/ 2147483647 h 1549"/>
              <a:gd name="T32" fmla="*/ 2147483647 w 674"/>
              <a:gd name="T33" fmla="*/ 2147483647 h 1549"/>
              <a:gd name="T34" fmla="*/ 2147483647 w 674"/>
              <a:gd name="T35" fmla="*/ 2147483647 h 1549"/>
              <a:gd name="T36" fmla="*/ 2147483647 w 674"/>
              <a:gd name="T37" fmla="*/ 2147483647 h 1549"/>
              <a:gd name="T38" fmla="*/ 2147483647 w 674"/>
              <a:gd name="T39" fmla="*/ 2147483647 h 1549"/>
              <a:gd name="T40" fmla="*/ 2147483647 w 674"/>
              <a:gd name="T41" fmla="*/ 2147483647 h 15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74"/>
              <a:gd name="T64" fmla="*/ 0 h 1549"/>
              <a:gd name="T65" fmla="*/ 674 w 674"/>
              <a:gd name="T66" fmla="*/ 1549 h 15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74" h="1549">
                <a:moveTo>
                  <a:pt x="73" y="80"/>
                </a:moveTo>
                <a:cubicBezTo>
                  <a:pt x="49" y="96"/>
                  <a:pt x="38" y="108"/>
                  <a:pt x="25" y="134"/>
                </a:cubicBezTo>
                <a:cubicBezTo>
                  <a:pt x="21" y="158"/>
                  <a:pt x="17" y="182"/>
                  <a:pt x="13" y="206"/>
                </a:cubicBezTo>
                <a:cubicBezTo>
                  <a:pt x="11" y="218"/>
                  <a:pt x="7" y="242"/>
                  <a:pt x="7" y="242"/>
                </a:cubicBezTo>
                <a:cubicBezTo>
                  <a:pt x="0" y="379"/>
                  <a:pt x="6" y="513"/>
                  <a:pt x="13" y="650"/>
                </a:cubicBezTo>
                <a:cubicBezTo>
                  <a:pt x="15" y="858"/>
                  <a:pt x="15" y="1066"/>
                  <a:pt x="19" y="1274"/>
                </a:cubicBezTo>
                <a:cubicBezTo>
                  <a:pt x="20" y="1317"/>
                  <a:pt x="42" y="1443"/>
                  <a:pt x="67" y="1478"/>
                </a:cubicBezTo>
                <a:cubicBezTo>
                  <a:pt x="117" y="1549"/>
                  <a:pt x="245" y="1540"/>
                  <a:pt x="319" y="1544"/>
                </a:cubicBezTo>
                <a:cubicBezTo>
                  <a:pt x="397" y="1536"/>
                  <a:pt x="472" y="1533"/>
                  <a:pt x="547" y="1508"/>
                </a:cubicBezTo>
                <a:cubicBezTo>
                  <a:pt x="563" y="1486"/>
                  <a:pt x="588" y="1471"/>
                  <a:pt x="601" y="1448"/>
                </a:cubicBezTo>
                <a:cubicBezTo>
                  <a:pt x="609" y="1434"/>
                  <a:pt x="606" y="1415"/>
                  <a:pt x="613" y="1400"/>
                </a:cubicBezTo>
                <a:cubicBezTo>
                  <a:pt x="622" y="1379"/>
                  <a:pt x="637" y="1360"/>
                  <a:pt x="649" y="1340"/>
                </a:cubicBezTo>
                <a:cubicBezTo>
                  <a:pt x="674" y="1141"/>
                  <a:pt x="660" y="861"/>
                  <a:pt x="619" y="656"/>
                </a:cubicBezTo>
                <a:cubicBezTo>
                  <a:pt x="608" y="523"/>
                  <a:pt x="587" y="391"/>
                  <a:pt x="565" y="260"/>
                </a:cubicBezTo>
                <a:cubicBezTo>
                  <a:pt x="556" y="208"/>
                  <a:pt x="559" y="155"/>
                  <a:pt x="547" y="104"/>
                </a:cubicBezTo>
                <a:cubicBezTo>
                  <a:pt x="544" y="89"/>
                  <a:pt x="534" y="76"/>
                  <a:pt x="529" y="62"/>
                </a:cubicBezTo>
                <a:cubicBezTo>
                  <a:pt x="524" y="50"/>
                  <a:pt x="526" y="35"/>
                  <a:pt x="517" y="26"/>
                </a:cubicBezTo>
                <a:cubicBezTo>
                  <a:pt x="491" y="0"/>
                  <a:pt x="409" y="2"/>
                  <a:pt x="409" y="2"/>
                </a:cubicBezTo>
                <a:cubicBezTo>
                  <a:pt x="321" y="4"/>
                  <a:pt x="233" y="3"/>
                  <a:pt x="145" y="8"/>
                </a:cubicBezTo>
                <a:cubicBezTo>
                  <a:pt x="85" y="11"/>
                  <a:pt x="94" y="7"/>
                  <a:pt x="73" y="38"/>
                </a:cubicBezTo>
                <a:cubicBezTo>
                  <a:pt x="80" y="104"/>
                  <a:pt x="85" y="117"/>
                  <a:pt x="7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46" name="Freeform 42"/>
          <p:cNvSpPr>
            <a:spLocks/>
          </p:cNvSpPr>
          <p:nvPr/>
        </p:nvSpPr>
        <p:spPr bwMode="auto">
          <a:xfrm>
            <a:off x="2286000" y="2823617"/>
            <a:ext cx="1176338" cy="2495550"/>
          </a:xfrm>
          <a:custGeom>
            <a:avLst/>
            <a:gdLst>
              <a:gd name="T0" fmla="*/ 2147483647 w 741"/>
              <a:gd name="T1" fmla="*/ 0 h 1572"/>
              <a:gd name="T2" fmla="*/ 2147483647 w 741"/>
              <a:gd name="T3" fmla="*/ 2147483647 h 1572"/>
              <a:gd name="T4" fmla="*/ 2147483647 w 741"/>
              <a:gd name="T5" fmla="*/ 2147483647 h 1572"/>
              <a:gd name="T6" fmla="*/ 2147483647 w 741"/>
              <a:gd name="T7" fmla="*/ 2147483647 h 1572"/>
              <a:gd name="T8" fmla="*/ 2147483647 w 741"/>
              <a:gd name="T9" fmla="*/ 2147483647 h 1572"/>
              <a:gd name="T10" fmla="*/ 2147483647 w 741"/>
              <a:gd name="T11" fmla="*/ 2147483647 h 1572"/>
              <a:gd name="T12" fmla="*/ 2147483647 w 741"/>
              <a:gd name="T13" fmla="*/ 2147483647 h 1572"/>
              <a:gd name="T14" fmla="*/ 2147483647 w 741"/>
              <a:gd name="T15" fmla="*/ 2147483647 h 1572"/>
              <a:gd name="T16" fmla="*/ 2147483647 w 741"/>
              <a:gd name="T17" fmla="*/ 2147483647 h 1572"/>
              <a:gd name="T18" fmla="*/ 2147483647 w 741"/>
              <a:gd name="T19" fmla="*/ 2147483647 h 1572"/>
              <a:gd name="T20" fmla="*/ 2147483647 w 741"/>
              <a:gd name="T21" fmla="*/ 2147483647 h 1572"/>
              <a:gd name="T22" fmla="*/ 2147483647 w 741"/>
              <a:gd name="T23" fmla="*/ 2147483647 h 1572"/>
              <a:gd name="T24" fmla="*/ 2147483647 w 741"/>
              <a:gd name="T25" fmla="*/ 2147483647 h 1572"/>
              <a:gd name="T26" fmla="*/ 2147483647 w 741"/>
              <a:gd name="T27" fmla="*/ 2147483647 h 1572"/>
              <a:gd name="T28" fmla="*/ 2147483647 w 741"/>
              <a:gd name="T29" fmla="*/ 2147483647 h 1572"/>
              <a:gd name="T30" fmla="*/ 2147483647 w 741"/>
              <a:gd name="T31" fmla="*/ 2147483647 h 1572"/>
              <a:gd name="T32" fmla="*/ 2147483647 w 741"/>
              <a:gd name="T33" fmla="*/ 2147483647 h 1572"/>
              <a:gd name="T34" fmla="*/ 2147483647 w 741"/>
              <a:gd name="T35" fmla="*/ 2147483647 h 1572"/>
              <a:gd name="T36" fmla="*/ 2147483647 w 741"/>
              <a:gd name="T37" fmla="*/ 2147483647 h 1572"/>
              <a:gd name="T38" fmla="*/ 2147483647 w 741"/>
              <a:gd name="T39" fmla="*/ 2147483647 h 1572"/>
              <a:gd name="T40" fmla="*/ 2147483647 w 741"/>
              <a:gd name="T41" fmla="*/ 2147483647 h 1572"/>
              <a:gd name="T42" fmla="*/ 2147483647 w 741"/>
              <a:gd name="T43" fmla="*/ 2147483647 h 1572"/>
              <a:gd name="T44" fmla="*/ 2147483647 w 741"/>
              <a:gd name="T45" fmla="*/ 0 h 157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41"/>
              <a:gd name="T70" fmla="*/ 0 h 1572"/>
              <a:gd name="T71" fmla="*/ 741 w 741"/>
              <a:gd name="T72" fmla="*/ 1572 h 157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41" h="1572">
                <a:moveTo>
                  <a:pt x="405" y="0"/>
                </a:moveTo>
                <a:cubicBezTo>
                  <a:pt x="438" y="22"/>
                  <a:pt x="469" y="50"/>
                  <a:pt x="489" y="84"/>
                </a:cubicBezTo>
                <a:cubicBezTo>
                  <a:pt x="493" y="90"/>
                  <a:pt x="516" y="146"/>
                  <a:pt x="531" y="156"/>
                </a:cubicBezTo>
                <a:cubicBezTo>
                  <a:pt x="542" y="163"/>
                  <a:pt x="555" y="163"/>
                  <a:pt x="567" y="168"/>
                </a:cubicBezTo>
                <a:cubicBezTo>
                  <a:pt x="593" y="180"/>
                  <a:pt x="621" y="200"/>
                  <a:pt x="645" y="216"/>
                </a:cubicBezTo>
                <a:cubicBezTo>
                  <a:pt x="662" y="227"/>
                  <a:pt x="664" y="249"/>
                  <a:pt x="675" y="264"/>
                </a:cubicBezTo>
                <a:cubicBezTo>
                  <a:pt x="704" y="304"/>
                  <a:pt x="729" y="342"/>
                  <a:pt x="741" y="390"/>
                </a:cubicBezTo>
                <a:cubicBezTo>
                  <a:pt x="734" y="609"/>
                  <a:pt x="718" y="754"/>
                  <a:pt x="621" y="948"/>
                </a:cubicBezTo>
                <a:cubicBezTo>
                  <a:pt x="609" y="1023"/>
                  <a:pt x="582" y="1089"/>
                  <a:pt x="567" y="1164"/>
                </a:cubicBezTo>
                <a:cubicBezTo>
                  <a:pt x="549" y="1254"/>
                  <a:pt x="549" y="1345"/>
                  <a:pt x="507" y="1428"/>
                </a:cubicBezTo>
                <a:cubicBezTo>
                  <a:pt x="494" y="1455"/>
                  <a:pt x="482" y="1476"/>
                  <a:pt x="465" y="1500"/>
                </a:cubicBezTo>
                <a:cubicBezTo>
                  <a:pt x="457" y="1512"/>
                  <a:pt x="455" y="1534"/>
                  <a:pt x="441" y="1536"/>
                </a:cubicBezTo>
                <a:cubicBezTo>
                  <a:pt x="411" y="1541"/>
                  <a:pt x="398" y="1541"/>
                  <a:pt x="369" y="1554"/>
                </a:cubicBezTo>
                <a:cubicBezTo>
                  <a:pt x="362" y="1557"/>
                  <a:pt x="358" y="1565"/>
                  <a:pt x="351" y="1566"/>
                </a:cubicBezTo>
                <a:cubicBezTo>
                  <a:pt x="311" y="1571"/>
                  <a:pt x="271" y="1570"/>
                  <a:pt x="231" y="1572"/>
                </a:cubicBezTo>
                <a:cubicBezTo>
                  <a:pt x="71" y="1559"/>
                  <a:pt x="135" y="1566"/>
                  <a:pt x="39" y="1554"/>
                </a:cubicBezTo>
                <a:cubicBezTo>
                  <a:pt x="14" y="1516"/>
                  <a:pt x="13" y="1473"/>
                  <a:pt x="9" y="1428"/>
                </a:cubicBezTo>
                <a:cubicBezTo>
                  <a:pt x="14" y="1312"/>
                  <a:pt x="0" y="1272"/>
                  <a:pt x="63" y="1188"/>
                </a:cubicBezTo>
                <a:cubicBezTo>
                  <a:pt x="91" y="1075"/>
                  <a:pt x="52" y="1213"/>
                  <a:pt x="111" y="1080"/>
                </a:cubicBezTo>
                <a:cubicBezTo>
                  <a:pt x="160" y="970"/>
                  <a:pt x="74" y="1097"/>
                  <a:pt x="159" y="984"/>
                </a:cubicBezTo>
                <a:cubicBezTo>
                  <a:pt x="180" y="900"/>
                  <a:pt x="192" y="815"/>
                  <a:pt x="213" y="732"/>
                </a:cubicBezTo>
                <a:cubicBezTo>
                  <a:pt x="232" y="544"/>
                  <a:pt x="255" y="360"/>
                  <a:pt x="315" y="180"/>
                </a:cubicBezTo>
                <a:cubicBezTo>
                  <a:pt x="333" y="127"/>
                  <a:pt x="359" y="34"/>
                  <a:pt x="4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6400800" y="5142955"/>
            <a:ext cx="1425575" cy="793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48" name="Rectangle 44"/>
          <p:cNvSpPr>
            <a:spLocks noChangeArrowheads="1"/>
          </p:cNvSpPr>
          <p:nvPr/>
        </p:nvSpPr>
        <p:spPr bwMode="auto">
          <a:xfrm>
            <a:off x="1143000" y="5150892"/>
            <a:ext cx="1425575" cy="793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49" name="Rectangle 45"/>
          <p:cNvSpPr>
            <a:spLocks noChangeArrowheads="1"/>
          </p:cNvSpPr>
          <p:nvPr/>
        </p:nvSpPr>
        <p:spPr bwMode="auto">
          <a:xfrm rot="2600798">
            <a:off x="5526088" y="4773067"/>
            <a:ext cx="1116012" cy="793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50" name="Rectangle 46"/>
          <p:cNvSpPr>
            <a:spLocks noChangeArrowheads="1"/>
          </p:cNvSpPr>
          <p:nvPr/>
        </p:nvSpPr>
        <p:spPr bwMode="auto">
          <a:xfrm rot="18999202" flipH="1">
            <a:off x="2373313" y="4765130"/>
            <a:ext cx="1116012" cy="793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51" name="Line 47"/>
          <p:cNvSpPr>
            <a:spLocks noChangeShapeType="1"/>
          </p:cNvSpPr>
          <p:nvPr/>
        </p:nvSpPr>
        <p:spPr bwMode="auto">
          <a:xfrm>
            <a:off x="7793038" y="5033417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>
            <a:off x="1177925" y="5033417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53" name="Oval 49"/>
          <p:cNvSpPr>
            <a:spLocks noChangeArrowheads="1"/>
          </p:cNvSpPr>
          <p:nvPr/>
        </p:nvSpPr>
        <p:spPr bwMode="auto">
          <a:xfrm>
            <a:off x="1295400" y="503341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54" name="Oval 50"/>
          <p:cNvSpPr>
            <a:spLocks noChangeArrowheads="1"/>
          </p:cNvSpPr>
          <p:nvPr/>
        </p:nvSpPr>
        <p:spPr bwMode="auto">
          <a:xfrm>
            <a:off x="2286000" y="503341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6553200" y="503341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56" name="Oval 52"/>
          <p:cNvSpPr>
            <a:spLocks noChangeArrowheads="1"/>
          </p:cNvSpPr>
          <p:nvPr/>
        </p:nvSpPr>
        <p:spPr bwMode="auto">
          <a:xfrm>
            <a:off x="7467600" y="503341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57" name="Oval 53"/>
          <p:cNvSpPr>
            <a:spLocks noChangeArrowheads="1"/>
          </p:cNvSpPr>
          <p:nvPr/>
        </p:nvSpPr>
        <p:spPr bwMode="auto">
          <a:xfrm>
            <a:off x="9906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58" name="Oval 54"/>
          <p:cNvSpPr>
            <a:spLocks noChangeArrowheads="1"/>
          </p:cNvSpPr>
          <p:nvPr/>
        </p:nvSpPr>
        <p:spPr bwMode="auto">
          <a:xfrm>
            <a:off x="10668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59" name="Oval 55"/>
          <p:cNvSpPr>
            <a:spLocks noChangeArrowheads="1"/>
          </p:cNvSpPr>
          <p:nvPr/>
        </p:nvSpPr>
        <p:spPr bwMode="auto">
          <a:xfrm>
            <a:off x="11430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60" name="Oval 56"/>
          <p:cNvSpPr>
            <a:spLocks noChangeArrowheads="1"/>
          </p:cNvSpPr>
          <p:nvPr/>
        </p:nvSpPr>
        <p:spPr bwMode="auto">
          <a:xfrm>
            <a:off x="12192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61" name="Oval 57"/>
          <p:cNvSpPr>
            <a:spLocks noChangeArrowheads="1"/>
          </p:cNvSpPr>
          <p:nvPr/>
        </p:nvSpPr>
        <p:spPr bwMode="auto">
          <a:xfrm>
            <a:off x="12954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13716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63" name="Oval 59"/>
          <p:cNvSpPr>
            <a:spLocks noChangeArrowheads="1"/>
          </p:cNvSpPr>
          <p:nvPr/>
        </p:nvSpPr>
        <p:spPr bwMode="auto">
          <a:xfrm>
            <a:off x="14478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64" name="Oval 60"/>
          <p:cNvSpPr>
            <a:spLocks noChangeArrowheads="1"/>
          </p:cNvSpPr>
          <p:nvPr/>
        </p:nvSpPr>
        <p:spPr bwMode="auto">
          <a:xfrm>
            <a:off x="15240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65" name="Oval 61"/>
          <p:cNvSpPr>
            <a:spLocks noChangeArrowheads="1"/>
          </p:cNvSpPr>
          <p:nvPr/>
        </p:nvSpPr>
        <p:spPr bwMode="auto">
          <a:xfrm>
            <a:off x="16002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66" name="Oval 62"/>
          <p:cNvSpPr>
            <a:spLocks noChangeArrowheads="1"/>
          </p:cNvSpPr>
          <p:nvPr/>
        </p:nvSpPr>
        <p:spPr bwMode="auto">
          <a:xfrm>
            <a:off x="16764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67" name="Oval 63"/>
          <p:cNvSpPr>
            <a:spLocks noChangeArrowheads="1"/>
          </p:cNvSpPr>
          <p:nvPr/>
        </p:nvSpPr>
        <p:spPr bwMode="auto">
          <a:xfrm>
            <a:off x="17526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68" name="Oval 64"/>
          <p:cNvSpPr>
            <a:spLocks noChangeArrowheads="1"/>
          </p:cNvSpPr>
          <p:nvPr/>
        </p:nvSpPr>
        <p:spPr bwMode="auto">
          <a:xfrm>
            <a:off x="18288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69" name="Oval 65"/>
          <p:cNvSpPr>
            <a:spLocks noChangeArrowheads="1"/>
          </p:cNvSpPr>
          <p:nvPr/>
        </p:nvSpPr>
        <p:spPr bwMode="auto">
          <a:xfrm>
            <a:off x="19050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70" name="Oval 66"/>
          <p:cNvSpPr>
            <a:spLocks noChangeArrowheads="1"/>
          </p:cNvSpPr>
          <p:nvPr/>
        </p:nvSpPr>
        <p:spPr bwMode="auto">
          <a:xfrm>
            <a:off x="19812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71" name="Oval 67"/>
          <p:cNvSpPr>
            <a:spLocks noChangeArrowheads="1"/>
          </p:cNvSpPr>
          <p:nvPr/>
        </p:nvSpPr>
        <p:spPr bwMode="auto">
          <a:xfrm>
            <a:off x="20574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72" name="Oval 68"/>
          <p:cNvSpPr>
            <a:spLocks noChangeArrowheads="1"/>
          </p:cNvSpPr>
          <p:nvPr/>
        </p:nvSpPr>
        <p:spPr bwMode="auto">
          <a:xfrm>
            <a:off x="21336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73" name="Oval 69"/>
          <p:cNvSpPr>
            <a:spLocks noChangeArrowheads="1"/>
          </p:cNvSpPr>
          <p:nvPr/>
        </p:nvSpPr>
        <p:spPr bwMode="auto">
          <a:xfrm>
            <a:off x="22098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74" name="Oval 70"/>
          <p:cNvSpPr>
            <a:spLocks noChangeArrowheads="1"/>
          </p:cNvSpPr>
          <p:nvPr/>
        </p:nvSpPr>
        <p:spPr bwMode="auto">
          <a:xfrm>
            <a:off x="22860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75" name="Oval 71"/>
          <p:cNvSpPr>
            <a:spLocks noChangeArrowheads="1"/>
          </p:cNvSpPr>
          <p:nvPr/>
        </p:nvSpPr>
        <p:spPr bwMode="auto">
          <a:xfrm>
            <a:off x="23622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76" name="Oval 72"/>
          <p:cNvSpPr>
            <a:spLocks noChangeArrowheads="1"/>
          </p:cNvSpPr>
          <p:nvPr/>
        </p:nvSpPr>
        <p:spPr bwMode="auto">
          <a:xfrm>
            <a:off x="24384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77" name="Oval 73"/>
          <p:cNvSpPr>
            <a:spLocks noChangeArrowheads="1"/>
          </p:cNvSpPr>
          <p:nvPr/>
        </p:nvSpPr>
        <p:spPr bwMode="auto">
          <a:xfrm>
            <a:off x="25146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78" name="Oval 74"/>
          <p:cNvSpPr>
            <a:spLocks noChangeArrowheads="1"/>
          </p:cNvSpPr>
          <p:nvPr/>
        </p:nvSpPr>
        <p:spPr bwMode="auto">
          <a:xfrm>
            <a:off x="25908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79" name="Oval 75"/>
          <p:cNvSpPr>
            <a:spLocks noChangeArrowheads="1"/>
          </p:cNvSpPr>
          <p:nvPr/>
        </p:nvSpPr>
        <p:spPr bwMode="auto">
          <a:xfrm>
            <a:off x="2667000" y="40428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80" name="AutoShape 76"/>
          <p:cNvSpPr>
            <a:spLocks noChangeArrowheads="1"/>
          </p:cNvSpPr>
          <p:nvPr/>
        </p:nvSpPr>
        <p:spPr bwMode="auto">
          <a:xfrm>
            <a:off x="990600" y="4119017"/>
            <a:ext cx="1828800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657 w 21600"/>
              <a:gd name="T13" fmla="*/ 3657 h 21600"/>
              <a:gd name="T14" fmla="*/ 17943 w 21600"/>
              <a:gd name="T15" fmla="*/ 1794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713" y="21600"/>
                </a:lnTo>
                <a:lnTo>
                  <a:pt x="1788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FF00"/>
              </a:gs>
              <a:gs pos="50000">
                <a:srgbClr val="66FF66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1581" name="Oval 77"/>
          <p:cNvSpPr>
            <a:spLocks noChangeArrowheads="1"/>
          </p:cNvSpPr>
          <p:nvPr/>
        </p:nvSpPr>
        <p:spPr bwMode="auto">
          <a:xfrm>
            <a:off x="1049338" y="3926930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82" name="Oval 78"/>
          <p:cNvSpPr>
            <a:spLocks noChangeArrowheads="1"/>
          </p:cNvSpPr>
          <p:nvPr/>
        </p:nvSpPr>
        <p:spPr bwMode="auto">
          <a:xfrm>
            <a:off x="1143000" y="3926930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83" name="Oval 79"/>
          <p:cNvSpPr>
            <a:spLocks noChangeArrowheads="1"/>
          </p:cNvSpPr>
          <p:nvPr/>
        </p:nvSpPr>
        <p:spPr bwMode="auto">
          <a:xfrm>
            <a:off x="1219200" y="38904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84" name="Oval 80"/>
          <p:cNvSpPr>
            <a:spLocks noChangeArrowheads="1"/>
          </p:cNvSpPr>
          <p:nvPr/>
        </p:nvSpPr>
        <p:spPr bwMode="auto">
          <a:xfrm>
            <a:off x="1371600" y="3961855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85" name="Oval 81"/>
          <p:cNvSpPr>
            <a:spLocks noChangeArrowheads="1"/>
          </p:cNvSpPr>
          <p:nvPr/>
        </p:nvSpPr>
        <p:spPr bwMode="auto">
          <a:xfrm>
            <a:off x="1524000" y="3961855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86" name="Oval 82"/>
          <p:cNvSpPr>
            <a:spLocks noChangeArrowheads="1"/>
          </p:cNvSpPr>
          <p:nvPr/>
        </p:nvSpPr>
        <p:spPr bwMode="auto">
          <a:xfrm>
            <a:off x="1600200" y="38904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87" name="Oval 83"/>
          <p:cNvSpPr>
            <a:spLocks noChangeArrowheads="1"/>
          </p:cNvSpPr>
          <p:nvPr/>
        </p:nvSpPr>
        <p:spPr bwMode="auto">
          <a:xfrm>
            <a:off x="1676400" y="3926930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88" name="Oval 84"/>
          <p:cNvSpPr>
            <a:spLocks noChangeArrowheads="1"/>
          </p:cNvSpPr>
          <p:nvPr/>
        </p:nvSpPr>
        <p:spPr bwMode="auto">
          <a:xfrm>
            <a:off x="1752600" y="38904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89" name="Oval 85"/>
          <p:cNvSpPr>
            <a:spLocks noChangeArrowheads="1"/>
          </p:cNvSpPr>
          <p:nvPr/>
        </p:nvSpPr>
        <p:spPr bwMode="auto">
          <a:xfrm>
            <a:off x="1828800" y="3961855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90" name="Oval 86"/>
          <p:cNvSpPr>
            <a:spLocks noChangeArrowheads="1"/>
          </p:cNvSpPr>
          <p:nvPr/>
        </p:nvSpPr>
        <p:spPr bwMode="auto">
          <a:xfrm>
            <a:off x="1981200" y="3961855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91" name="Oval 87"/>
          <p:cNvSpPr>
            <a:spLocks noChangeArrowheads="1"/>
          </p:cNvSpPr>
          <p:nvPr/>
        </p:nvSpPr>
        <p:spPr bwMode="auto">
          <a:xfrm>
            <a:off x="2057400" y="38904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92" name="Oval 88"/>
          <p:cNvSpPr>
            <a:spLocks noChangeArrowheads="1"/>
          </p:cNvSpPr>
          <p:nvPr/>
        </p:nvSpPr>
        <p:spPr bwMode="auto">
          <a:xfrm>
            <a:off x="2133600" y="3926930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93" name="Oval 89"/>
          <p:cNvSpPr>
            <a:spLocks noChangeArrowheads="1"/>
          </p:cNvSpPr>
          <p:nvPr/>
        </p:nvSpPr>
        <p:spPr bwMode="auto">
          <a:xfrm>
            <a:off x="2209800" y="38904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94" name="Oval 90"/>
          <p:cNvSpPr>
            <a:spLocks noChangeArrowheads="1"/>
          </p:cNvSpPr>
          <p:nvPr/>
        </p:nvSpPr>
        <p:spPr bwMode="auto">
          <a:xfrm>
            <a:off x="2362200" y="38904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95" name="Oval 91"/>
          <p:cNvSpPr>
            <a:spLocks noChangeArrowheads="1"/>
          </p:cNvSpPr>
          <p:nvPr/>
        </p:nvSpPr>
        <p:spPr bwMode="auto">
          <a:xfrm>
            <a:off x="2438400" y="38904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96" name="Oval 92"/>
          <p:cNvSpPr>
            <a:spLocks noChangeArrowheads="1"/>
          </p:cNvSpPr>
          <p:nvPr/>
        </p:nvSpPr>
        <p:spPr bwMode="auto">
          <a:xfrm>
            <a:off x="2514600" y="3926930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97" name="Oval 93"/>
          <p:cNvSpPr>
            <a:spLocks noChangeArrowheads="1"/>
          </p:cNvSpPr>
          <p:nvPr/>
        </p:nvSpPr>
        <p:spPr bwMode="auto">
          <a:xfrm>
            <a:off x="1905000" y="38904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98" name="Oval 94"/>
          <p:cNvSpPr>
            <a:spLocks noChangeArrowheads="1"/>
          </p:cNvSpPr>
          <p:nvPr/>
        </p:nvSpPr>
        <p:spPr bwMode="auto">
          <a:xfrm>
            <a:off x="1447800" y="38904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99" name="Oval 95"/>
          <p:cNvSpPr>
            <a:spLocks noChangeArrowheads="1"/>
          </p:cNvSpPr>
          <p:nvPr/>
        </p:nvSpPr>
        <p:spPr bwMode="auto">
          <a:xfrm>
            <a:off x="1295400" y="38904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00" name="Oval 96"/>
          <p:cNvSpPr>
            <a:spLocks noChangeArrowheads="1"/>
          </p:cNvSpPr>
          <p:nvPr/>
        </p:nvSpPr>
        <p:spPr bwMode="auto">
          <a:xfrm>
            <a:off x="2286000" y="3926930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01" name="Oval 97"/>
          <p:cNvSpPr>
            <a:spLocks noChangeArrowheads="1"/>
          </p:cNvSpPr>
          <p:nvPr/>
        </p:nvSpPr>
        <p:spPr bwMode="auto">
          <a:xfrm>
            <a:off x="1143000" y="38142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02" name="Oval 98"/>
          <p:cNvSpPr>
            <a:spLocks noChangeArrowheads="1"/>
          </p:cNvSpPr>
          <p:nvPr/>
        </p:nvSpPr>
        <p:spPr bwMode="auto">
          <a:xfrm>
            <a:off x="1295400" y="3777705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03" name="Oval 99"/>
          <p:cNvSpPr>
            <a:spLocks noChangeArrowheads="1"/>
          </p:cNvSpPr>
          <p:nvPr/>
        </p:nvSpPr>
        <p:spPr bwMode="auto">
          <a:xfrm>
            <a:off x="1371600" y="38142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04" name="Oval 100"/>
          <p:cNvSpPr>
            <a:spLocks noChangeArrowheads="1"/>
          </p:cNvSpPr>
          <p:nvPr/>
        </p:nvSpPr>
        <p:spPr bwMode="auto">
          <a:xfrm>
            <a:off x="1447800" y="3777705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05" name="Oval 101"/>
          <p:cNvSpPr>
            <a:spLocks noChangeArrowheads="1"/>
          </p:cNvSpPr>
          <p:nvPr/>
        </p:nvSpPr>
        <p:spPr bwMode="auto">
          <a:xfrm>
            <a:off x="1600200" y="3777705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06" name="Oval 102"/>
          <p:cNvSpPr>
            <a:spLocks noChangeArrowheads="1"/>
          </p:cNvSpPr>
          <p:nvPr/>
        </p:nvSpPr>
        <p:spPr bwMode="auto">
          <a:xfrm>
            <a:off x="1676400" y="3777705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07" name="Oval 103"/>
          <p:cNvSpPr>
            <a:spLocks noChangeArrowheads="1"/>
          </p:cNvSpPr>
          <p:nvPr/>
        </p:nvSpPr>
        <p:spPr bwMode="auto">
          <a:xfrm>
            <a:off x="1752600" y="38142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08" name="Oval 104"/>
          <p:cNvSpPr>
            <a:spLocks noChangeArrowheads="1"/>
          </p:cNvSpPr>
          <p:nvPr/>
        </p:nvSpPr>
        <p:spPr bwMode="auto">
          <a:xfrm>
            <a:off x="1524000" y="38142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09" name="Oval 105"/>
          <p:cNvSpPr>
            <a:spLocks noChangeArrowheads="1"/>
          </p:cNvSpPr>
          <p:nvPr/>
        </p:nvSpPr>
        <p:spPr bwMode="auto">
          <a:xfrm>
            <a:off x="1828800" y="3777705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10" name="Oval 106"/>
          <p:cNvSpPr>
            <a:spLocks noChangeArrowheads="1"/>
          </p:cNvSpPr>
          <p:nvPr/>
        </p:nvSpPr>
        <p:spPr bwMode="auto">
          <a:xfrm>
            <a:off x="1905000" y="38142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11" name="Oval 107"/>
          <p:cNvSpPr>
            <a:spLocks noChangeArrowheads="1"/>
          </p:cNvSpPr>
          <p:nvPr/>
        </p:nvSpPr>
        <p:spPr bwMode="auto">
          <a:xfrm>
            <a:off x="1981200" y="3777705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12" name="Oval 108"/>
          <p:cNvSpPr>
            <a:spLocks noChangeArrowheads="1"/>
          </p:cNvSpPr>
          <p:nvPr/>
        </p:nvSpPr>
        <p:spPr bwMode="auto">
          <a:xfrm>
            <a:off x="2133600" y="3777705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13" name="Oval 109"/>
          <p:cNvSpPr>
            <a:spLocks noChangeArrowheads="1"/>
          </p:cNvSpPr>
          <p:nvPr/>
        </p:nvSpPr>
        <p:spPr bwMode="auto">
          <a:xfrm>
            <a:off x="2209800" y="3777705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14" name="Oval 110"/>
          <p:cNvSpPr>
            <a:spLocks noChangeArrowheads="1"/>
          </p:cNvSpPr>
          <p:nvPr/>
        </p:nvSpPr>
        <p:spPr bwMode="auto">
          <a:xfrm>
            <a:off x="2286000" y="38142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15" name="Oval 111"/>
          <p:cNvSpPr>
            <a:spLocks noChangeArrowheads="1"/>
          </p:cNvSpPr>
          <p:nvPr/>
        </p:nvSpPr>
        <p:spPr bwMode="auto">
          <a:xfrm>
            <a:off x="2057400" y="38142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16" name="Oval 112"/>
          <p:cNvSpPr>
            <a:spLocks noChangeArrowheads="1"/>
          </p:cNvSpPr>
          <p:nvPr/>
        </p:nvSpPr>
        <p:spPr bwMode="auto">
          <a:xfrm>
            <a:off x="2590800" y="39666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17" name="Oval 113"/>
          <p:cNvSpPr>
            <a:spLocks noChangeArrowheads="1"/>
          </p:cNvSpPr>
          <p:nvPr/>
        </p:nvSpPr>
        <p:spPr bwMode="auto">
          <a:xfrm>
            <a:off x="2362200" y="38142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18" name="Oval 114"/>
          <p:cNvSpPr>
            <a:spLocks noChangeArrowheads="1"/>
          </p:cNvSpPr>
          <p:nvPr/>
        </p:nvSpPr>
        <p:spPr bwMode="auto">
          <a:xfrm>
            <a:off x="1219200" y="37380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19" name="Oval 115"/>
          <p:cNvSpPr>
            <a:spLocks noChangeArrowheads="1"/>
          </p:cNvSpPr>
          <p:nvPr/>
        </p:nvSpPr>
        <p:spPr bwMode="auto">
          <a:xfrm>
            <a:off x="1295400" y="37380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20" name="Oval 116"/>
          <p:cNvSpPr>
            <a:spLocks noChangeArrowheads="1"/>
          </p:cNvSpPr>
          <p:nvPr/>
        </p:nvSpPr>
        <p:spPr bwMode="auto">
          <a:xfrm>
            <a:off x="1371600" y="3774530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21" name="Oval 117"/>
          <p:cNvSpPr>
            <a:spLocks noChangeArrowheads="1"/>
          </p:cNvSpPr>
          <p:nvPr/>
        </p:nvSpPr>
        <p:spPr bwMode="auto">
          <a:xfrm>
            <a:off x="1447800" y="37380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22" name="Oval 118"/>
          <p:cNvSpPr>
            <a:spLocks noChangeArrowheads="1"/>
          </p:cNvSpPr>
          <p:nvPr/>
        </p:nvSpPr>
        <p:spPr bwMode="auto">
          <a:xfrm>
            <a:off x="1524000" y="3774530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23" name="Oval 119"/>
          <p:cNvSpPr>
            <a:spLocks noChangeArrowheads="1"/>
          </p:cNvSpPr>
          <p:nvPr/>
        </p:nvSpPr>
        <p:spPr bwMode="auto">
          <a:xfrm>
            <a:off x="1600200" y="37380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24" name="Oval 120"/>
          <p:cNvSpPr>
            <a:spLocks noChangeArrowheads="1"/>
          </p:cNvSpPr>
          <p:nvPr/>
        </p:nvSpPr>
        <p:spPr bwMode="auto">
          <a:xfrm>
            <a:off x="1676400" y="3774530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25" name="Oval 121"/>
          <p:cNvSpPr>
            <a:spLocks noChangeArrowheads="1"/>
          </p:cNvSpPr>
          <p:nvPr/>
        </p:nvSpPr>
        <p:spPr bwMode="auto">
          <a:xfrm>
            <a:off x="1524000" y="3701505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26" name="Oval 122"/>
          <p:cNvSpPr>
            <a:spLocks noChangeArrowheads="1"/>
          </p:cNvSpPr>
          <p:nvPr/>
        </p:nvSpPr>
        <p:spPr bwMode="auto">
          <a:xfrm>
            <a:off x="1600200" y="3701505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27" name="Oval 123"/>
          <p:cNvSpPr>
            <a:spLocks noChangeArrowheads="1"/>
          </p:cNvSpPr>
          <p:nvPr/>
        </p:nvSpPr>
        <p:spPr bwMode="auto">
          <a:xfrm>
            <a:off x="1676400" y="37380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28" name="Oval 124"/>
          <p:cNvSpPr>
            <a:spLocks noChangeArrowheads="1"/>
          </p:cNvSpPr>
          <p:nvPr/>
        </p:nvSpPr>
        <p:spPr bwMode="auto">
          <a:xfrm>
            <a:off x="1752600" y="3701505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29" name="Oval 125"/>
          <p:cNvSpPr>
            <a:spLocks noChangeArrowheads="1"/>
          </p:cNvSpPr>
          <p:nvPr/>
        </p:nvSpPr>
        <p:spPr bwMode="auto">
          <a:xfrm>
            <a:off x="1828800" y="37380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30" name="Oval 126"/>
          <p:cNvSpPr>
            <a:spLocks noChangeArrowheads="1"/>
          </p:cNvSpPr>
          <p:nvPr/>
        </p:nvSpPr>
        <p:spPr bwMode="auto">
          <a:xfrm>
            <a:off x="1905000" y="3701505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31" name="Oval 127"/>
          <p:cNvSpPr>
            <a:spLocks noChangeArrowheads="1"/>
          </p:cNvSpPr>
          <p:nvPr/>
        </p:nvSpPr>
        <p:spPr bwMode="auto">
          <a:xfrm>
            <a:off x="1981200" y="37380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32" name="Oval 128"/>
          <p:cNvSpPr>
            <a:spLocks noChangeArrowheads="1"/>
          </p:cNvSpPr>
          <p:nvPr/>
        </p:nvSpPr>
        <p:spPr bwMode="auto">
          <a:xfrm>
            <a:off x="1828800" y="3738017"/>
            <a:ext cx="150813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33" name="Oval 129"/>
          <p:cNvSpPr>
            <a:spLocks noChangeArrowheads="1"/>
          </p:cNvSpPr>
          <p:nvPr/>
        </p:nvSpPr>
        <p:spPr bwMode="auto">
          <a:xfrm>
            <a:off x="1905000" y="3738017"/>
            <a:ext cx="150813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34" name="Oval 130"/>
          <p:cNvSpPr>
            <a:spLocks noChangeArrowheads="1"/>
          </p:cNvSpPr>
          <p:nvPr/>
        </p:nvSpPr>
        <p:spPr bwMode="auto">
          <a:xfrm>
            <a:off x="1981200" y="3774530"/>
            <a:ext cx="150813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35" name="Oval 131"/>
          <p:cNvSpPr>
            <a:spLocks noChangeArrowheads="1"/>
          </p:cNvSpPr>
          <p:nvPr/>
        </p:nvSpPr>
        <p:spPr bwMode="auto">
          <a:xfrm>
            <a:off x="2057400" y="3738017"/>
            <a:ext cx="150813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36" name="Oval 132"/>
          <p:cNvSpPr>
            <a:spLocks noChangeArrowheads="1"/>
          </p:cNvSpPr>
          <p:nvPr/>
        </p:nvSpPr>
        <p:spPr bwMode="auto">
          <a:xfrm>
            <a:off x="2133600" y="3774530"/>
            <a:ext cx="150813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37" name="Oval 133"/>
          <p:cNvSpPr>
            <a:spLocks noChangeArrowheads="1"/>
          </p:cNvSpPr>
          <p:nvPr/>
        </p:nvSpPr>
        <p:spPr bwMode="auto">
          <a:xfrm>
            <a:off x="2208213" y="3738017"/>
            <a:ext cx="153987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38" name="Oval 134"/>
          <p:cNvSpPr>
            <a:spLocks noChangeArrowheads="1"/>
          </p:cNvSpPr>
          <p:nvPr/>
        </p:nvSpPr>
        <p:spPr bwMode="auto">
          <a:xfrm>
            <a:off x="2286000" y="3774530"/>
            <a:ext cx="150813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3239" name="Oval 135"/>
          <p:cNvSpPr>
            <a:spLocks noChangeArrowheads="1"/>
          </p:cNvSpPr>
          <p:nvPr/>
        </p:nvSpPr>
        <p:spPr bwMode="auto">
          <a:xfrm>
            <a:off x="838200" y="35856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3240" name="Oval 136"/>
          <p:cNvSpPr>
            <a:spLocks noChangeArrowheads="1"/>
          </p:cNvSpPr>
          <p:nvPr/>
        </p:nvSpPr>
        <p:spPr bwMode="auto">
          <a:xfrm>
            <a:off x="1066800" y="34332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3241" name="Oval 137"/>
          <p:cNvSpPr>
            <a:spLocks noChangeArrowheads="1"/>
          </p:cNvSpPr>
          <p:nvPr/>
        </p:nvSpPr>
        <p:spPr bwMode="auto">
          <a:xfrm>
            <a:off x="1042988" y="3890417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3242" name="Oval 138"/>
          <p:cNvSpPr>
            <a:spLocks noChangeArrowheads="1"/>
          </p:cNvSpPr>
          <p:nvPr/>
        </p:nvSpPr>
        <p:spPr bwMode="auto">
          <a:xfrm>
            <a:off x="1116013" y="3745955"/>
            <a:ext cx="152400" cy="152400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3243" name="Line 139"/>
          <p:cNvSpPr>
            <a:spLocks noChangeShapeType="1"/>
          </p:cNvSpPr>
          <p:nvPr/>
        </p:nvSpPr>
        <p:spPr bwMode="auto">
          <a:xfrm rot="452284" flipH="1">
            <a:off x="762000" y="4119017"/>
            <a:ext cx="762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3244" name="Line 140"/>
          <p:cNvSpPr>
            <a:spLocks noChangeShapeType="1"/>
          </p:cNvSpPr>
          <p:nvPr/>
        </p:nvSpPr>
        <p:spPr bwMode="auto">
          <a:xfrm rot="18965137" flipH="1">
            <a:off x="762000" y="3052217"/>
            <a:ext cx="7620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645" name="Freeform 141"/>
          <p:cNvSpPr>
            <a:spLocks/>
          </p:cNvSpPr>
          <p:nvPr/>
        </p:nvSpPr>
        <p:spPr bwMode="auto">
          <a:xfrm>
            <a:off x="6248400" y="39666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46" name="Freeform 142"/>
          <p:cNvSpPr>
            <a:spLocks/>
          </p:cNvSpPr>
          <p:nvPr/>
        </p:nvSpPr>
        <p:spPr bwMode="auto">
          <a:xfrm>
            <a:off x="6172200" y="39666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47" name="Freeform 143"/>
          <p:cNvSpPr>
            <a:spLocks/>
          </p:cNvSpPr>
          <p:nvPr/>
        </p:nvSpPr>
        <p:spPr bwMode="auto">
          <a:xfrm>
            <a:off x="7620000" y="39666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48" name="Freeform 144"/>
          <p:cNvSpPr>
            <a:spLocks/>
          </p:cNvSpPr>
          <p:nvPr/>
        </p:nvSpPr>
        <p:spPr bwMode="auto">
          <a:xfrm>
            <a:off x="7696200" y="39666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49" name="Freeform 145"/>
          <p:cNvSpPr>
            <a:spLocks/>
          </p:cNvSpPr>
          <p:nvPr/>
        </p:nvSpPr>
        <p:spPr bwMode="auto">
          <a:xfrm rot="19453229">
            <a:off x="7848600" y="39666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50" name="Freeform 146"/>
          <p:cNvSpPr>
            <a:spLocks/>
          </p:cNvSpPr>
          <p:nvPr/>
        </p:nvSpPr>
        <p:spPr bwMode="auto">
          <a:xfrm rot="20668852">
            <a:off x="7772400" y="40428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51" name="Freeform 147"/>
          <p:cNvSpPr>
            <a:spLocks/>
          </p:cNvSpPr>
          <p:nvPr/>
        </p:nvSpPr>
        <p:spPr bwMode="auto">
          <a:xfrm rot="20660980">
            <a:off x="6400800" y="39666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52" name="Freeform 148"/>
          <p:cNvSpPr>
            <a:spLocks/>
          </p:cNvSpPr>
          <p:nvPr/>
        </p:nvSpPr>
        <p:spPr bwMode="auto">
          <a:xfrm rot="15178813">
            <a:off x="6342856" y="4024561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53" name="Freeform 149"/>
          <p:cNvSpPr>
            <a:spLocks/>
          </p:cNvSpPr>
          <p:nvPr/>
        </p:nvSpPr>
        <p:spPr bwMode="auto">
          <a:xfrm>
            <a:off x="6477000" y="39666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54" name="Freeform 150"/>
          <p:cNvSpPr>
            <a:spLocks/>
          </p:cNvSpPr>
          <p:nvPr/>
        </p:nvSpPr>
        <p:spPr bwMode="auto">
          <a:xfrm>
            <a:off x="6553200" y="39666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55" name="Freeform 151"/>
          <p:cNvSpPr>
            <a:spLocks/>
          </p:cNvSpPr>
          <p:nvPr/>
        </p:nvSpPr>
        <p:spPr bwMode="auto">
          <a:xfrm rot="19453229">
            <a:off x="6705600" y="39666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56" name="Freeform 152"/>
          <p:cNvSpPr>
            <a:spLocks/>
          </p:cNvSpPr>
          <p:nvPr/>
        </p:nvSpPr>
        <p:spPr bwMode="auto">
          <a:xfrm rot="20668852">
            <a:off x="6629400" y="40428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57" name="Freeform 153"/>
          <p:cNvSpPr>
            <a:spLocks/>
          </p:cNvSpPr>
          <p:nvPr/>
        </p:nvSpPr>
        <p:spPr bwMode="auto">
          <a:xfrm>
            <a:off x="6781800" y="40428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58" name="Freeform 154"/>
          <p:cNvSpPr>
            <a:spLocks/>
          </p:cNvSpPr>
          <p:nvPr/>
        </p:nvSpPr>
        <p:spPr bwMode="auto">
          <a:xfrm>
            <a:off x="6858000" y="40428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59" name="Freeform 155"/>
          <p:cNvSpPr>
            <a:spLocks/>
          </p:cNvSpPr>
          <p:nvPr/>
        </p:nvSpPr>
        <p:spPr bwMode="auto">
          <a:xfrm rot="19453229">
            <a:off x="7010400" y="40428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60" name="Freeform 156"/>
          <p:cNvSpPr>
            <a:spLocks/>
          </p:cNvSpPr>
          <p:nvPr/>
        </p:nvSpPr>
        <p:spPr bwMode="auto">
          <a:xfrm rot="20668852">
            <a:off x="6934200" y="41190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61" name="Freeform 157"/>
          <p:cNvSpPr>
            <a:spLocks/>
          </p:cNvSpPr>
          <p:nvPr/>
        </p:nvSpPr>
        <p:spPr bwMode="auto">
          <a:xfrm>
            <a:off x="6781800" y="38904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62" name="Freeform 158"/>
          <p:cNvSpPr>
            <a:spLocks/>
          </p:cNvSpPr>
          <p:nvPr/>
        </p:nvSpPr>
        <p:spPr bwMode="auto">
          <a:xfrm>
            <a:off x="6858000" y="38904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63" name="Freeform 159"/>
          <p:cNvSpPr>
            <a:spLocks/>
          </p:cNvSpPr>
          <p:nvPr/>
        </p:nvSpPr>
        <p:spPr bwMode="auto">
          <a:xfrm rot="19453229">
            <a:off x="7010400" y="38904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64" name="Freeform 160"/>
          <p:cNvSpPr>
            <a:spLocks/>
          </p:cNvSpPr>
          <p:nvPr/>
        </p:nvSpPr>
        <p:spPr bwMode="auto">
          <a:xfrm rot="20668852">
            <a:off x="6934200" y="39666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65" name="Freeform 161"/>
          <p:cNvSpPr>
            <a:spLocks/>
          </p:cNvSpPr>
          <p:nvPr/>
        </p:nvSpPr>
        <p:spPr bwMode="auto">
          <a:xfrm>
            <a:off x="7086600" y="39666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66" name="Freeform 162"/>
          <p:cNvSpPr>
            <a:spLocks/>
          </p:cNvSpPr>
          <p:nvPr/>
        </p:nvSpPr>
        <p:spPr bwMode="auto">
          <a:xfrm>
            <a:off x="7162800" y="39666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67" name="Freeform 163"/>
          <p:cNvSpPr>
            <a:spLocks/>
          </p:cNvSpPr>
          <p:nvPr/>
        </p:nvSpPr>
        <p:spPr bwMode="auto">
          <a:xfrm rot="19453229">
            <a:off x="7315200" y="39666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68" name="Freeform 164"/>
          <p:cNvSpPr>
            <a:spLocks/>
          </p:cNvSpPr>
          <p:nvPr/>
        </p:nvSpPr>
        <p:spPr bwMode="auto">
          <a:xfrm rot="20668852">
            <a:off x="7239000" y="40428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69" name="Freeform 165"/>
          <p:cNvSpPr>
            <a:spLocks/>
          </p:cNvSpPr>
          <p:nvPr/>
        </p:nvSpPr>
        <p:spPr bwMode="auto">
          <a:xfrm>
            <a:off x="7391400" y="40428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70" name="Freeform 166"/>
          <p:cNvSpPr>
            <a:spLocks/>
          </p:cNvSpPr>
          <p:nvPr/>
        </p:nvSpPr>
        <p:spPr bwMode="auto">
          <a:xfrm>
            <a:off x="7467600" y="40428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71" name="Freeform 167"/>
          <p:cNvSpPr>
            <a:spLocks/>
          </p:cNvSpPr>
          <p:nvPr/>
        </p:nvSpPr>
        <p:spPr bwMode="auto">
          <a:xfrm rot="19453229">
            <a:off x="7620000" y="40428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72" name="Freeform 168"/>
          <p:cNvSpPr>
            <a:spLocks/>
          </p:cNvSpPr>
          <p:nvPr/>
        </p:nvSpPr>
        <p:spPr bwMode="auto">
          <a:xfrm rot="20668852">
            <a:off x="7543800" y="41190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73" name="AutoShape 169"/>
          <p:cNvSpPr>
            <a:spLocks noChangeArrowheads="1"/>
          </p:cNvSpPr>
          <p:nvPr/>
        </p:nvSpPr>
        <p:spPr bwMode="auto">
          <a:xfrm>
            <a:off x="6172200" y="4119017"/>
            <a:ext cx="1828800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657 w 21600"/>
              <a:gd name="T13" fmla="*/ 3657 h 21600"/>
              <a:gd name="T14" fmla="*/ 17943 w 21600"/>
              <a:gd name="T15" fmla="*/ 1794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713" y="21600"/>
                </a:lnTo>
                <a:lnTo>
                  <a:pt x="1788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C0000"/>
              </a:gs>
              <a:gs pos="50000">
                <a:srgbClr val="FF7373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1674" name="Freeform 170"/>
          <p:cNvSpPr>
            <a:spLocks/>
          </p:cNvSpPr>
          <p:nvPr/>
        </p:nvSpPr>
        <p:spPr bwMode="auto">
          <a:xfrm>
            <a:off x="7391400" y="38904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75" name="Freeform 171"/>
          <p:cNvSpPr>
            <a:spLocks/>
          </p:cNvSpPr>
          <p:nvPr/>
        </p:nvSpPr>
        <p:spPr bwMode="auto">
          <a:xfrm>
            <a:off x="7467600" y="38904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76" name="Freeform 172"/>
          <p:cNvSpPr>
            <a:spLocks/>
          </p:cNvSpPr>
          <p:nvPr/>
        </p:nvSpPr>
        <p:spPr bwMode="auto">
          <a:xfrm rot="19453229">
            <a:off x="7620000" y="38904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77" name="Freeform 173"/>
          <p:cNvSpPr>
            <a:spLocks/>
          </p:cNvSpPr>
          <p:nvPr/>
        </p:nvSpPr>
        <p:spPr bwMode="auto">
          <a:xfrm rot="20668852">
            <a:off x="7315200" y="38142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78" name="Freeform 174"/>
          <p:cNvSpPr>
            <a:spLocks/>
          </p:cNvSpPr>
          <p:nvPr/>
        </p:nvSpPr>
        <p:spPr bwMode="auto">
          <a:xfrm>
            <a:off x="6324600" y="38142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79" name="Freeform 175"/>
          <p:cNvSpPr>
            <a:spLocks/>
          </p:cNvSpPr>
          <p:nvPr/>
        </p:nvSpPr>
        <p:spPr bwMode="auto">
          <a:xfrm>
            <a:off x="6400800" y="38142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80" name="Freeform 176"/>
          <p:cNvSpPr>
            <a:spLocks/>
          </p:cNvSpPr>
          <p:nvPr/>
        </p:nvSpPr>
        <p:spPr bwMode="auto">
          <a:xfrm rot="19453229">
            <a:off x="6553200" y="38142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81" name="Freeform 177"/>
          <p:cNvSpPr>
            <a:spLocks/>
          </p:cNvSpPr>
          <p:nvPr/>
        </p:nvSpPr>
        <p:spPr bwMode="auto">
          <a:xfrm rot="20668852">
            <a:off x="6477000" y="38904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82" name="Freeform 178"/>
          <p:cNvSpPr>
            <a:spLocks/>
          </p:cNvSpPr>
          <p:nvPr/>
        </p:nvSpPr>
        <p:spPr bwMode="auto">
          <a:xfrm rot="2529256">
            <a:off x="6629400" y="3814217"/>
            <a:ext cx="198438" cy="273050"/>
          </a:xfrm>
          <a:custGeom>
            <a:avLst/>
            <a:gdLst>
              <a:gd name="T0" fmla="*/ 2147483647 w 125"/>
              <a:gd name="T1" fmla="*/ 2147483647 h 172"/>
              <a:gd name="T2" fmla="*/ 2147483647 w 125"/>
              <a:gd name="T3" fmla="*/ 2147483647 h 172"/>
              <a:gd name="T4" fmla="*/ 2147483647 w 125"/>
              <a:gd name="T5" fmla="*/ 2147483647 h 172"/>
              <a:gd name="T6" fmla="*/ 2147483647 w 125"/>
              <a:gd name="T7" fmla="*/ 2147483647 h 172"/>
              <a:gd name="T8" fmla="*/ 2147483647 w 125"/>
              <a:gd name="T9" fmla="*/ 2147483647 h 172"/>
              <a:gd name="T10" fmla="*/ 2147483647 w 125"/>
              <a:gd name="T11" fmla="*/ 2147483647 h 172"/>
              <a:gd name="T12" fmla="*/ 2147483647 w 125"/>
              <a:gd name="T13" fmla="*/ 2147483647 h 172"/>
              <a:gd name="T14" fmla="*/ 2147483647 w 125"/>
              <a:gd name="T15" fmla="*/ 2147483647 h 172"/>
              <a:gd name="T16" fmla="*/ 2147483647 w 125"/>
              <a:gd name="T17" fmla="*/ 2147483647 h 172"/>
              <a:gd name="T18" fmla="*/ 2147483647 w 125"/>
              <a:gd name="T19" fmla="*/ 0 h 172"/>
              <a:gd name="T20" fmla="*/ 2147483647 w 125"/>
              <a:gd name="T21" fmla="*/ 2147483647 h 172"/>
              <a:gd name="T22" fmla="*/ 2147483647 w 125"/>
              <a:gd name="T23" fmla="*/ 2147483647 h 172"/>
              <a:gd name="T24" fmla="*/ 2147483647 w 125"/>
              <a:gd name="T25" fmla="*/ 2147483647 h 172"/>
              <a:gd name="T26" fmla="*/ 2147483647 w 125"/>
              <a:gd name="T27" fmla="*/ 2147483647 h 172"/>
              <a:gd name="T28" fmla="*/ 2147483647 w 125"/>
              <a:gd name="T29" fmla="*/ 2147483647 h 1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5"/>
              <a:gd name="T46" fmla="*/ 0 h 172"/>
              <a:gd name="T47" fmla="*/ 125 w 125"/>
              <a:gd name="T48" fmla="*/ 172 h 1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5" h="172">
                <a:moveTo>
                  <a:pt x="1" y="74"/>
                </a:moveTo>
                <a:cubicBezTo>
                  <a:pt x="8" y="96"/>
                  <a:pt x="0" y="128"/>
                  <a:pt x="13" y="148"/>
                </a:cubicBezTo>
                <a:cubicBezTo>
                  <a:pt x="18" y="171"/>
                  <a:pt x="36" y="166"/>
                  <a:pt x="55" y="172"/>
                </a:cubicBezTo>
                <a:cubicBezTo>
                  <a:pt x="66" y="171"/>
                  <a:pt x="84" y="172"/>
                  <a:pt x="93" y="164"/>
                </a:cubicBezTo>
                <a:cubicBezTo>
                  <a:pt x="93" y="164"/>
                  <a:pt x="108" y="149"/>
                  <a:pt x="111" y="146"/>
                </a:cubicBezTo>
                <a:cubicBezTo>
                  <a:pt x="113" y="144"/>
                  <a:pt x="117" y="140"/>
                  <a:pt x="117" y="140"/>
                </a:cubicBezTo>
                <a:cubicBezTo>
                  <a:pt x="119" y="128"/>
                  <a:pt x="123" y="121"/>
                  <a:pt x="125" y="108"/>
                </a:cubicBezTo>
                <a:cubicBezTo>
                  <a:pt x="124" y="100"/>
                  <a:pt x="122" y="92"/>
                  <a:pt x="121" y="84"/>
                </a:cubicBezTo>
                <a:cubicBezTo>
                  <a:pt x="118" y="68"/>
                  <a:pt x="121" y="51"/>
                  <a:pt x="119" y="34"/>
                </a:cubicBezTo>
                <a:cubicBezTo>
                  <a:pt x="115" y="3"/>
                  <a:pt x="73" y="8"/>
                  <a:pt x="49" y="0"/>
                </a:cubicBezTo>
                <a:cubicBezTo>
                  <a:pt x="45" y="1"/>
                  <a:pt x="41" y="3"/>
                  <a:pt x="37" y="4"/>
                </a:cubicBezTo>
                <a:cubicBezTo>
                  <a:pt x="32" y="6"/>
                  <a:pt x="29" y="16"/>
                  <a:pt x="29" y="16"/>
                </a:cubicBezTo>
                <a:cubicBezTo>
                  <a:pt x="24" y="35"/>
                  <a:pt x="22" y="52"/>
                  <a:pt x="11" y="68"/>
                </a:cubicBezTo>
                <a:cubicBezTo>
                  <a:pt x="9" y="72"/>
                  <a:pt x="9" y="80"/>
                  <a:pt x="5" y="80"/>
                </a:cubicBezTo>
                <a:cubicBezTo>
                  <a:pt x="3" y="80"/>
                  <a:pt x="2" y="76"/>
                  <a:pt x="1" y="74"/>
                </a:cubicBezTo>
                <a:close/>
              </a:path>
            </a:pathLst>
          </a:custGeom>
          <a:gradFill rotWithShape="0">
            <a:gsLst>
              <a:gs pos="0">
                <a:srgbClr val="FF876B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83" name="Freeform 179"/>
          <p:cNvSpPr>
            <a:spLocks/>
          </p:cNvSpPr>
          <p:nvPr/>
        </p:nvSpPr>
        <p:spPr bwMode="auto">
          <a:xfrm rot="4995060">
            <a:off x="6975475" y="3772942"/>
            <a:ext cx="168275" cy="250825"/>
          </a:xfrm>
          <a:custGeom>
            <a:avLst/>
            <a:gdLst>
              <a:gd name="T0" fmla="*/ 2147483647 w 134"/>
              <a:gd name="T1" fmla="*/ 2147483647 h 146"/>
              <a:gd name="T2" fmla="*/ 2147483647 w 134"/>
              <a:gd name="T3" fmla="*/ 2147483647 h 146"/>
              <a:gd name="T4" fmla="*/ 2147483647 w 134"/>
              <a:gd name="T5" fmla="*/ 2147483647 h 146"/>
              <a:gd name="T6" fmla="*/ 2147483647 w 134"/>
              <a:gd name="T7" fmla="*/ 2147483647 h 146"/>
              <a:gd name="T8" fmla="*/ 2147483647 w 134"/>
              <a:gd name="T9" fmla="*/ 2147483647 h 146"/>
              <a:gd name="T10" fmla="*/ 2147483647 w 134"/>
              <a:gd name="T11" fmla="*/ 2147483647 h 146"/>
              <a:gd name="T12" fmla="*/ 2147483647 w 134"/>
              <a:gd name="T13" fmla="*/ 2147483647 h 146"/>
              <a:gd name="T14" fmla="*/ 2147483647 w 134"/>
              <a:gd name="T15" fmla="*/ 2147483647 h 146"/>
              <a:gd name="T16" fmla="*/ 2147483647 w 134"/>
              <a:gd name="T17" fmla="*/ 2147483647 h 146"/>
              <a:gd name="T18" fmla="*/ 2147483647 w 134"/>
              <a:gd name="T19" fmla="*/ 0 h 146"/>
              <a:gd name="T20" fmla="*/ 2147483647 w 134"/>
              <a:gd name="T21" fmla="*/ 2147483647 h 146"/>
              <a:gd name="T22" fmla="*/ 2147483647 w 134"/>
              <a:gd name="T23" fmla="*/ 2147483647 h 146"/>
              <a:gd name="T24" fmla="*/ 2147483647 w 134"/>
              <a:gd name="T25" fmla="*/ 2147483647 h 1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4"/>
              <a:gd name="T40" fmla="*/ 0 h 146"/>
              <a:gd name="T41" fmla="*/ 134 w 134"/>
              <a:gd name="T42" fmla="*/ 146 h 1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4" h="146">
                <a:moveTo>
                  <a:pt x="8" y="32"/>
                </a:moveTo>
                <a:cubicBezTo>
                  <a:pt x="0" y="57"/>
                  <a:pt x="4" y="40"/>
                  <a:pt x="2" y="84"/>
                </a:cubicBezTo>
                <a:cubicBezTo>
                  <a:pt x="2" y="87"/>
                  <a:pt x="1" y="121"/>
                  <a:pt x="10" y="128"/>
                </a:cubicBezTo>
                <a:cubicBezTo>
                  <a:pt x="22" y="137"/>
                  <a:pt x="40" y="139"/>
                  <a:pt x="54" y="142"/>
                </a:cubicBezTo>
                <a:cubicBezTo>
                  <a:pt x="59" y="143"/>
                  <a:pt x="70" y="146"/>
                  <a:pt x="70" y="146"/>
                </a:cubicBezTo>
                <a:cubicBezTo>
                  <a:pt x="97" y="143"/>
                  <a:pt x="118" y="125"/>
                  <a:pt x="134" y="102"/>
                </a:cubicBezTo>
                <a:cubicBezTo>
                  <a:pt x="133" y="93"/>
                  <a:pt x="132" y="75"/>
                  <a:pt x="124" y="68"/>
                </a:cubicBezTo>
                <a:cubicBezTo>
                  <a:pt x="120" y="65"/>
                  <a:pt x="108" y="61"/>
                  <a:pt x="104" y="60"/>
                </a:cubicBezTo>
                <a:cubicBezTo>
                  <a:pt x="102" y="59"/>
                  <a:pt x="98" y="58"/>
                  <a:pt x="98" y="58"/>
                </a:cubicBezTo>
                <a:cubicBezTo>
                  <a:pt x="85" y="39"/>
                  <a:pt x="88" y="13"/>
                  <a:pt x="68" y="0"/>
                </a:cubicBezTo>
                <a:cubicBezTo>
                  <a:pt x="53" y="3"/>
                  <a:pt x="53" y="11"/>
                  <a:pt x="42" y="18"/>
                </a:cubicBezTo>
                <a:cubicBezTo>
                  <a:pt x="33" y="24"/>
                  <a:pt x="17" y="26"/>
                  <a:pt x="6" y="28"/>
                </a:cubicBezTo>
                <a:cubicBezTo>
                  <a:pt x="4" y="35"/>
                  <a:pt x="2" y="35"/>
                  <a:pt x="8" y="32"/>
                </a:cubicBezTo>
                <a:close/>
              </a:path>
            </a:pathLst>
          </a:custGeom>
          <a:gradFill rotWithShape="0">
            <a:gsLst>
              <a:gs pos="0">
                <a:srgbClr val="FF876B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84" name="Freeform 180"/>
          <p:cNvSpPr>
            <a:spLocks/>
          </p:cNvSpPr>
          <p:nvPr/>
        </p:nvSpPr>
        <p:spPr bwMode="auto">
          <a:xfrm>
            <a:off x="7086600" y="3738017"/>
            <a:ext cx="255588" cy="279400"/>
          </a:xfrm>
          <a:custGeom>
            <a:avLst/>
            <a:gdLst>
              <a:gd name="T0" fmla="*/ 2147483647 w 161"/>
              <a:gd name="T1" fmla="*/ 2147483647 h 176"/>
              <a:gd name="T2" fmla="*/ 0 w 161"/>
              <a:gd name="T3" fmla="*/ 2147483647 h 176"/>
              <a:gd name="T4" fmla="*/ 2147483647 w 161"/>
              <a:gd name="T5" fmla="*/ 2147483647 h 176"/>
              <a:gd name="T6" fmla="*/ 2147483647 w 161"/>
              <a:gd name="T7" fmla="*/ 2147483647 h 176"/>
              <a:gd name="T8" fmla="*/ 2147483647 w 161"/>
              <a:gd name="T9" fmla="*/ 2147483647 h 176"/>
              <a:gd name="T10" fmla="*/ 2147483647 w 161"/>
              <a:gd name="T11" fmla="*/ 2147483647 h 176"/>
              <a:gd name="T12" fmla="*/ 2147483647 w 161"/>
              <a:gd name="T13" fmla="*/ 2147483647 h 176"/>
              <a:gd name="T14" fmla="*/ 2147483647 w 161"/>
              <a:gd name="T15" fmla="*/ 2147483647 h 176"/>
              <a:gd name="T16" fmla="*/ 2147483647 w 161"/>
              <a:gd name="T17" fmla="*/ 2147483647 h 1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"/>
              <a:gd name="T28" fmla="*/ 0 h 176"/>
              <a:gd name="T29" fmla="*/ 161 w 161"/>
              <a:gd name="T30" fmla="*/ 176 h 1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" h="176">
                <a:moveTo>
                  <a:pt x="6" y="54"/>
                </a:moveTo>
                <a:cubicBezTo>
                  <a:pt x="3" y="65"/>
                  <a:pt x="0" y="86"/>
                  <a:pt x="0" y="86"/>
                </a:cubicBezTo>
                <a:cubicBezTo>
                  <a:pt x="1" y="101"/>
                  <a:pt x="2" y="115"/>
                  <a:pt x="4" y="130"/>
                </a:cubicBezTo>
                <a:cubicBezTo>
                  <a:pt x="8" y="167"/>
                  <a:pt x="50" y="169"/>
                  <a:pt x="80" y="176"/>
                </a:cubicBezTo>
                <a:cubicBezTo>
                  <a:pt x="108" y="174"/>
                  <a:pt x="127" y="167"/>
                  <a:pt x="148" y="146"/>
                </a:cubicBezTo>
                <a:cubicBezTo>
                  <a:pt x="161" y="95"/>
                  <a:pt x="150" y="40"/>
                  <a:pt x="108" y="6"/>
                </a:cubicBezTo>
                <a:cubicBezTo>
                  <a:pt x="100" y="0"/>
                  <a:pt x="88" y="3"/>
                  <a:pt x="78" y="2"/>
                </a:cubicBezTo>
                <a:cubicBezTo>
                  <a:pt x="61" y="4"/>
                  <a:pt x="42" y="1"/>
                  <a:pt x="26" y="8"/>
                </a:cubicBezTo>
                <a:cubicBezTo>
                  <a:pt x="24" y="9"/>
                  <a:pt x="6" y="73"/>
                  <a:pt x="6" y="54"/>
                </a:cubicBezTo>
                <a:close/>
              </a:path>
            </a:pathLst>
          </a:custGeom>
          <a:gradFill rotWithShape="0">
            <a:gsLst>
              <a:gs pos="0">
                <a:srgbClr val="FF876B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85" name="Freeform 181"/>
          <p:cNvSpPr>
            <a:spLocks/>
          </p:cNvSpPr>
          <p:nvPr/>
        </p:nvSpPr>
        <p:spPr bwMode="auto">
          <a:xfrm rot="16233981">
            <a:off x="6628606" y="3738811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86" name="Freeform 182"/>
          <p:cNvSpPr>
            <a:spLocks/>
          </p:cNvSpPr>
          <p:nvPr/>
        </p:nvSpPr>
        <p:spPr bwMode="auto">
          <a:xfrm rot="16233981">
            <a:off x="6800056" y="3719761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87" name="Freeform 183"/>
          <p:cNvSpPr>
            <a:spLocks/>
          </p:cNvSpPr>
          <p:nvPr/>
        </p:nvSpPr>
        <p:spPr bwMode="auto">
          <a:xfrm rot="20668852">
            <a:off x="7239000" y="3890417"/>
            <a:ext cx="155575" cy="192088"/>
          </a:xfrm>
          <a:custGeom>
            <a:avLst/>
            <a:gdLst>
              <a:gd name="T0" fmla="*/ 2147483647 w 98"/>
              <a:gd name="T1" fmla="*/ 2147483647 h 121"/>
              <a:gd name="T2" fmla="*/ 0 w 98"/>
              <a:gd name="T3" fmla="*/ 2147483647 h 121"/>
              <a:gd name="T4" fmla="*/ 2147483647 w 98"/>
              <a:gd name="T5" fmla="*/ 2147483647 h 121"/>
              <a:gd name="T6" fmla="*/ 2147483647 w 98"/>
              <a:gd name="T7" fmla="*/ 2147483647 h 121"/>
              <a:gd name="T8" fmla="*/ 2147483647 w 98"/>
              <a:gd name="T9" fmla="*/ 2147483647 h 121"/>
              <a:gd name="T10" fmla="*/ 2147483647 w 98"/>
              <a:gd name="T11" fmla="*/ 2147483647 h 121"/>
              <a:gd name="T12" fmla="*/ 2147483647 w 98"/>
              <a:gd name="T13" fmla="*/ 2147483647 h 121"/>
              <a:gd name="T14" fmla="*/ 2147483647 w 98"/>
              <a:gd name="T15" fmla="*/ 0 h 121"/>
              <a:gd name="T16" fmla="*/ 2147483647 w 98"/>
              <a:gd name="T17" fmla="*/ 2147483647 h 121"/>
              <a:gd name="T18" fmla="*/ 2147483647 w 98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"/>
              <a:gd name="T31" fmla="*/ 0 h 121"/>
              <a:gd name="T32" fmla="*/ 98 w 98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" h="121">
                <a:moveTo>
                  <a:pt x="14" y="44"/>
                </a:moveTo>
                <a:cubicBezTo>
                  <a:pt x="12" y="64"/>
                  <a:pt x="6" y="76"/>
                  <a:pt x="0" y="94"/>
                </a:cubicBezTo>
                <a:cubicBezTo>
                  <a:pt x="3" y="112"/>
                  <a:pt x="9" y="116"/>
                  <a:pt x="26" y="120"/>
                </a:cubicBezTo>
                <a:cubicBezTo>
                  <a:pt x="38" y="119"/>
                  <a:pt x="49" y="121"/>
                  <a:pt x="60" y="116"/>
                </a:cubicBezTo>
                <a:cubicBezTo>
                  <a:pt x="83" y="106"/>
                  <a:pt x="94" y="73"/>
                  <a:pt x="98" y="50"/>
                </a:cubicBezTo>
                <a:cubicBezTo>
                  <a:pt x="96" y="36"/>
                  <a:pt x="97" y="25"/>
                  <a:pt x="86" y="14"/>
                </a:cubicBezTo>
                <a:cubicBezTo>
                  <a:pt x="82" y="10"/>
                  <a:pt x="79" y="6"/>
                  <a:pt x="74" y="4"/>
                </a:cubicBezTo>
                <a:cubicBezTo>
                  <a:pt x="70" y="2"/>
                  <a:pt x="62" y="0"/>
                  <a:pt x="62" y="0"/>
                </a:cubicBezTo>
                <a:cubicBezTo>
                  <a:pt x="42" y="3"/>
                  <a:pt x="34" y="11"/>
                  <a:pt x="18" y="22"/>
                </a:cubicBezTo>
                <a:cubicBezTo>
                  <a:pt x="16" y="29"/>
                  <a:pt x="14" y="44"/>
                  <a:pt x="14" y="44"/>
                </a:cubicBezTo>
                <a:close/>
              </a:path>
            </a:pathLst>
          </a:custGeom>
          <a:gradFill rotWithShape="0">
            <a:gsLst>
              <a:gs pos="0">
                <a:srgbClr val="FF8E73"/>
              </a:gs>
              <a:gs pos="100000">
                <a:srgbClr val="CC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688" name="Oval 184"/>
          <p:cNvSpPr>
            <a:spLocks noChangeArrowheads="1"/>
          </p:cNvSpPr>
          <p:nvPr/>
        </p:nvSpPr>
        <p:spPr bwMode="auto">
          <a:xfrm>
            <a:off x="6477000" y="3738017"/>
            <a:ext cx="152400" cy="152400"/>
          </a:xfrm>
          <a:prstGeom prst="ellipse">
            <a:avLst/>
          </a:prstGeom>
          <a:gradFill rotWithShape="0">
            <a:gsLst>
              <a:gs pos="0">
                <a:srgbClr val="FF8A6F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689" name="Oval 185"/>
          <p:cNvSpPr>
            <a:spLocks noChangeArrowheads="1"/>
          </p:cNvSpPr>
          <p:nvPr/>
        </p:nvSpPr>
        <p:spPr bwMode="auto">
          <a:xfrm>
            <a:off x="7543800" y="3814217"/>
            <a:ext cx="152400" cy="152400"/>
          </a:xfrm>
          <a:prstGeom prst="ellipse">
            <a:avLst/>
          </a:prstGeom>
          <a:gradFill rotWithShape="0">
            <a:gsLst>
              <a:gs pos="0">
                <a:srgbClr val="FF8A6F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3290" name="Oval 186"/>
          <p:cNvSpPr>
            <a:spLocks noChangeArrowheads="1"/>
          </p:cNvSpPr>
          <p:nvPr/>
        </p:nvSpPr>
        <p:spPr bwMode="auto">
          <a:xfrm>
            <a:off x="7235825" y="3674517"/>
            <a:ext cx="152400" cy="152400"/>
          </a:xfrm>
          <a:prstGeom prst="ellipse">
            <a:avLst/>
          </a:prstGeom>
          <a:gradFill rotWithShape="0">
            <a:gsLst>
              <a:gs pos="0">
                <a:srgbClr val="FF8A6F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3291" name="Oval 187"/>
          <p:cNvSpPr>
            <a:spLocks noChangeArrowheads="1"/>
          </p:cNvSpPr>
          <p:nvPr/>
        </p:nvSpPr>
        <p:spPr bwMode="auto">
          <a:xfrm>
            <a:off x="7772400" y="3509417"/>
            <a:ext cx="152400" cy="152400"/>
          </a:xfrm>
          <a:prstGeom prst="ellipse">
            <a:avLst/>
          </a:prstGeom>
          <a:gradFill rotWithShape="0">
            <a:gsLst>
              <a:gs pos="0">
                <a:srgbClr val="FF8A6F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3292" name="Line 188"/>
          <p:cNvSpPr>
            <a:spLocks noChangeShapeType="1"/>
          </p:cNvSpPr>
          <p:nvPr/>
        </p:nvSpPr>
        <p:spPr bwMode="auto">
          <a:xfrm rot="2196964" flipH="1">
            <a:off x="8077200" y="3052217"/>
            <a:ext cx="7620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3293" name="Line 189"/>
          <p:cNvSpPr>
            <a:spLocks noChangeShapeType="1"/>
          </p:cNvSpPr>
          <p:nvPr/>
        </p:nvSpPr>
        <p:spPr bwMode="auto">
          <a:xfrm rot="2196964" flipH="1">
            <a:off x="7639050" y="3039517"/>
            <a:ext cx="71438" cy="6762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3294" name="WordArt 190"/>
          <p:cNvSpPr>
            <a:spLocks noChangeArrowheads="1" noChangeShapeType="1" noTextEdit="1"/>
          </p:cNvSpPr>
          <p:nvPr/>
        </p:nvSpPr>
        <p:spPr bwMode="auto">
          <a:xfrm>
            <a:off x="3352800" y="1556792"/>
            <a:ext cx="2438400" cy="762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hu-H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frekvencia, Hz</a:t>
            </a:r>
          </a:p>
        </p:txBody>
      </p:sp>
      <p:sp>
        <p:nvSpPr>
          <p:cNvPr id="303295" name="WordArt 191"/>
          <p:cNvSpPr>
            <a:spLocks noChangeArrowheads="1" noChangeShapeType="1" noTextEdit="1"/>
          </p:cNvSpPr>
          <p:nvPr/>
        </p:nvSpPr>
        <p:spPr bwMode="auto">
          <a:xfrm>
            <a:off x="457200" y="1756817"/>
            <a:ext cx="2533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fogyasztás</a:t>
            </a:r>
          </a:p>
        </p:txBody>
      </p:sp>
      <p:sp>
        <p:nvSpPr>
          <p:cNvPr id="303296" name="WordArt 192"/>
          <p:cNvSpPr>
            <a:spLocks noChangeArrowheads="1" noChangeShapeType="1" noTextEdit="1"/>
          </p:cNvSpPr>
          <p:nvPr/>
        </p:nvSpPr>
        <p:spPr bwMode="auto">
          <a:xfrm>
            <a:off x="6172200" y="1833017"/>
            <a:ext cx="23812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714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termelés</a:t>
            </a:r>
          </a:p>
        </p:txBody>
      </p:sp>
      <p:sp>
        <p:nvSpPr>
          <p:cNvPr id="303297" name="Text Box 193"/>
          <p:cNvSpPr txBox="1">
            <a:spLocks noChangeArrowheads="1"/>
          </p:cNvSpPr>
          <p:nvPr/>
        </p:nvSpPr>
        <p:spPr bwMode="auto">
          <a:xfrm>
            <a:off x="1143000" y="5338217"/>
            <a:ext cx="1447800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400" b="1">
                <a:solidFill>
                  <a:srgbClr val="006600"/>
                </a:solidFill>
              </a:rPr>
              <a:t>terhelés</a:t>
            </a:r>
          </a:p>
        </p:txBody>
      </p:sp>
      <p:sp>
        <p:nvSpPr>
          <p:cNvPr id="303298" name="Text Box 194"/>
          <p:cNvSpPr txBox="1">
            <a:spLocks noChangeArrowheads="1"/>
          </p:cNvSpPr>
          <p:nvPr/>
        </p:nvSpPr>
        <p:spPr bwMode="auto">
          <a:xfrm>
            <a:off x="6172200" y="5338217"/>
            <a:ext cx="2057400" cy="466725"/>
          </a:xfrm>
          <a:prstGeom prst="rect">
            <a:avLst/>
          </a:prstGeom>
          <a:solidFill>
            <a:srgbClr val="FFE3DD"/>
          </a:solidFill>
          <a:ln w="9525">
            <a:solidFill>
              <a:srgbClr val="CC0000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400" b="1">
                <a:solidFill>
                  <a:srgbClr val="CC0000"/>
                </a:solidFill>
              </a:rPr>
              <a:t>teljesítmény</a:t>
            </a:r>
          </a:p>
        </p:txBody>
      </p:sp>
      <p:sp>
        <p:nvSpPr>
          <p:cNvPr id="303299" name="WordArt 195"/>
          <p:cNvSpPr>
            <a:spLocks noChangeArrowheads="1" noChangeShapeType="1" noTextEdit="1"/>
          </p:cNvSpPr>
          <p:nvPr/>
        </p:nvSpPr>
        <p:spPr bwMode="auto">
          <a:xfrm>
            <a:off x="1447800" y="4271417"/>
            <a:ext cx="9906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kW</a:t>
            </a:r>
          </a:p>
        </p:txBody>
      </p:sp>
      <p:sp>
        <p:nvSpPr>
          <p:cNvPr id="303300" name="Text Box 196"/>
          <p:cNvSpPr txBox="1">
            <a:spLocks noChangeArrowheads="1"/>
          </p:cNvSpPr>
          <p:nvPr/>
        </p:nvSpPr>
        <p:spPr bwMode="auto">
          <a:xfrm>
            <a:off x="7391400" y="2671217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/>
              <a:t>szabályozás</a:t>
            </a:r>
          </a:p>
        </p:txBody>
      </p:sp>
      <p:sp>
        <p:nvSpPr>
          <p:cNvPr id="303301" name="Text Box 197"/>
          <p:cNvSpPr txBox="1">
            <a:spLocks noChangeArrowheads="1"/>
          </p:cNvSpPr>
          <p:nvPr/>
        </p:nvSpPr>
        <p:spPr bwMode="auto">
          <a:xfrm>
            <a:off x="0" y="2595017"/>
            <a:ext cx="1600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/>
              <a:t>fogyasztók bekapcsolása</a:t>
            </a:r>
          </a:p>
        </p:txBody>
      </p:sp>
      <p:sp>
        <p:nvSpPr>
          <p:cNvPr id="303302" name="Text Box 198"/>
          <p:cNvSpPr txBox="1">
            <a:spLocks noChangeArrowheads="1"/>
          </p:cNvSpPr>
          <p:nvPr/>
        </p:nvSpPr>
        <p:spPr bwMode="auto">
          <a:xfrm rot="16200000">
            <a:off x="-128587" y="5085804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/>
              <a:t>fogyasztók kikapcsolása</a:t>
            </a:r>
          </a:p>
        </p:txBody>
      </p:sp>
      <p:sp>
        <p:nvSpPr>
          <p:cNvPr id="303303" name="Text Box 199"/>
          <p:cNvSpPr txBox="1">
            <a:spLocks noChangeArrowheads="1"/>
          </p:cNvSpPr>
          <p:nvPr/>
        </p:nvSpPr>
        <p:spPr bwMode="auto">
          <a:xfrm rot="16200000">
            <a:off x="7599363" y="4534942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/>
              <a:t>termelői kiesés</a:t>
            </a:r>
          </a:p>
        </p:txBody>
      </p:sp>
      <p:sp>
        <p:nvSpPr>
          <p:cNvPr id="303304" name="Text Box 200"/>
          <p:cNvSpPr txBox="1">
            <a:spLocks noChangeArrowheads="1"/>
          </p:cNvSpPr>
          <p:nvPr/>
        </p:nvSpPr>
        <p:spPr bwMode="auto">
          <a:xfrm>
            <a:off x="2667000" y="5033417"/>
            <a:ext cx="1981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/>
              <a:t>a tárolt energia             tompító hatása</a:t>
            </a:r>
          </a:p>
        </p:txBody>
      </p:sp>
      <p:sp>
        <p:nvSpPr>
          <p:cNvPr id="303305" name="Text Box 201"/>
          <p:cNvSpPr txBox="1">
            <a:spLocks noChangeArrowheads="1"/>
          </p:cNvSpPr>
          <p:nvPr/>
        </p:nvSpPr>
        <p:spPr bwMode="auto">
          <a:xfrm>
            <a:off x="4238625" y="2033042"/>
            <a:ext cx="609600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400" b="1">
                <a:sym typeface="Symbol" pitchFamily="18" charset="2"/>
              </a:rPr>
              <a:t>f</a:t>
            </a:r>
            <a:endParaRPr lang="hu-HU" altLang="en-US" sz="2400" b="1"/>
          </a:p>
        </p:txBody>
      </p:sp>
      <p:sp>
        <p:nvSpPr>
          <p:cNvPr id="303308" name="WordArt 204"/>
          <p:cNvSpPr>
            <a:spLocks noChangeArrowheads="1" noChangeShapeType="1" noTextEdit="1"/>
          </p:cNvSpPr>
          <p:nvPr/>
        </p:nvSpPr>
        <p:spPr bwMode="auto">
          <a:xfrm>
            <a:off x="6677025" y="4263480"/>
            <a:ext cx="9906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/>
              </a:rPr>
              <a:t>kW</a:t>
            </a:r>
          </a:p>
        </p:txBody>
      </p:sp>
      <p:sp>
        <p:nvSpPr>
          <p:cNvPr id="21709" name="Freeform 205"/>
          <p:cNvSpPr>
            <a:spLocks/>
          </p:cNvSpPr>
          <p:nvPr/>
        </p:nvSpPr>
        <p:spPr bwMode="auto">
          <a:xfrm>
            <a:off x="3219450" y="5649367"/>
            <a:ext cx="271463" cy="298450"/>
          </a:xfrm>
          <a:custGeom>
            <a:avLst/>
            <a:gdLst>
              <a:gd name="T0" fmla="*/ 0 w 171"/>
              <a:gd name="T1" fmla="*/ 2147483647 h 188"/>
              <a:gd name="T2" fmla="*/ 2147483647 w 171"/>
              <a:gd name="T3" fmla="*/ 2147483647 h 188"/>
              <a:gd name="T4" fmla="*/ 2147483647 w 171"/>
              <a:gd name="T5" fmla="*/ 2147483647 h 188"/>
              <a:gd name="T6" fmla="*/ 2147483647 w 171"/>
              <a:gd name="T7" fmla="*/ 2147483647 h 188"/>
              <a:gd name="T8" fmla="*/ 2147483647 w 171"/>
              <a:gd name="T9" fmla="*/ 2147483647 h 188"/>
              <a:gd name="T10" fmla="*/ 2147483647 w 171"/>
              <a:gd name="T11" fmla="*/ 2147483647 h 188"/>
              <a:gd name="T12" fmla="*/ 2147483647 w 171"/>
              <a:gd name="T13" fmla="*/ 2147483647 h 188"/>
              <a:gd name="T14" fmla="*/ 2147483647 w 171"/>
              <a:gd name="T15" fmla="*/ 2147483647 h 188"/>
              <a:gd name="T16" fmla="*/ 2147483647 w 171"/>
              <a:gd name="T17" fmla="*/ 2147483647 h 188"/>
              <a:gd name="T18" fmla="*/ 2147483647 w 171"/>
              <a:gd name="T19" fmla="*/ 2147483647 h 188"/>
              <a:gd name="T20" fmla="*/ 2147483647 w 171"/>
              <a:gd name="T21" fmla="*/ 2147483647 h 188"/>
              <a:gd name="T22" fmla="*/ 2147483647 w 171"/>
              <a:gd name="T23" fmla="*/ 2147483647 h 188"/>
              <a:gd name="T24" fmla="*/ 2147483647 w 171"/>
              <a:gd name="T25" fmla="*/ 2147483647 h 188"/>
              <a:gd name="T26" fmla="*/ 2147483647 w 171"/>
              <a:gd name="T27" fmla="*/ 2147483647 h 188"/>
              <a:gd name="T28" fmla="*/ 2147483647 w 171"/>
              <a:gd name="T29" fmla="*/ 2147483647 h 188"/>
              <a:gd name="T30" fmla="*/ 2147483647 w 171"/>
              <a:gd name="T31" fmla="*/ 2147483647 h 188"/>
              <a:gd name="T32" fmla="*/ 2147483647 w 171"/>
              <a:gd name="T33" fmla="*/ 2147483647 h 188"/>
              <a:gd name="T34" fmla="*/ 2147483647 w 171"/>
              <a:gd name="T35" fmla="*/ 2147483647 h 188"/>
              <a:gd name="T36" fmla="*/ 2147483647 w 171"/>
              <a:gd name="T37" fmla="*/ 2147483647 h 188"/>
              <a:gd name="T38" fmla="*/ 2147483647 w 171"/>
              <a:gd name="T39" fmla="*/ 2147483647 h 188"/>
              <a:gd name="T40" fmla="*/ 0 w 171"/>
              <a:gd name="T41" fmla="*/ 2147483647 h 1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1"/>
              <a:gd name="T64" fmla="*/ 0 h 188"/>
              <a:gd name="T65" fmla="*/ 171 w 171"/>
              <a:gd name="T66" fmla="*/ 188 h 18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1" h="188">
                <a:moveTo>
                  <a:pt x="0" y="110"/>
                </a:moveTo>
                <a:cubicBezTo>
                  <a:pt x="5" y="101"/>
                  <a:pt x="6" y="90"/>
                  <a:pt x="17" y="86"/>
                </a:cubicBezTo>
                <a:cubicBezTo>
                  <a:pt x="20" y="70"/>
                  <a:pt x="31" y="61"/>
                  <a:pt x="44" y="53"/>
                </a:cubicBezTo>
                <a:cubicBezTo>
                  <a:pt x="46" y="40"/>
                  <a:pt x="73" y="16"/>
                  <a:pt x="86" y="11"/>
                </a:cubicBezTo>
                <a:cubicBezTo>
                  <a:pt x="88" y="0"/>
                  <a:pt x="93" y="9"/>
                  <a:pt x="101" y="11"/>
                </a:cubicBezTo>
                <a:cubicBezTo>
                  <a:pt x="106" y="14"/>
                  <a:pt x="110" y="16"/>
                  <a:pt x="116" y="17"/>
                </a:cubicBezTo>
                <a:cubicBezTo>
                  <a:pt x="121" y="23"/>
                  <a:pt x="124" y="30"/>
                  <a:pt x="131" y="34"/>
                </a:cubicBezTo>
                <a:cubicBezTo>
                  <a:pt x="135" y="39"/>
                  <a:pt x="141" y="44"/>
                  <a:pt x="146" y="47"/>
                </a:cubicBezTo>
                <a:cubicBezTo>
                  <a:pt x="151" y="53"/>
                  <a:pt x="157" y="61"/>
                  <a:pt x="164" y="62"/>
                </a:cubicBezTo>
                <a:cubicBezTo>
                  <a:pt x="165" y="66"/>
                  <a:pt x="169" y="67"/>
                  <a:pt x="170" y="71"/>
                </a:cubicBezTo>
                <a:cubicBezTo>
                  <a:pt x="171" y="77"/>
                  <a:pt x="168" y="91"/>
                  <a:pt x="165" y="98"/>
                </a:cubicBezTo>
                <a:cubicBezTo>
                  <a:pt x="163" y="110"/>
                  <a:pt x="154" y="121"/>
                  <a:pt x="147" y="131"/>
                </a:cubicBezTo>
                <a:cubicBezTo>
                  <a:pt x="145" y="141"/>
                  <a:pt x="138" y="150"/>
                  <a:pt x="132" y="158"/>
                </a:cubicBezTo>
                <a:cubicBezTo>
                  <a:pt x="129" y="172"/>
                  <a:pt x="110" y="186"/>
                  <a:pt x="96" y="188"/>
                </a:cubicBezTo>
                <a:cubicBezTo>
                  <a:pt x="90" y="184"/>
                  <a:pt x="84" y="180"/>
                  <a:pt x="78" y="176"/>
                </a:cubicBezTo>
                <a:cubicBezTo>
                  <a:pt x="75" y="174"/>
                  <a:pt x="72" y="171"/>
                  <a:pt x="69" y="169"/>
                </a:cubicBezTo>
                <a:cubicBezTo>
                  <a:pt x="68" y="168"/>
                  <a:pt x="65" y="166"/>
                  <a:pt x="65" y="166"/>
                </a:cubicBezTo>
                <a:cubicBezTo>
                  <a:pt x="62" y="158"/>
                  <a:pt x="47" y="150"/>
                  <a:pt x="39" y="148"/>
                </a:cubicBezTo>
                <a:cubicBezTo>
                  <a:pt x="36" y="142"/>
                  <a:pt x="33" y="139"/>
                  <a:pt x="27" y="136"/>
                </a:cubicBezTo>
                <a:cubicBezTo>
                  <a:pt x="21" y="129"/>
                  <a:pt x="14" y="120"/>
                  <a:pt x="6" y="115"/>
                </a:cubicBezTo>
                <a:cubicBezTo>
                  <a:pt x="5" y="108"/>
                  <a:pt x="7" y="110"/>
                  <a:pt x="0" y="110"/>
                </a:cubicBez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710" name="Rectangle 206"/>
          <p:cNvSpPr>
            <a:spLocks noChangeArrowheads="1"/>
          </p:cNvSpPr>
          <p:nvPr/>
        </p:nvSpPr>
        <p:spPr bwMode="auto">
          <a:xfrm rot="1855373">
            <a:off x="3424238" y="5792242"/>
            <a:ext cx="201612" cy="2381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711" name="Line 207"/>
          <p:cNvSpPr>
            <a:spLocks noChangeShapeType="1"/>
          </p:cNvSpPr>
          <p:nvPr/>
        </p:nvSpPr>
        <p:spPr bwMode="auto">
          <a:xfrm rot="21480000" flipH="1">
            <a:off x="3203575" y="5646192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712" name="Line 208"/>
          <p:cNvSpPr>
            <a:spLocks noChangeShapeType="1"/>
          </p:cNvSpPr>
          <p:nvPr/>
        </p:nvSpPr>
        <p:spPr bwMode="auto">
          <a:xfrm flipV="1">
            <a:off x="3186113" y="5644605"/>
            <a:ext cx="144462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713" name="Rectangle 209"/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0" name="Cím 1"/>
          <p:cNvSpPr txBox="1">
            <a:spLocks/>
          </p:cNvSpPr>
          <p:nvPr/>
        </p:nvSpPr>
        <p:spPr>
          <a:xfrm>
            <a:off x="0" y="41874"/>
            <a:ext cx="9144000" cy="122688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hu-HU" sz="4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Az egyensúlyt tartani kell, mert a  villamos energia nem tárolható,   </a:t>
            </a:r>
            <a:endParaRPr lang="hu-HU" sz="40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7CD78-A1E9-4083-B527-9C43725F2F9F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0">
        <p:circle/>
      </p:transition>
    </mc:Choice>
    <mc:Fallback xmlns="">
      <p:transition spd="slow" advClick="0" advTm="9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03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03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0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3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3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1500"/>
                                        <p:tgtEl>
                                          <p:spTgt spid="30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1500"/>
                                        <p:tgtEl>
                                          <p:spTgt spid="30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03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03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0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03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03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30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30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30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30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500"/>
                                        <p:tgtEl>
                                          <p:spTgt spid="30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6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4427 0.06598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303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6 0.0007 L 0.0224 0.044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3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500"/>
                                        <p:tgtEl>
                                          <p:spTgt spid="30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500"/>
                                        <p:tgtEl>
                                          <p:spTgt spid="30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0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7.5E-6 4.44444E-6 C -0.03351 0.17106 -0.06685 0.34236 -0.08195 0.41852 C -0.09706 0.49467 -0.0889 0.45092 -0.09028 0.4574 " pathEditMode="relative" ptsTypes="aaA">
                                      <p:cBhvr>
                                        <p:cTn id="84" dur="1500" fill="hold"/>
                                        <p:tgtEl>
                                          <p:spTgt spid="303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8 0.00069 C -0.02482 0.19976 -0.04965 0.39884 -0.05955 0.47847 " pathEditMode="relative" ptsTypes="aA">
                                      <p:cBhvr>
                                        <p:cTn id="87" dur="1500" fill="hold"/>
                                        <p:tgtEl>
                                          <p:spTgt spid="303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0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30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97" presetID="56" presetClass="path" presetSubtype="0" accel="50000" decel="5000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98" dur="1000" fill="hold"/>
                                        <p:tgtEl>
                                          <p:spTgt spid="303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975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30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75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275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94444E-6 -6.2963E-6 L -0.01579 0.06295 " pathEditMode="relative" ptsTypes="AA">
                                      <p:cBhvr>
                                        <p:cTn id="108" dur="2000" fill="hold"/>
                                        <p:tgtEl>
                                          <p:spTgt spid="303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525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500"/>
                                        <p:tgtEl>
                                          <p:spTgt spid="30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825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500"/>
                                        <p:tgtEl>
                                          <p:spTgt spid="30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9750"/>
                            </p:stCondLst>
                            <p:childTnLst>
                              <p:par>
                                <p:cTn id="11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19" dur="15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12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3000"/>
                                        <p:tgtEl>
                                          <p:spTgt spid="30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6" grpId="0" animBg="1"/>
      <p:bldP spid="303107" grpId="0" animBg="1"/>
      <p:bldP spid="303108" grpId="0" animBg="1"/>
      <p:bldP spid="303109" grpId="0" animBg="1"/>
      <p:bldP spid="303239" grpId="0" animBg="1"/>
      <p:bldP spid="303239" grpId="1" animBg="1"/>
      <p:bldP spid="303240" grpId="0" animBg="1"/>
      <p:bldP spid="303240" grpId="1" animBg="1"/>
      <p:bldP spid="303241" grpId="0" animBg="1"/>
      <p:bldP spid="303242" grpId="0" animBg="1"/>
      <p:bldP spid="303243" grpId="0" animBg="1"/>
      <p:bldP spid="303244" grpId="0" animBg="1"/>
      <p:bldP spid="303290" grpId="0" animBg="1"/>
      <p:bldP spid="303291" grpId="0" animBg="1"/>
      <p:bldP spid="303291" grpId="1" animBg="1"/>
      <p:bldP spid="303292" grpId="0" animBg="1"/>
      <p:bldP spid="303293" grpId="0" animBg="1"/>
      <p:bldP spid="303294" grpId="0" animBg="1"/>
      <p:bldP spid="303295" grpId="0" animBg="1"/>
      <p:bldP spid="303296" grpId="0" animBg="1"/>
      <p:bldP spid="303297" grpId="0" animBg="1"/>
      <p:bldP spid="303298" grpId="0" animBg="1"/>
      <p:bldP spid="303299" grpId="0" animBg="1"/>
      <p:bldP spid="303300" grpId="0"/>
      <p:bldP spid="303301" grpId="0"/>
      <p:bldP spid="303302" grpId="0"/>
      <p:bldP spid="303303" grpId="0"/>
      <p:bldP spid="303304" grpId="0"/>
      <p:bldP spid="303305" grpId="0"/>
      <p:bldP spid="30330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03648" y="6381328"/>
            <a:ext cx="68407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0066"/>
                </a:solidFill>
              </a:rPr>
              <a:t> </a:t>
            </a:r>
            <a:endParaRPr lang="en-GB" sz="2000" b="1" dirty="0">
              <a:solidFill>
                <a:srgbClr val="000066"/>
              </a:solidFill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>
            <a:off x="4572000" y="917944"/>
            <a:ext cx="0" cy="45360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621206518"/>
              </p:ext>
            </p:extLst>
          </p:nvPr>
        </p:nvGraphicFramePr>
        <p:xfrm>
          <a:off x="4716016" y="1530096"/>
          <a:ext cx="41281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568431793"/>
              </p:ext>
            </p:extLst>
          </p:nvPr>
        </p:nvGraphicFramePr>
        <p:xfrm>
          <a:off x="251520" y="1638108"/>
          <a:ext cx="41281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Szövegdoboz 22"/>
          <p:cNvSpPr txBox="1"/>
          <p:nvPr/>
        </p:nvSpPr>
        <p:spPr>
          <a:xfrm>
            <a:off x="553638" y="90872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00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Magyarország</a:t>
            </a:r>
            <a:endParaRPr lang="hu-HU" sz="3200" b="1" dirty="0">
              <a:solidFill>
                <a:srgbClr val="007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5076056" y="900009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Németország</a:t>
            </a:r>
            <a:endParaRPr lang="hu-H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323528" y="5536378"/>
            <a:ext cx="859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atom           megújulók          földgáz         szén         olaj és egyéb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410612" y="5517232"/>
            <a:ext cx="432000" cy="432000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/>
          <p:cNvSpPr/>
          <p:nvPr/>
        </p:nvSpPr>
        <p:spPr>
          <a:xfrm>
            <a:off x="1777688" y="5517232"/>
            <a:ext cx="432000" cy="432000"/>
          </a:xfrm>
          <a:prstGeom prst="rect">
            <a:avLst/>
          </a:prstGeom>
          <a:solidFill>
            <a:srgbClr val="00C8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3750932" y="5517232"/>
            <a:ext cx="432000" cy="43200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5277052" y="5517232"/>
            <a:ext cx="432000" cy="43200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églalap 29"/>
          <p:cNvSpPr/>
          <p:nvPr/>
        </p:nvSpPr>
        <p:spPr>
          <a:xfrm>
            <a:off x="6472722" y="5517232"/>
            <a:ext cx="432000" cy="4320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Lekerekített téglalap 30"/>
          <p:cNvSpPr/>
          <p:nvPr/>
        </p:nvSpPr>
        <p:spPr>
          <a:xfrm>
            <a:off x="3851920" y="836712"/>
            <a:ext cx="1404000" cy="540000"/>
          </a:xfrm>
          <a:prstGeom prst="roundRect">
            <a:avLst>
              <a:gd name="adj" fmla="val 37159"/>
            </a:avLst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endParaRPr lang="hu-H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61"/>
          <p:cNvSpPr>
            <a:spLocks noGrp="1" noChangeArrowheads="1"/>
          </p:cNvSpPr>
          <p:nvPr>
            <p:ph type="title"/>
          </p:nvPr>
        </p:nvSpPr>
        <p:spPr>
          <a:xfrm>
            <a:off x="0" y="8655"/>
            <a:ext cx="9144000" cy="638175"/>
          </a:xfrm>
          <a:noFill/>
        </p:spPr>
        <p:txBody>
          <a:bodyPr>
            <a:noAutofit/>
          </a:bodyPr>
          <a:lstStyle/>
          <a:p>
            <a:r>
              <a:rPr lang="hu-HU" altLang="hu-HU" sz="4000" dirty="0" smtClean="0">
                <a:solidFill>
                  <a:srgbClr val="002060"/>
                </a:solidFill>
                <a:latin typeface="Arial" charset="0"/>
              </a:rPr>
              <a:t>A villamosenergia-termelés összetétele  </a:t>
            </a:r>
          </a:p>
        </p:txBody>
      </p:sp>
      <p:sp>
        <p:nvSpPr>
          <p:cNvPr id="17" name="Rectangle 161"/>
          <p:cNvSpPr txBox="1">
            <a:spLocks noChangeArrowheads="1"/>
          </p:cNvSpPr>
          <p:nvPr/>
        </p:nvSpPr>
        <p:spPr>
          <a:xfrm>
            <a:off x="323528" y="6093296"/>
            <a:ext cx="8280920" cy="5319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2400" dirty="0" smtClean="0">
                <a:solidFill>
                  <a:srgbClr val="002060"/>
                </a:solidFill>
                <a:latin typeface="Arial" charset="0"/>
              </a:rPr>
              <a:t>A kétféle fejlesztési  irányzat egyformán rugalmassá tehető. </a:t>
            </a:r>
          </a:p>
        </p:txBody>
      </p:sp>
      <p:sp>
        <p:nvSpPr>
          <p:cNvPr id="18" name="Dia számának helye 2"/>
          <p:cNvSpPr txBox="1">
            <a:spLocks/>
          </p:cNvSpPr>
          <p:nvPr/>
        </p:nvSpPr>
        <p:spPr>
          <a:xfrm>
            <a:off x="6933188" y="649179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/>
            <a:fld id="{B9F44CA0-4EB4-48DC-83A7-A619375AC89A}" type="slidenum">
              <a:rPr lang="hu-HU" sz="1400" smtClean="0"/>
              <a:pPr algn="r"/>
              <a:t>60</a:t>
            </a:fld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69939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0">
        <p:circle/>
      </p:transition>
    </mc:Choice>
    <mc:Fallback xmlns="">
      <p:transition spd="slow" advClick="0" advTm="6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125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360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605938" y="707212"/>
            <a:ext cx="33342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8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Vége</a:t>
            </a:r>
            <a:endParaRPr lang="hu-H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8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67544" y="2780928"/>
            <a:ext cx="820891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Köszönöm a megtisztelő </a:t>
            </a:r>
          </a:p>
          <a:p>
            <a:pPr algn="ctr"/>
            <a:r>
              <a:rPr lang="hu-HU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figyelmüket, és várom a</a:t>
            </a:r>
            <a:r>
              <a:rPr lang="hu-HU" sz="4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lényeget érintő kérdéseket.</a:t>
            </a:r>
            <a:endParaRPr lang="hu-HU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411760" y="566124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strobl@ext.mavir.hu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0">
        <p:circle/>
      </p:transition>
    </mc:Choice>
    <mc:Fallback xmlns="">
      <p:transition spd="slow" advClick="0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468313" y="236538"/>
            <a:ext cx="8218487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04"/>
              </a:avLst>
            </a:prstTxWarp>
          </a:bodyPr>
          <a:lstStyle/>
          <a:p>
            <a:pPr algn="ctr"/>
            <a:endParaRPr lang="hu-HU" sz="3600" b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304131" name="Line 3"/>
          <p:cNvSpPr>
            <a:spLocks noChangeShapeType="1"/>
          </p:cNvSpPr>
          <p:nvPr/>
        </p:nvSpPr>
        <p:spPr bwMode="auto">
          <a:xfrm flipV="1">
            <a:off x="1143000" y="1066800"/>
            <a:ext cx="0" cy="3886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4132" name="Line 4"/>
          <p:cNvSpPr>
            <a:spLocks noChangeShapeType="1"/>
          </p:cNvSpPr>
          <p:nvPr/>
        </p:nvSpPr>
        <p:spPr bwMode="auto">
          <a:xfrm rot="5400000" flipV="1">
            <a:off x="4572000" y="1524000"/>
            <a:ext cx="0" cy="685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 rot="-5400000">
            <a:off x="-982662" y="2811462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rgbClr val="0000FF"/>
                </a:solidFill>
                <a:latin typeface="Century Gothic" pitchFamily="34" charset="0"/>
              </a:rPr>
              <a:t> hálózat frekvenciája, f, Hz</a:t>
            </a:r>
            <a:endParaRPr lang="en-GB" altLang="en-US" sz="2000" b="1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7467600" y="51054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>
                <a:latin typeface="Century Gothic" pitchFamily="34" charset="0"/>
              </a:rPr>
              <a:t>idő, t, s</a:t>
            </a:r>
            <a:endParaRPr lang="en-GB" altLang="en-US" sz="2000" b="1">
              <a:latin typeface="Century Gothic" pitchFamily="34" charset="0"/>
            </a:endParaRPr>
          </a:p>
        </p:txBody>
      </p:sp>
      <p:sp>
        <p:nvSpPr>
          <p:cNvPr id="304135" name="Line 7"/>
          <p:cNvSpPr>
            <a:spLocks noChangeShapeType="1"/>
          </p:cNvSpPr>
          <p:nvPr/>
        </p:nvSpPr>
        <p:spPr bwMode="auto">
          <a:xfrm>
            <a:off x="1143000" y="1600200"/>
            <a:ext cx="5715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4136" name="AutoShape 8"/>
          <p:cNvSpPr>
            <a:spLocks noChangeArrowheads="1"/>
          </p:cNvSpPr>
          <p:nvPr/>
        </p:nvSpPr>
        <p:spPr bwMode="auto">
          <a:xfrm>
            <a:off x="1752600" y="4953000"/>
            <a:ext cx="457200" cy="533400"/>
          </a:xfrm>
          <a:prstGeom prst="upArrow">
            <a:avLst>
              <a:gd name="adj1" fmla="val 50000"/>
              <a:gd name="adj2" fmla="val 4034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1143000" y="32766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>
            <a:off x="1981200" y="1600200"/>
            <a:ext cx="304800" cy="2133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4139" name="Line 11"/>
          <p:cNvSpPr>
            <a:spLocks noChangeShapeType="1"/>
          </p:cNvSpPr>
          <p:nvPr/>
        </p:nvSpPr>
        <p:spPr bwMode="auto">
          <a:xfrm rot="21480000" flipV="1">
            <a:off x="2590800" y="2819400"/>
            <a:ext cx="339725" cy="990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4140" name="Line 12"/>
          <p:cNvSpPr>
            <a:spLocks noChangeShapeType="1"/>
          </p:cNvSpPr>
          <p:nvPr/>
        </p:nvSpPr>
        <p:spPr bwMode="auto">
          <a:xfrm>
            <a:off x="1143000" y="1600200"/>
            <a:ext cx="838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4141" name="Oval 13"/>
          <p:cNvSpPr>
            <a:spLocks noChangeArrowheads="1"/>
          </p:cNvSpPr>
          <p:nvPr/>
        </p:nvSpPr>
        <p:spPr bwMode="auto">
          <a:xfrm>
            <a:off x="2286000" y="3505200"/>
            <a:ext cx="341313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4142" name="Oval 14"/>
          <p:cNvSpPr>
            <a:spLocks noChangeArrowheads="1"/>
          </p:cNvSpPr>
          <p:nvPr/>
        </p:nvSpPr>
        <p:spPr bwMode="auto">
          <a:xfrm>
            <a:off x="2878138" y="2743200"/>
            <a:ext cx="366712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4143" name="Oval 15"/>
          <p:cNvSpPr>
            <a:spLocks noChangeArrowheads="1"/>
          </p:cNvSpPr>
          <p:nvPr/>
        </p:nvSpPr>
        <p:spPr bwMode="auto">
          <a:xfrm>
            <a:off x="3352800" y="2895600"/>
            <a:ext cx="341313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4144" name="Line 16"/>
          <p:cNvSpPr>
            <a:spLocks noChangeShapeType="1"/>
          </p:cNvSpPr>
          <p:nvPr/>
        </p:nvSpPr>
        <p:spPr bwMode="auto">
          <a:xfrm>
            <a:off x="3235325" y="2895600"/>
            <a:ext cx="1524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545" name="Freeform 17"/>
          <p:cNvSpPr>
            <a:spLocks/>
          </p:cNvSpPr>
          <p:nvPr/>
        </p:nvSpPr>
        <p:spPr bwMode="auto">
          <a:xfrm>
            <a:off x="2319338" y="3414713"/>
            <a:ext cx="295275" cy="395287"/>
          </a:xfrm>
          <a:custGeom>
            <a:avLst/>
            <a:gdLst>
              <a:gd name="T0" fmla="*/ 2147483647 w 192"/>
              <a:gd name="T1" fmla="*/ 2147483647 h 187"/>
              <a:gd name="T2" fmla="*/ 0 w 192"/>
              <a:gd name="T3" fmla="*/ 2147483647 h 187"/>
              <a:gd name="T4" fmla="*/ 2147483647 w 192"/>
              <a:gd name="T5" fmla="*/ 2147483647 h 187"/>
              <a:gd name="T6" fmla="*/ 2147483647 w 192"/>
              <a:gd name="T7" fmla="*/ 2147483647 h 187"/>
              <a:gd name="T8" fmla="*/ 2147483647 w 192"/>
              <a:gd name="T9" fmla="*/ 2147483647 h 187"/>
              <a:gd name="T10" fmla="*/ 2147483647 w 192"/>
              <a:gd name="T11" fmla="*/ 2147483647 h 187"/>
              <a:gd name="T12" fmla="*/ 2147483647 w 192"/>
              <a:gd name="T13" fmla="*/ 2147483647 h 187"/>
              <a:gd name="T14" fmla="*/ 2147483647 w 192"/>
              <a:gd name="T15" fmla="*/ 2147483647 h 187"/>
              <a:gd name="T16" fmla="*/ 2147483647 w 192"/>
              <a:gd name="T17" fmla="*/ 0 h 187"/>
              <a:gd name="T18" fmla="*/ 2147483647 w 192"/>
              <a:gd name="T19" fmla="*/ 2147483647 h 187"/>
              <a:gd name="T20" fmla="*/ 2147483647 w 192"/>
              <a:gd name="T21" fmla="*/ 2147483647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2"/>
              <a:gd name="T34" fmla="*/ 0 h 187"/>
              <a:gd name="T35" fmla="*/ 192 w 192"/>
              <a:gd name="T36" fmla="*/ 187 h 1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2" h="187">
                <a:moveTo>
                  <a:pt x="12" y="3"/>
                </a:moveTo>
                <a:cubicBezTo>
                  <a:pt x="9" y="20"/>
                  <a:pt x="5" y="38"/>
                  <a:pt x="0" y="54"/>
                </a:cubicBezTo>
                <a:cubicBezTo>
                  <a:pt x="9" y="117"/>
                  <a:pt x="4" y="166"/>
                  <a:pt x="75" y="180"/>
                </a:cubicBezTo>
                <a:cubicBezTo>
                  <a:pt x="98" y="179"/>
                  <a:pt x="125" y="187"/>
                  <a:pt x="144" y="174"/>
                </a:cubicBezTo>
                <a:cubicBezTo>
                  <a:pt x="148" y="171"/>
                  <a:pt x="169" y="146"/>
                  <a:pt x="174" y="141"/>
                </a:cubicBezTo>
                <a:cubicBezTo>
                  <a:pt x="179" y="127"/>
                  <a:pt x="181" y="113"/>
                  <a:pt x="186" y="99"/>
                </a:cubicBezTo>
                <a:cubicBezTo>
                  <a:pt x="188" y="93"/>
                  <a:pt x="192" y="81"/>
                  <a:pt x="192" y="81"/>
                </a:cubicBezTo>
                <a:cubicBezTo>
                  <a:pt x="188" y="44"/>
                  <a:pt x="180" y="22"/>
                  <a:pt x="141" y="12"/>
                </a:cubicBezTo>
                <a:cubicBezTo>
                  <a:pt x="126" y="2"/>
                  <a:pt x="114" y="2"/>
                  <a:pt x="96" y="0"/>
                </a:cubicBezTo>
                <a:cubicBezTo>
                  <a:pt x="71" y="1"/>
                  <a:pt x="46" y="1"/>
                  <a:pt x="21" y="3"/>
                </a:cubicBezTo>
                <a:cubicBezTo>
                  <a:pt x="11" y="4"/>
                  <a:pt x="12" y="10"/>
                  <a:pt x="12" y="3"/>
                </a:cubicBezTo>
                <a:close/>
              </a:path>
            </a:pathLst>
          </a:custGeom>
          <a:solidFill>
            <a:schemeClr val="bg1"/>
          </a:solidFill>
          <a:ln w="571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2546" name="Freeform 18"/>
          <p:cNvSpPr>
            <a:spLocks/>
          </p:cNvSpPr>
          <p:nvPr/>
        </p:nvSpPr>
        <p:spPr bwMode="auto">
          <a:xfrm>
            <a:off x="2871788" y="2928938"/>
            <a:ext cx="381000" cy="331787"/>
          </a:xfrm>
          <a:custGeom>
            <a:avLst/>
            <a:gdLst>
              <a:gd name="T0" fmla="*/ 2147483647 w 244"/>
              <a:gd name="T1" fmla="*/ 2147483647 h 209"/>
              <a:gd name="T2" fmla="*/ 2147483647 w 244"/>
              <a:gd name="T3" fmla="*/ 2147483647 h 209"/>
              <a:gd name="T4" fmla="*/ 2147483647 w 244"/>
              <a:gd name="T5" fmla="*/ 2147483647 h 209"/>
              <a:gd name="T6" fmla="*/ 2147483647 w 244"/>
              <a:gd name="T7" fmla="*/ 2147483647 h 209"/>
              <a:gd name="T8" fmla="*/ 0 w 244"/>
              <a:gd name="T9" fmla="*/ 2147483647 h 209"/>
              <a:gd name="T10" fmla="*/ 2147483647 w 244"/>
              <a:gd name="T11" fmla="*/ 2147483647 h 209"/>
              <a:gd name="T12" fmla="*/ 2147483647 w 244"/>
              <a:gd name="T13" fmla="*/ 2147483647 h 209"/>
              <a:gd name="T14" fmla="*/ 2147483647 w 244"/>
              <a:gd name="T15" fmla="*/ 2147483647 h 209"/>
              <a:gd name="T16" fmla="*/ 2147483647 w 244"/>
              <a:gd name="T17" fmla="*/ 2147483647 h 209"/>
              <a:gd name="T18" fmla="*/ 2147483647 w 244"/>
              <a:gd name="T19" fmla="*/ 2147483647 h 209"/>
              <a:gd name="T20" fmla="*/ 2147483647 w 244"/>
              <a:gd name="T21" fmla="*/ 0 h 209"/>
              <a:gd name="T22" fmla="*/ 2147483647 w 244"/>
              <a:gd name="T23" fmla="*/ 2147483647 h 209"/>
              <a:gd name="T24" fmla="*/ 2147483647 w 244"/>
              <a:gd name="T25" fmla="*/ 2147483647 h 209"/>
              <a:gd name="T26" fmla="*/ 2147483647 w 244"/>
              <a:gd name="T27" fmla="*/ 2147483647 h 209"/>
              <a:gd name="T28" fmla="*/ 2147483647 w 244"/>
              <a:gd name="T29" fmla="*/ 2147483647 h 20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44"/>
              <a:gd name="T46" fmla="*/ 0 h 209"/>
              <a:gd name="T47" fmla="*/ 244 w 244"/>
              <a:gd name="T48" fmla="*/ 209 h 20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44" h="209">
                <a:moveTo>
                  <a:pt x="63" y="24"/>
                </a:moveTo>
                <a:cubicBezTo>
                  <a:pt x="57" y="42"/>
                  <a:pt x="38" y="37"/>
                  <a:pt x="33" y="21"/>
                </a:cubicBezTo>
                <a:cubicBezTo>
                  <a:pt x="14" y="26"/>
                  <a:pt x="17" y="45"/>
                  <a:pt x="12" y="63"/>
                </a:cubicBezTo>
                <a:cubicBezTo>
                  <a:pt x="10" y="72"/>
                  <a:pt x="6" y="81"/>
                  <a:pt x="3" y="90"/>
                </a:cubicBezTo>
                <a:cubicBezTo>
                  <a:pt x="2" y="93"/>
                  <a:pt x="0" y="99"/>
                  <a:pt x="0" y="99"/>
                </a:cubicBezTo>
                <a:cubicBezTo>
                  <a:pt x="1" y="116"/>
                  <a:pt x="1" y="133"/>
                  <a:pt x="3" y="150"/>
                </a:cubicBezTo>
                <a:cubicBezTo>
                  <a:pt x="7" y="191"/>
                  <a:pt x="57" y="195"/>
                  <a:pt x="87" y="198"/>
                </a:cubicBezTo>
                <a:cubicBezTo>
                  <a:pt x="132" y="209"/>
                  <a:pt x="173" y="194"/>
                  <a:pt x="216" y="183"/>
                </a:cubicBezTo>
                <a:cubicBezTo>
                  <a:pt x="230" y="174"/>
                  <a:pt x="231" y="167"/>
                  <a:pt x="237" y="150"/>
                </a:cubicBezTo>
                <a:cubicBezTo>
                  <a:pt x="238" y="147"/>
                  <a:pt x="240" y="141"/>
                  <a:pt x="240" y="141"/>
                </a:cubicBezTo>
                <a:cubicBezTo>
                  <a:pt x="244" y="93"/>
                  <a:pt x="243" y="36"/>
                  <a:pt x="207" y="0"/>
                </a:cubicBezTo>
                <a:cubicBezTo>
                  <a:pt x="172" y="3"/>
                  <a:pt x="142" y="13"/>
                  <a:pt x="108" y="21"/>
                </a:cubicBezTo>
                <a:cubicBezTo>
                  <a:pt x="96" y="24"/>
                  <a:pt x="84" y="25"/>
                  <a:pt x="72" y="27"/>
                </a:cubicBezTo>
                <a:cubicBezTo>
                  <a:pt x="69" y="28"/>
                  <a:pt x="66" y="31"/>
                  <a:pt x="63" y="30"/>
                </a:cubicBezTo>
                <a:cubicBezTo>
                  <a:pt x="61" y="29"/>
                  <a:pt x="63" y="26"/>
                  <a:pt x="63" y="24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2547" name="Freeform 19"/>
          <p:cNvSpPr>
            <a:spLocks/>
          </p:cNvSpPr>
          <p:nvPr/>
        </p:nvSpPr>
        <p:spPr bwMode="auto">
          <a:xfrm>
            <a:off x="3300413" y="2657475"/>
            <a:ext cx="471487" cy="587375"/>
          </a:xfrm>
          <a:custGeom>
            <a:avLst/>
            <a:gdLst>
              <a:gd name="T0" fmla="*/ 2147483647 w 297"/>
              <a:gd name="T1" fmla="*/ 2147483647 h 370"/>
              <a:gd name="T2" fmla="*/ 2147483647 w 297"/>
              <a:gd name="T3" fmla="*/ 2147483647 h 370"/>
              <a:gd name="T4" fmla="*/ 0 w 297"/>
              <a:gd name="T5" fmla="*/ 2147483647 h 370"/>
              <a:gd name="T6" fmla="*/ 2147483647 w 297"/>
              <a:gd name="T7" fmla="*/ 2147483647 h 370"/>
              <a:gd name="T8" fmla="*/ 2147483647 w 297"/>
              <a:gd name="T9" fmla="*/ 2147483647 h 370"/>
              <a:gd name="T10" fmla="*/ 2147483647 w 297"/>
              <a:gd name="T11" fmla="*/ 2147483647 h 370"/>
              <a:gd name="T12" fmla="*/ 2147483647 w 297"/>
              <a:gd name="T13" fmla="*/ 2147483647 h 370"/>
              <a:gd name="T14" fmla="*/ 2147483647 w 297"/>
              <a:gd name="T15" fmla="*/ 2147483647 h 370"/>
              <a:gd name="T16" fmla="*/ 2147483647 w 297"/>
              <a:gd name="T17" fmla="*/ 2147483647 h 370"/>
              <a:gd name="T18" fmla="*/ 2147483647 w 297"/>
              <a:gd name="T19" fmla="*/ 2147483647 h 370"/>
              <a:gd name="T20" fmla="*/ 2147483647 w 297"/>
              <a:gd name="T21" fmla="*/ 2147483647 h 370"/>
              <a:gd name="T22" fmla="*/ 2147483647 w 297"/>
              <a:gd name="T23" fmla="*/ 2147483647 h 370"/>
              <a:gd name="T24" fmla="*/ 2147483647 w 297"/>
              <a:gd name="T25" fmla="*/ 0 h 370"/>
              <a:gd name="T26" fmla="*/ 2147483647 w 297"/>
              <a:gd name="T27" fmla="*/ 2147483647 h 37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7"/>
              <a:gd name="T43" fmla="*/ 0 h 370"/>
              <a:gd name="T44" fmla="*/ 297 w 297"/>
              <a:gd name="T45" fmla="*/ 370 h 37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7" h="370">
                <a:moveTo>
                  <a:pt x="36" y="12"/>
                </a:moveTo>
                <a:cubicBezTo>
                  <a:pt x="32" y="26"/>
                  <a:pt x="29" y="34"/>
                  <a:pt x="18" y="45"/>
                </a:cubicBezTo>
                <a:cubicBezTo>
                  <a:pt x="11" y="66"/>
                  <a:pt x="4" y="87"/>
                  <a:pt x="0" y="108"/>
                </a:cubicBezTo>
                <a:cubicBezTo>
                  <a:pt x="2" y="143"/>
                  <a:pt x="0" y="193"/>
                  <a:pt x="21" y="225"/>
                </a:cubicBezTo>
                <a:cubicBezTo>
                  <a:pt x="24" y="247"/>
                  <a:pt x="26" y="261"/>
                  <a:pt x="39" y="279"/>
                </a:cubicBezTo>
                <a:cubicBezTo>
                  <a:pt x="48" y="292"/>
                  <a:pt x="48" y="313"/>
                  <a:pt x="60" y="324"/>
                </a:cubicBezTo>
                <a:cubicBezTo>
                  <a:pt x="100" y="359"/>
                  <a:pt x="176" y="347"/>
                  <a:pt x="216" y="348"/>
                </a:cubicBezTo>
                <a:cubicBezTo>
                  <a:pt x="231" y="370"/>
                  <a:pt x="247" y="359"/>
                  <a:pt x="276" y="357"/>
                </a:cubicBezTo>
                <a:cubicBezTo>
                  <a:pt x="280" y="344"/>
                  <a:pt x="287" y="334"/>
                  <a:pt x="291" y="321"/>
                </a:cubicBezTo>
                <a:cubicBezTo>
                  <a:pt x="293" y="315"/>
                  <a:pt x="297" y="303"/>
                  <a:pt x="297" y="303"/>
                </a:cubicBezTo>
                <a:cubicBezTo>
                  <a:pt x="296" y="272"/>
                  <a:pt x="296" y="241"/>
                  <a:pt x="294" y="210"/>
                </a:cubicBezTo>
                <a:cubicBezTo>
                  <a:pt x="293" y="181"/>
                  <a:pt x="292" y="147"/>
                  <a:pt x="282" y="120"/>
                </a:cubicBezTo>
                <a:cubicBezTo>
                  <a:pt x="255" y="47"/>
                  <a:pt x="190" y="22"/>
                  <a:pt x="123" y="0"/>
                </a:cubicBezTo>
                <a:cubicBezTo>
                  <a:pt x="114" y="1"/>
                  <a:pt x="43" y="15"/>
                  <a:pt x="36" y="12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04148" name="Freeform 20"/>
          <p:cNvSpPr>
            <a:spLocks/>
          </p:cNvSpPr>
          <p:nvPr/>
        </p:nvSpPr>
        <p:spPr bwMode="auto">
          <a:xfrm>
            <a:off x="3657600" y="3111500"/>
            <a:ext cx="2209800" cy="330200"/>
          </a:xfrm>
          <a:custGeom>
            <a:avLst/>
            <a:gdLst>
              <a:gd name="T0" fmla="*/ 0 w 1392"/>
              <a:gd name="T1" fmla="*/ 2147483647 h 208"/>
              <a:gd name="T2" fmla="*/ 2147483647 w 1392"/>
              <a:gd name="T3" fmla="*/ 2147483647 h 208"/>
              <a:gd name="T4" fmla="*/ 2147483647 w 1392"/>
              <a:gd name="T5" fmla="*/ 2147483647 h 208"/>
              <a:gd name="T6" fmla="*/ 2147483647 w 1392"/>
              <a:gd name="T7" fmla="*/ 2147483647 h 208"/>
              <a:gd name="T8" fmla="*/ 2147483647 w 1392"/>
              <a:gd name="T9" fmla="*/ 2147483647 h 208"/>
              <a:gd name="T10" fmla="*/ 2147483647 w 1392"/>
              <a:gd name="T11" fmla="*/ 2147483647 h 208"/>
              <a:gd name="T12" fmla="*/ 2147483647 w 1392"/>
              <a:gd name="T13" fmla="*/ 2147483647 h 208"/>
              <a:gd name="T14" fmla="*/ 2147483647 w 1392"/>
              <a:gd name="T15" fmla="*/ 2147483647 h 208"/>
              <a:gd name="T16" fmla="*/ 2147483647 w 1392"/>
              <a:gd name="T17" fmla="*/ 2147483647 h 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92"/>
              <a:gd name="T28" fmla="*/ 0 h 208"/>
              <a:gd name="T29" fmla="*/ 1392 w 1392"/>
              <a:gd name="T30" fmla="*/ 208 h 2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92" h="208">
                <a:moveTo>
                  <a:pt x="0" y="104"/>
                </a:moveTo>
                <a:cubicBezTo>
                  <a:pt x="24" y="60"/>
                  <a:pt x="48" y="16"/>
                  <a:pt x="96" y="8"/>
                </a:cubicBezTo>
                <a:cubicBezTo>
                  <a:pt x="144" y="0"/>
                  <a:pt x="232" y="32"/>
                  <a:pt x="288" y="56"/>
                </a:cubicBezTo>
                <a:cubicBezTo>
                  <a:pt x="344" y="80"/>
                  <a:pt x="376" y="128"/>
                  <a:pt x="432" y="152"/>
                </a:cubicBezTo>
                <a:cubicBezTo>
                  <a:pt x="488" y="176"/>
                  <a:pt x="552" y="208"/>
                  <a:pt x="624" y="200"/>
                </a:cubicBezTo>
                <a:cubicBezTo>
                  <a:pt x="696" y="192"/>
                  <a:pt x="784" y="128"/>
                  <a:pt x="864" y="104"/>
                </a:cubicBezTo>
                <a:cubicBezTo>
                  <a:pt x="944" y="80"/>
                  <a:pt x="1032" y="56"/>
                  <a:pt x="1104" y="56"/>
                </a:cubicBezTo>
                <a:cubicBezTo>
                  <a:pt x="1176" y="56"/>
                  <a:pt x="1248" y="96"/>
                  <a:pt x="1296" y="104"/>
                </a:cubicBezTo>
                <a:cubicBezTo>
                  <a:pt x="1344" y="112"/>
                  <a:pt x="1376" y="104"/>
                  <a:pt x="1392" y="104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4149" name="Line 21"/>
          <p:cNvSpPr>
            <a:spLocks noChangeShapeType="1"/>
          </p:cNvSpPr>
          <p:nvPr/>
        </p:nvSpPr>
        <p:spPr bwMode="auto">
          <a:xfrm>
            <a:off x="5791200" y="3276600"/>
            <a:ext cx="762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4150" name="Line 22"/>
          <p:cNvSpPr>
            <a:spLocks noChangeShapeType="1"/>
          </p:cNvSpPr>
          <p:nvPr/>
        </p:nvSpPr>
        <p:spPr bwMode="auto">
          <a:xfrm>
            <a:off x="3048000" y="16002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4151" name="Line 23"/>
          <p:cNvSpPr>
            <a:spLocks noChangeShapeType="1"/>
          </p:cNvSpPr>
          <p:nvPr/>
        </p:nvSpPr>
        <p:spPr bwMode="auto">
          <a:xfrm>
            <a:off x="4800600" y="16002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4152" name="Text Box 24"/>
          <p:cNvSpPr txBox="1">
            <a:spLocks noChangeArrowheads="1"/>
          </p:cNvSpPr>
          <p:nvPr/>
        </p:nvSpPr>
        <p:spPr bwMode="auto">
          <a:xfrm>
            <a:off x="3048000" y="1905000"/>
            <a:ext cx="152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 i="1">
                <a:latin typeface="Century Gothic" pitchFamily="34" charset="0"/>
              </a:rPr>
              <a:t>dinamikus frekvencia-eltérés, </a:t>
            </a:r>
            <a:r>
              <a:rPr lang="hu-HU" altLang="en-US" sz="1600" b="1" i="1">
                <a:latin typeface="Century Gothic" pitchFamily="34" charset="0"/>
                <a:sym typeface="Symbol" pitchFamily="18" charset="2"/>
              </a:rPr>
              <a:t>f</a:t>
            </a:r>
            <a:r>
              <a:rPr lang="hu-HU" altLang="en-US" sz="1600" b="1" i="1" baseline="-25000">
                <a:latin typeface="Century Gothic" pitchFamily="34" charset="0"/>
                <a:sym typeface="Symbol" pitchFamily="18" charset="2"/>
              </a:rPr>
              <a:t>d</a:t>
            </a:r>
            <a:endParaRPr lang="en-GB" altLang="en-US" sz="1600" b="1" i="1" baseline="-25000">
              <a:latin typeface="Century Gothic" pitchFamily="34" charset="0"/>
            </a:endParaRPr>
          </a:p>
        </p:txBody>
      </p:sp>
      <p:sp>
        <p:nvSpPr>
          <p:cNvPr id="304153" name="Text Box 25"/>
          <p:cNvSpPr txBox="1">
            <a:spLocks noChangeArrowheads="1"/>
          </p:cNvSpPr>
          <p:nvPr/>
        </p:nvSpPr>
        <p:spPr bwMode="auto">
          <a:xfrm>
            <a:off x="4800600" y="1905000"/>
            <a:ext cx="1676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600" b="1" i="1">
                <a:latin typeface="Century Gothic" pitchFamily="34" charset="0"/>
              </a:rPr>
              <a:t>kvázistacioner frekvencia-eltérés, </a:t>
            </a:r>
            <a:r>
              <a:rPr lang="hu-HU" altLang="en-US" sz="1600" b="1" i="1">
                <a:latin typeface="Century Gothic" pitchFamily="34" charset="0"/>
                <a:sym typeface="Symbol" pitchFamily="18" charset="2"/>
              </a:rPr>
              <a:t>f</a:t>
            </a:r>
            <a:r>
              <a:rPr lang="hu-HU" altLang="en-US" sz="1600" b="1" i="1" baseline="-25000">
                <a:latin typeface="Century Gothic" pitchFamily="34" charset="0"/>
                <a:sym typeface="Symbol" pitchFamily="18" charset="2"/>
              </a:rPr>
              <a:t>q</a:t>
            </a:r>
            <a:endParaRPr lang="en-GB" altLang="en-US" sz="1600" b="1" i="1" baseline="-25000">
              <a:latin typeface="Century Gothic" pitchFamily="34" charset="0"/>
            </a:endParaRPr>
          </a:p>
        </p:txBody>
      </p:sp>
      <p:sp>
        <p:nvSpPr>
          <p:cNvPr id="304154" name="Text Box 26"/>
          <p:cNvSpPr txBox="1">
            <a:spLocks noChangeArrowheads="1"/>
          </p:cNvSpPr>
          <p:nvPr/>
        </p:nvSpPr>
        <p:spPr bwMode="auto">
          <a:xfrm>
            <a:off x="0" y="5486400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 i="1">
                <a:solidFill>
                  <a:srgbClr val="FF3300"/>
                </a:solidFill>
                <a:latin typeface="Century Gothic" pitchFamily="34" charset="0"/>
              </a:rPr>
              <a:t>termelőegység (forrás) kiesése</a:t>
            </a:r>
            <a:endParaRPr lang="en-GB" altLang="en-US" sz="2000" b="1" i="1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304155" name="Text Box 27"/>
          <p:cNvSpPr txBox="1">
            <a:spLocks noChangeArrowheads="1"/>
          </p:cNvSpPr>
          <p:nvPr/>
        </p:nvSpPr>
        <p:spPr bwMode="auto">
          <a:xfrm>
            <a:off x="468312" y="5940425"/>
            <a:ext cx="7920111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Primer szabályozással új egyensúly új frekvencián</a:t>
            </a:r>
            <a:endParaRPr lang="en-GB" alt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04156" name="Line 28"/>
          <p:cNvSpPr>
            <a:spLocks noChangeShapeType="1"/>
          </p:cNvSpPr>
          <p:nvPr/>
        </p:nvSpPr>
        <p:spPr bwMode="auto">
          <a:xfrm>
            <a:off x="5791200" y="32766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4157" name="Line 29"/>
          <p:cNvSpPr>
            <a:spLocks noChangeShapeType="1"/>
          </p:cNvSpPr>
          <p:nvPr/>
        </p:nvSpPr>
        <p:spPr bwMode="auto">
          <a:xfrm>
            <a:off x="1981200" y="1600200"/>
            <a:ext cx="0" cy="396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4158" name="Line 30"/>
          <p:cNvSpPr>
            <a:spLocks noChangeShapeType="1"/>
          </p:cNvSpPr>
          <p:nvPr/>
        </p:nvSpPr>
        <p:spPr bwMode="auto">
          <a:xfrm>
            <a:off x="1981200" y="5334000"/>
            <a:ext cx="381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4159" name="Text Box 31"/>
          <p:cNvSpPr txBox="1">
            <a:spLocks noChangeArrowheads="1"/>
          </p:cNvSpPr>
          <p:nvPr/>
        </p:nvSpPr>
        <p:spPr bwMode="auto">
          <a:xfrm>
            <a:off x="2895600" y="49911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 i="1">
                <a:latin typeface="Century Gothic" pitchFamily="34" charset="0"/>
              </a:rPr>
              <a:t>maximum 30 s</a:t>
            </a:r>
            <a:endParaRPr lang="en-GB" altLang="en-US" sz="1800" b="1" i="1">
              <a:latin typeface="Century Gothic" pitchFamily="34" charset="0"/>
            </a:endParaRPr>
          </a:p>
        </p:txBody>
      </p:sp>
      <p:sp>
        <p:nvSpPr>
          <p:cNvPr id="304160" name="Line 32"/>
          <p:cNvSpPr>
            <a:spLocks noChangeShapeType="1"/>
          </p:cNvSpPr>
          <p:nvPr/>
        </p:nvSpPr>
        <p:spPr bwMode="auto">
          <a:xfrm>
            <a:off x="1143000" y="39624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4162" name="Text Box 34"/>
          <p:cNvSpPr txBox="1">
            <a:spLocks noChangeArrowheads="1"/>
          </p:cNvSpPr>
          <p:nvPr/>
        </p:nvSpPr>
        <p:spPr bwMode="auto">
          <a:xfrm>
            <a:off x="6400800" y="3810000"/>
            <a:ext cx="2438400" cy="65087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 i="1">
                <a:latin typeface="Century Gothic" pitchFamily="34" charset="0"/>
              </a:rPr>
              <a:t>A fogyasztás is függ a frekvenciától.</a:t>
            </a:r>
            <a:endParaRPr lang="en-GB" altLang="en-US" sz="1800" b="1" i="1">
              <a:latin typeface="Century Gothic" pitchFamily="34" charset="0"/>
            </a:endParaRPr>
          </a:p>
        </p:txBody>
      </p:sp>
      <p:sp>
        <p:nvSpPr>
          <p:cNvPr id="35" name="Cím 1"/>
          <p:cNvSpPr txBox="1">
            <a:spLocks/>
          </p:cNvSpPr>
          <p:nvPr/>
        </p:nvSpPr>
        <p:spPr>
          <a:xfrm>
            <a:off x="0" y="-1668"/>
            <a:ext cx="9144000" cy="122688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hu-HU" sz="4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villamos frekvencia szabályozása, primer szabályozás   </a:t>
            </a:r>
            <a:endParaRPr lang="hu-HU" sz="40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902896" y="6409134"/>
            <a:ext cx="2133600" cy="476250"/>
          </a:xfrm>
        </p:spPr>
        <p:txBody>
          <a:bodyPr/>
          <a:lstStyle/>
          <a:p>
            <a:pPr>
              <a:defRPr/>
            </a:pPr>
            <a:fld id="{4B57CD78-A1E9-4083-B527-9C43725F2F9F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0">
        <p:circle/>
      </p:transition>
    </mc:Choice>
    <mc:Fallback xmlns="">
      <p:transition spd="slow" advClick="0" advTm="6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30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0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30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30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500"/>
                                        <p:tgtEl>
                                          <p:spTgt spid="30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30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500"/>
                                        <p:tgtEl>
                                          <p:spTgt spid="30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30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0"/>
                                        <p:tgtEl>
                                          <p:spTgt spid="30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0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500"/>
                                        <p:tgtEl>
                                          <p:spTgt spid="30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30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250"/>
                                        <p:tgtEl>
                                          <p:spTgt spid="30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2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500"/>
                                        <p:tgtEl>
                                          <p:spTgt spid="30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425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30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25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500"/>
                                        <p:tgtEl>
                                          <p:spTgt spid="30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675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500"/>
                                        <p:tgtEl>
                                          <p:spTgt spid="30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82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500"/>
                                        <p:tgtEl>
                                          <p:spTgt spid="30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97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30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175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500"/>
                                        <p:tgtEl>
                                          <p:spTgt spid="30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62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500"/>
                                        <p:tgtEl>
                                          <p:spTgt spid="30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animBg="1"/>
      <p:bldP spid="304132" grpId="0" animBg="1"/>
      <p:bldP spid="304133" grpId="0"/>
      <p:bldP spid="304134" grpId="0"/>
      <p:bldP spid="304135" grpId="0" animBg="1"/>
      <p:bldP spid="304136" grpId="0" animBg="1"/>
      <p:bldP spid="304137" grpId="0" animBg="1"/>
      <p:bldP spid="304138" grpId="0" animBg="1"/>
      <p:bldP spid="304139" grpId="0" animBg="1"/>
      <p:bldP spid="304140" grpId="0" animBg="1"/>
      <p:bldP spid="304141" grpId="0" animBg="1"/>
      <p:bldP spid="304142" grpId="0" animBg="1"/>
      <p:bldP spid="304143" grpId="0" animBg="1"/>
      <p:bldP spid="304144" grpId="0" animBg="1"/>
      <p:bldP spid="304148" grpId="0" animBg="1"/>
      <p:bldP spid="304149" grpId="0" animBg="1"/>
      <p:bldP spid="304150" grpId="0" animBg="1"/>
      <p:bldP spid="304151" grpId="0" animBg="1"/>
      <p:bldP spid="304152" grpId="0"/>
      <p:bldP spid="304153" grpId="0"/>
      <p:bldP spid="304154" grpId="0"/>
      <p:bldP spid="304155" grpId="0" animBg="1"/>
      <p:bldP spid="304156" grpId="0" animBg="1"/>
      <p:bldP spid="304157" grpId="0" animBg="1"/>
      <p:bldP spid="304158" grpId="0" animBg="1"/>
      <p:bldP spid="304159" grpId="0"/>
      <p:bldP spid="304160" grpId="0" animBg="1"/>
      <p:bldP spid="3041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zövegdoboz 24"/>
          <p:cNvSpPr txBox="1"/>
          <p:nvPr/>
        </p:nvSpPr>
        <p:spPr>
          <a:xfrm>
            <a:off x="35496" y="6285524"/>
            <a:ext cx="896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46986" y="660404"/>
            <a:ext cx="563694" cy="575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hu-H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álózati frekvencia, Hz</a:t>
            </a:r>
            <a:endParaRPr lang="hu-H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Cím 1"/>
          <p:cNvSpPr>
            <a:spLocks noGrp="1"/>
          </p:cNvSpPr>
          <p:nvPr>
            <p:ph type="title"/>
          </p:nvPr>
        </p:nvSpPr>
        <p:spPr>
          <a:xfrm>
            <a:off x="0" y="41874"/>
            <a:ext cx="9144000" cy="550348"/>
          </a:xfrm>
        </p:spPr>
        <p:txBody>
          <a:bodyPr>
            <a:noAutofit/>
          </a:bodyPr>
          <a:lstStyle/>
          <a:p>
            <a:r>
              <a:rPr lang="hu-H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Példa a frekvencia változására   </a:t>
            </a:r>
            <a:endParaRPr lang="hu-H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Frekve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714730"/>
            <a:ext cx="8459944" cy="590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3721064" y="6433647"/>
            <a:ext cx="2112323" cy="264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3635896" y="620688"/>
            <a:ext cx="23620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itchFamily="34" charset="0"/>
                <a:cs typeface="Arial" pitchFamily="34" charset="0"/>
              </a:rPr>
              <a:t>2015. </a:t>
            </a:r>
            <a:r>
              <a:rPr lang="hu-HU" b="1" dirty="0" smtClean="0">
                <a:cs typeface="Arial" pitchFamily="34" charset="0"/>
              </a:rPr>
              <a:t>szeptember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8.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1115616" y="3472542"/>
            <a:ext cx="7740000" cy="0"/>
          </a:xfrm>
          <a:prstGeom prst="line">
            <a:avLst/>
          </a:prstGeom>
          <a:ln w="28575">
            <a:solidFill>
              <a:srgbClr val="461E6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902896" y="6453368"/>
            <a:ext cx="2133600" cy="288000"/>
          </a:xfrm>
        </p:spPr>
        <p:txBody>
          <a:bodyPr/>
          <a:lstStyle/>
          <a:p>
            <a:pPr>
              <a:defRPr/>
            </a:pPr>
            <a:fld id="{328B271E-5AE4-4A2B-A47D-F8357686F263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7452320" y="6453336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idő, óra</a:t>
            </a:r>
            <a:endParaRPr lang="hu-HU" sz="1400" b="1" dirty="0"/>
          </a:p>
        </p:txBody>
      </p:sp>
    </p:spTree>
    <p:extLst>
      <p:ext uri="{BB962C8B-B14F-4D97-AF65-F5344CB8AC3E}">
        <p14:creationId xmlns:p14="http://schemas.microsoft.com/office/powerpoint/2010/main" val="12571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0">
        <p:circle/>
      </p:transition>
    </mc:Choice>
    <mc:Fallback xmlns="">
      <p:transition spd="slow" advClick="0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AutoShape 2"/>
          <p:cNvSpPr>
            <a:spLocks noChangeArrowheads="1"/>
          </p:cNvSpPr>
          <p:nvPr/>
        </p:nvSpPr>
        <p:spPr bwMode="auto">
          <a:xfrm>
            <a:off x="1524000" y="4953000"/>
            <a:ext cx="304800" cy="457200"/>
          </a:xfrm>
          <a:prstGeom prst="upArrow">
            <a:avLst>
              <a:gd name="adj1" fmla="val 50000"/>
              <a:gd name="adj2" fmla="val 5187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5156" name="Line 4"/>
          <p:cNvSpPr>
            <a:spLocks noChangeShapeType="1"/>
          </p:cNvSpPr>
          <p:nvPr/>
        </p:nvSpPr>
        <p:spPr bwMode="auto">
          <a:xfrm flipV="1">
            <a:off x="1143000" y="914400"/>
            <a:ext cx="0" cy="403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5157" name="Line 5"/>
          <p:cNvSpPr>
            <a:spLocks noChangeShapeType="1"/>
          </p:cNvSpPr>
          <p:nvPr/>
        </p:nvSpPr>
        <p:spPr bwMode="auto">
          <a:xfrm rot="5400000" flipV="1">
            <a:off x="4572000" y="1524000"/>
            <a:ext cx="0" cy="685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 rot="-5400000">
            <a:off x="-1516062" y="2735262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>
                <a:solidFill>
                  <a:srgbClr val="0000FF"/>
                </a:solidFill>
                <a:latin typeface="Century Gothic" pitchFamily="34" charset="0"/>
              </a:rPr>
              <a:t> hálózat frekvenciája, f, Hz</a:t>
            </a:r>
            <a:endParaRPr lang="en-GB" altLang="en-US" sz="2000" b="1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7467600" y="51054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>
                <a:latin typeface="Century Gothic" pitchFamily="34" charset="0"/>
              </a:rPr>
              <a:t>idő, t, s</a:t>
            </a:r>
            <a:endParaRPr lang="en-GB" altLang="en-US" sz="2000" b="1">
              <a:latin typeface="Century Gothic" pitchFamily="34" charset="0"/>
            </a:endParaRPr>
          </a:p>
        </p:txBody>
      </p:sp>
      <p:sp>
        <p:nvSpPr>
          <p:cNvPr id="305160" name="Line 8"/>
          <p:cNvSpPr>
            <a:spLocks noChangeShapeType="1"/>
          </p:cNvSpPr>
          <p:nvPr/>
        </p:nvSpPr>
        <p:spPr bwMode="auto">
          <a:xfrm>
            <a:off x="1135063" y="2736850"/>
            <a:ext cx="5715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5161" name="Line 9"/>
          <p:cNvSpPr>
            <a:spLocks noChangeShapeType="1"/>
          </p:cNvSpPr>
          <p:nvPr/>
        </p:nvSpPr>
        <p:spPr bwMode="auto">
          <a:xfrm>
            <a:off x="1143000" y="3276600"/>
            <a:ext cx="63087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5162" name="Line 10"/>
          <p:cNvSpPr>
            <a:spLocks noChangeShapeType="1"/>
          </p:cNvSpPr>
          <p:nvPr/>
        </p:nvSpPr>
        <p:spPr bwMode="auto">
          <a:xfrm>
            <a:off x="3581400" y="27432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5163" name="Line 11"/>
          <p:cNvSpPr>
            <a:spLocks noChangeShapeType="1"/>
          </p:cNvSpPr>
          <p:nvPr/>
        </p:nvSpPr>
        <p:spPr bwMode="auto">
          <a:xfrm>
            <a:off x="5410200" y="27432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549275" y="6000750"/>
            <a:ext cx="7767637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Szekunder szabályozással egyensúly az előírt frekvencián</a:t>
            </a:r>
            <a:endParaRPr lang="en-GB" altLang="en-US" sz="20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5165" name="Line 13"/>
          <p:cNvSpPr>
            <a:spLocks noChangeShapeType="1"/>
          </p:cNvSpPr>
          <p:nvPr/>
        </p:nvSpPr>
        <p:spPr bwMode="auto">
          <a:xfrm>
            <a:off x="6096000" y="2743200"/>
            <a:ext cx="0" cy="274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5166" name="Line 14"/>
          <p:cNvSpPr>
            <a:spLocks noChangeShapeType="1"/>
          </p:cNvSpPr>
          <p:nvPr/>
        </p:nvSpPr>
        <p:spPr bwMode="auto">
          <a:xfrm>
            <a:off x="1676400" y="32766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5167" name="Line 15"/>
          <p:cNvSpPr>
            <a:spLocks noChangeShapeType="1"/>
          </p:cNvSpPr>
          <p:nvPr/>
        </p:nvSpPr>
        <p:spPr bwMode="auto">
          <a:xfrm>
            <a:off x="1143000" y="39624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5169" name="Freeform 17"/>
          <p:cNvSpPr>
            <a:spLocks/>
          </p:cNvSpPr>
          <p:nvPr/>
        </p:nvSpPr>
        <p:spPr bwMode="auto">
          <a:xfrm>
            <a:off x="1143000" y="3257550"/>
            <a:ext cx="527050" cy="57150"/>
          </a:xfrm>
          <a:custGeom>
            <a:avLst/>
            <a:gdLst>
              <a:gd name="T0" fmla="*/ 0 w 332"/>
              <a:gd name="T1" fmla="*/ 2147483647 h 36"/>
              <a:gd name="T2" fmla="*/ 2147483647 w 332"/>
              <a:gd name="T3" fmla="*/ 2147483647 h 36"/>
              <a:gd name="T4" fmla="*/ 2147483647 w 332"/>
              <a:gd name="T5" fmla="*/ 2147483647 h 36"/>
              <a:gd name="T6" fmla="*/ 2147483647 w 332"/>
              <a:gd name="T7" fmla="*/ 2147483647 h 36"/>
              <a:gd name="T8" fmla="*/ 2147483647 w 332"/>
              <a:gd name="T9" fmla="*/ 2147483647 h 36"/>
              <a:gd name="T10" fmla="*/ 2147483647 w 332"/>
              <a:gd name="T11" fmla="*/ 2147483647 h 36"/>
              <a:gd name="T12" fmla="*/ 2147483647 w 332"/>
              <a:gd name="T13" fmla="*/ 2147483647 h 36"/>
              <a:gd name="T14" fmla="*/ 2147483647 w 332"/>
              <a:gd name="T15" fmla="*/ 2147483647 h 36"/>
              <a:gd name="T16" fmla="*/ 2147483647 w 332"/>
              <a:gd name="T17" fmla="*/ 0 h 36"/>
              <a:gd name="T18" fmla="*/ 2147483647 w 332"/>
              <a:gd name="T19" fmla="*/ 2147483647 h 36"/>
              <a:gd name="T20" fmla="*/ 2147483647 w 332"/>
              <a:gd name="T21" fmla="*/ 2147483647 h 36"/>
              <a:gd name="T22" fmla="*/ 2147483647 w 332"/>
              <a:gd name="T23" fmla="*/ 2147483647 h 36"/>
              <a:gd name="T24" fmla="*/ 2147483647 w 332"/>
              <a:gd name="T25" fmla="*/ 2147483647 h 36"/>
              <a:gd name="T26" fmla="*/ 2147483647 w 332"/>
              <a:gd name="T27" fmla="*/ 2147483647 h 36"/>
              <a:gd name="T28" fmla="*/ 2147483647 w 332"/>
              <a:gd name="T29" fmla="*/ 2147483647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2"/>
              <a:gd name="T46" fmla="*/ 0 h 36"/>
              <a:gd name="T47" fmla="*/ 332 w 332"/>
              <a:gd name="T48" fmla="*/ 36 h 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2" h="36">
                <a:moveTo>
                  <a:pt x="0" y="28"/>
                </a:moveTo>
                <a:cubicBezTo>
                  <a:pt x="4" y="25"/>
                  <a:pt x="9" y="23"/>
                  <a:pt x="12" y="20"/>
                </a:cubicBezTo>
                <a:cubicBezTo>
                  <a:pt x="15" y="17"/>
                  <a:pt x="15" y="8"/>
                  <a:pt x="20" y="8"/>
                </a:cubicBezTo>
                <a:cubicBezTo>
                  <a:pt x="25" y="8"/>
                  <a:pt x="25" y="17"/>
                  <a:pt x="28" y="20"/>
                </a:cubicBezTo>
                <a:cubicBezTo>
                  <a:pt x="31" y="23"/>
                  <a:pt x="36" y="25"/>
                  <a:pt x="40" y="28"/>
                </a:cubicBezTo>
                <a:cubicBezTo>
                  <a:pt x="55" y="23"/>
                  <a:pt x="59" y="13"/>
                  <a:pt x="72" y="4"/>
                </a:cubicBezTo>
                <a:cubicBezTo>
                  <a:pt x="99" y="13"/>
                  <a:pt x="70" y="1"/>
                  <a:pt x="92" y="20"/>
                </a:cubicBezTo>
                <a:cubicBezTo>
                  <a:pt x="99" y="26"/>
                  <a:pt x="116" y="36"/>
                  <a:pt x="116" y="36"/>
                </a:cubicBezTo>
                <a:cubicBezTo>
                  <a:pt x="134" y="30"/>
                  <a:pt x="143" y="11"/>
                  <a:pt x="160" y="0"/>
                </a:cubicBezTo>
                <a:cubicBezTo>
                  <a:pt x="169" y="14"/>
                  <a:pt x="176" y="19"/>
                  <a:pt x="192" y="24"/>
                </a:cubicBezTo>
                <a:cubicBezTo>
                  <a:pt x="221" y="18"/>
                  <a:pt x="209" y="12"/>
                  <a:pt x="232" y="4"/>
                </a:cubicBezTo>
                <a:cubicBezTo>
                  <a:pt x="237" y="20"/>
                  <a:pt x="244" y="23"/>
                  <a:pt x="260" y="28"/>
                </a:cubicBezTo>
                <a:cubicBezTo>
                  <a:pt x="275" y="23"/>
                  <a:pt x="279" y="13"/>
                  <a:pt x="292" y="4"/>
                </a:cubicBezTo>
                <a:cubicBezTo>
                  <a:pt x="302" y="19"/>
                  <a:pt x="306" y="26"/>
                  <a:pt x="324" y="20"/>
                </a:cubicBezTo>
                <a:cubicBezTo>
                  <a:pt x="327" y="16"/>
                  <a:pt x="332" y="8"/>
                  <a:pt x="332" y="8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5170" name="Freeform 18"/>
          <p:cNvSpPr>
            <a:spLocks/>
          </p:cNvSpPr>
          <p:nvPr/>
        </p:nvSpPr>
        <p:spPr bwMode="auto">
          <a:xfrm>
            <a:off x="1663700" y="3086100"/>
            <a:ext cx="1238250" cy="863600"/>
          </a:xfrm>
          <a:custGeom>
            <a:avLst/>
            <a:gdLst>
              <a:gd name="T0" fmla="*/ 0 w 780"/>
              <a:gd name="T1" fmla="*/ 2147483647 h 544"/>
              <a:gd name="T2" fmla="*/ 2147483647 w 780"/>
              <a:gd name="T3" fmla="*/ 2147483647 h 544"/>
              <a:gd name="T4" fmla="*/ 2147483647 w 780"/>
              <a:gd name="T5" fmla="*/ 2147483647 h 544"/>
              <a:gd name="T6" fmla="*/ 2147483647 w 780"/>
              <a:gd name="T7" fmla="*/ 2147483647 h 544"/>
              <a:gd name="T8" fmla="*/ 2147483647 w 780"/>
              <a:gd name="T9" fmla="*/ 2147483647 h 544"/>
              <a:gd name="T10" fmla="*/ 2147483647 w 780"/>
              <a:gd name="T11" fmla="*/ 2147483647 h 544"/>
              <a:gd name="T12" fmla="*/ 2147483647 w 780"/>
              <a:gd name="T13" fmla="*/ 2147483647 h 544"/>
              <a:gd name="T14" fmla="*/ 2147483647 w 780"/>
              <a:gd name="T15" fmla="*/ 2147483647 h 544"/>
              <a:gd name="T16" fmla="*/ 2147483647 w 780"/>
              <a:gd name="T17" fmla="*/ 2147483647 h 544"/>
              <a:gd name="T18" fmla="*/ 2147483647 w 780"/>
              <a:gd name="T19" fmla="*/ 2147483647 h 544"/>
              <a:gd name="T20" fmla="*/ 2147483647 w 780"/>
              <a:gd name="T21" fmla="*/ 2147483647 h 544"/>
              <a:gd name="T22" fmla="*/ 2147483647 w 780"/>
              <a:gd name="T23" fmla="*/ 2147483647 h 544"/>
              <a:gd name="T24" fmla="*/ 2147483647 w 780"/>
              <a:gd name="T25" fmla="*/ 2147483647 h 544"/>
              <a:gd name="T26" fmla="*/ 2147483647 w 780"/>
              <a:gd name="T27" fmla="*/ 2147483647 h 544"/>
              <a:gd name="T28" fmla="*/ 2147483647 w 780"/>
              <a:gd name="T29" fmla="*/ 2147483647 h 544"/>
              <a:gd name="T30" fmla="*/ 2147483647 w 780"/>
              <a:gd name="T31" fmla="*/ 2147483647 h 544"/>
              <a:gd name="T32" fmla="*/ 2147483647 w 780"/>
              <a:gd name="T33" fmla="*/ 2147483647 h 544"/>
              <a:gd name="T34" fmla="*/ 2147483647 w 780"/>
              <a:gd name="T35" fmla="*/ 2147483647 h 544"/>
              <a:gd name="T36" fmla="*/ 2147483647 w 780"/>
              <a:gd name="T37" fmla="*/ 2147483647 h 544"/>
              <a:gd name="T38" fmla="*/ 2147483647 w 780"/>
              <a:gd name="T39" fmla="*/ 2147483647 h 544"/>
              <a:gd name="T40" fmla="*/ 2147483647 w 780"/>
              <a:gd name="T41" fmla="*/ 2147483647 h 544"/>
              <a:gd name="T42" fmla="*/ 2147483647 w 780"/>
              <a:gd name="T43" fmla="*/ 0 h 5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80"/>
              <a:gd name="T67" fmla="*/ 0 h 544"/>
              <a:gd name="T68" fmla="*/ 780 w 780"/>
              <a:gd name="T69" fmla="*/ 544 h 54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80" h="544">
                <a:moveTo>
                  <a:pt x="0" y="140"/>
                </a:moveTo>
                <a:cubicBezTo>
                  <a:pt x="14" y="210"/>
                  <a:pt x="18" y="282"/>
                  <a:pt x="32" y="352"/>
                </a:cubicBezTo>
                <a:cubicBezTo>
                  <a:pt x="39" y="386"/>
                  <a:pt x="38" y="419"/>
                  <a:pt x="48" y="452"/>
                </a:cubicBezTo>
                <a:cubicBezTo>
                  <a:pt x="56" y="480"/>
                  <a:pt x="60" y="528"/>
                  <a:pt x="84" y="544"/>
                </a:cubicBezTo>
                <a:cubicBezTo>
                  <a:pt x="120" y="535"/>
                  <a:pt x="110" y="492"/>
                  <a:pt x="140" y="472"/>
                </a:cubicBezTo>
                <a:cubicBezTo>
                  <a:pt x="141" y="473"/>
                  <a:pt x="160" y="487"/>
                  <a:pt x="164" y="484"/>
                </a:cubicBezTo>
                <a:cubicBezTo>
                  <a:pt x="176" y="475"/>
                  <a:pt x="181" y="459"/>
                  <a:pt x="192" y="448"/>
                </a:cubicBezTo>
                <a:cubicBezTo>
                  <a:pt x="208" y="453"/>
                  <a:pt x="220" y="457"/>
                  <a:pt x="236" y="452"/>
                </a:cubicBezTo>
                <a:cubicBezTo>
                  <a:pt x="258" y="418"/>
                  <a:pt x="264" y="408"/>
                  <a:pt x="304" y="400"/>
                </a:cubicBezTo>
                <a:cubicBezTo>
                  <a:pt x="324" y="387"/>
                  <a:pt x="327" y="362"/>
                  <a:pt x="348" y="348"/>
                </a:cubicBezTo>
                <a:cubicBezTo>
                  <a:pt x="373" y="311"/>
                  <a:pt x="366" y="304"/>
                  <a:pt x="416" y="296"/>
                </a:cubicBezTo>
                <a:cubicBezTo>
                  <a:pt x="427" y="262"/>
                  <a:pt x="441" y="251"/>
                  <a:pt x="476" y="244"/>
                </a:cubicBezTo>
                <a:cubicBezTo>
                  <a:pt x="489" y="236"/>
                  <a:pt x="494" y="222"/>
                  <a:pt x="508" y="216"/>
                </a:cubicBezTo>
                <a:cubicBezTo>
                  <a:pt x="527" y="208"/>
                  <a:pt x="530" y="212"/>
                  <a:pt x="544" y="200"/>
                </a:cubicBezTo>
                <a:cubicBezTo>
                  <a:pt x="568" y="179"/>
                  <a:pt x="572" y="167"/>
                  <a:pt x="600" y="156"/>
                </a:cubicBezTo>
                <a:cubicBezTo>
                  <a:pt x="613" y="117"/>
                  <a:pt x="631" y="110"/>
                  <a:pt x="672" y="104"/>
                </a:cubicBezTo>
                <a:cubicBezTo>
                  <a:pt x="689" y="93"/>
                  <a:pt x="695" y="75"/>
                  <a:pt x="712" y="64"/>
                </a:cubicBezTo>
                <a:cubicBezTo>
                  <a:pt x="715" y="60"/>
                  <a:pt x="716" y="55"/>
                  <a:pt x="720" y="52"/>
                </a:cubicBezTo>
                <a:cubicBezTo>
                  <a:pt x="727" y="48"/>
                  <a:pt x="744" y="44"/>
                  <a:pt x="744" y="44"/>
                </a:cubicBezTo>
                <a:cubicBezTo>
                  <a:pt x="753" y="35"/>
                  <a:pt x="758" y="31"/>
                  <a:pt x="764" y="20"/>
                </a:cubicBezTo>
                <a:cubicBezTo>
                  <a:pt x="766" y="16"/>
                  <a:pt x="765" y="11"/>
                  <a:pt x="768" y="8"/>
                </a:cubicBezTo>
                <a:cubicBezTo>
                  <a:pt x="771" y="4"/>
                  <a:pt x="780" y="0"/>
                  <a:pt x="780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5171" name="Freeform 19"/>
          <p:cNvSpPr>
            <a:spLocks/>
          </p:cNvSpPr>
          <p:nvPr/>
        </p:nvSpPr>
        <p:spPr bwMode="auto">
          <a:xfrm>
            <a:off x="2901950" y="2465388"/>
            <a:ext cx="2109788" cy="627062"/>
          </a:xfrm>
          <a:custGeom>
            <a:avLst/>
            <a:gdLst>
              <a:gd name="T0" fmla="*/ 0 w 1329"/>
              <a:gd name="T1" fmla="*/ 2147483647 h 395"/>
              <a:gd name="T2" fmla="*/ 2147483647 w 1329"/>
              <a:gd name="T3" fmla="*/ 2147483647 h 395"/>
              <a:gd name="T4" fmla="*/ 2147483647 w 1329"/>
              <a:gd name="T5" fmla="*/ 2147483647 h 395"/>
              <a:gd name="T6" fmla="*/ 2147483647 w 1329"/>
              <a:gd name="T7" fmla="*/ 2147483647 h 395"/>
              <a:gd name="T8" fmla="*/ 2147483647 w 1329"/>
              <a:gd name="T9" fmla="*/ 2147483647 h 395"/>
              <a:gd name="T10" fmla="*/ 2147483647 w 1329"/>
              <a:gd name="T11" fmla="*/ 2147483647 h 395"/>
              <a:gd name="T12" fmla="*/ 2147483647 w 1329"/>
              <a:gd name="T13" fmla="*/ 2147483647 h 395"/>
              <a:gd name="T14" fmla="*/ 2147483647 w 1329"/>
              <a:gd name="T15" fmla="*/ 2147483647 h 395"/>
              <a:gd name="T16" fmla="*/ 2147483647 w 1329"/>
              <a:gd name="T17" fmla="*/ 2147483647 h 395"/>
              <a:gd name="T18" fmla="*/ 2147483647 w 1329"/>
              <a:gd name="T19" fmla="*/ 2147483647 h 395"/>
              <a:gd name="T20" fmla="*/ 2147483647 w 1329"/>
              <a:gd name="T21" fmla="*/ 2147483647 h 395"/>
              <a:gd name="T22" fmla="*/ 2147483647 w 1329"/>
              <a:gd name="T23" fmla="*/ 2147483647 h 395"/>
              <a:gd name="T24" fmla="*/ 2147483647 w 1329"/>
              <a:gd name="T25" fmla="*/ 2147483647 h 395"/>
              <a:gd name="T26" fmla="*/ 2147483647 w 1329"/>
              <a:gd name="T27" fmla="*/ 2147483647 h 395"/>
              <a:gd name="T28" fmla="*/ 2147483647 w 1329"/>
              <a:gd name="T29" fmla="*/ 2147483647 h 395"/>
              <a:gd name="T30" fmla="*/ 2147483647 w 1329"/>
              <a:gd name="T31" fmla="*/ 2147483647 h 395"/>
              <a:gd name="T32" fmla="*/ 2147483647 w 1329"/>
              <a:gd name="T33" fmla="*/ 2147483647 h 395"/>
              <a:gd name="T34" fmla="*/ 2147483647 w 1329"/>
              <a:gd name="T35" fmla="*/ 2147483647 h 395"/>
              <a:gd name="T36" fmla="*/ 2147483647 w 1329"/>
              <a:gd name="T37" fmla="*/ 2147483647 h 395"/>
              <a:gd name="T38" fmla="*/ 2147483647 w 1329"/>
              <a:gd name="T39" fmla="*/ 2147483647 h 395"/>
              <a:gd name="T40" fmla="*/ 2147483647 w 1329"/>
              <a:gd name="T41" fmla="*/ 2147483647 h 395"/>
              <a:gd name="T42" fmla="*/ 2147483647 w 1329"/>
              <a:gd name="T43" fmla="*/ 2147483647 h 395"/>
              <a:gd name="T44" fmla="*/ 2147483647 w 1329"/>
              <a:gd name="T45" fmla="*/ 2147483647 h 395"/>
              <a:gd name="T46" fmla="*/ 2147483647 w 1329"/>
              <a:gd name="T47" fmla="*/ 2147483647 h 395"/>
              <a:gd name="T48" fmla="*/ 2147483647 w 1329"/>
              <a:gd name="T49" fmla="*/ 2147483647 h 395"/>
              <a:gd name="T50" fmla="*/ 2147483647 w 1329"/>
              <a:gd name="T51" fmla="*/ 2147483647 h 395"/>
              <a:gd name="T52" fmla="*/ 2147483647 w 1329"/>
              <a:gd name="T53" fmla="*/ 2147483647 h 395"/>
              <a:gd name="T54" fmla="*/ 2147483647 w 1329"/>
              <a:gd name="T55" fmla="*/ 2147483647 h 395"/>
              <a:gd name="T56" fmla="*/ 2147483647 w 1329"/>
              <a:gd name="T57" fmla="*/ 2147483647 h 395"/>
              <a:gd name="T58" fmla="*/ 2147483647 w 1329"/>
              <a:gd name="T59" fmla="*/ 2147483647 h 395"/>
              <a:gd name="T60" fmla="*/ 2147483647 w 1329"/>
              <a:gd name="T61" fmla="*/ 2147483647 h 395"/>
              <a:gd name="T62" fmla="*/ 2147483647 w 1329"/>
              <a:gd name="T63" fmla="*/ 2147483647 h 395"/>
              <a:gd name="T64" fmla="*/ 2147483647 w 1329"/>
              <a:gd name="T65" fmla="*/ 2147483647 h 395"/>
              <a:gd name="T66" fmla="*/ 2147483647 w 1329"/>
              <a:gd name="T67" fmla="*/ 2147483647 h 395"/>
              <a:gd name="T68" fmla="*/ 2147483647 w 1329"/>
              <a:gd name="T69" fmla="*/ 2147483647 h 395"/>
              <a:gd name="T70" fmla="*/ 2147483647 w 1329"/>
              <a:gd name="T71" fmla="*/ 2147483647 h 395"/>
              <a:gd name="T72" fmla="*/ 2147483647 w 1329"/>
              <a:gd name="T73" fmla="*/ 2147483647 h 395"/>
              <a:gd name="T74" fmla="*/ 2147483647 w 1329"/>
              <a:gd name="T75" fmla="*/ 2147483647 h 395"/>
              <a:gd name="T76" fmla="*/ 2147483647 w 1329"/>
              <a:gd name="T77" fmla="*/ 2147483647 h 395"/>
              <a:gd name="T78" fmla="*/ 2147483647 w 1329"/>
              <a:gd name="T79" fmla="*/ 2147483647 h 395"/>
              <a:gd name="T80" fmla="*/ 2147483647 w 1329"/>
              <a:gd name="T81" fmla="*/ 2147483647 h 395"/>
              <a:gd name="T82" fmla="*/ 2147483647 w 1329"/>
              <a:gd name="T83" fmla="*/ 2147483647 h 39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29"/>
              <a:gd name="T127" fmla="*/ 0 h 395"/>
              <a:gd name="T128" fmla="*/ 1329 w 1329"/>
              <a:gd name="T129" fmla="*/ 395 h 39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29" h="395">
                <a:moveTo>
                  <a:pt x="0" y="395"/>
                </a:moveTo>
                <a:cubicBezTo>
                  <a:pt x="23" y="387"/>
                  <a:pt x="28" y="361"/>
                  <a:pt x="48" y="347"/>
                </a:cubicBezTo>
                <a:cubicBezTo>
                  <a:pt x="66" y="375"/>
                  <a:pt x="55" y="374"/>
                  <a:pt x="76" y="367"/>
                </a:cubicBezTo>
                <a:cubicBezTo>
                  <a:pt x="83" y="347"/>
                  <a:pt x="91" y="334"/>
                  <a:pt x="108" y="323"/>
                </a:cubicBezTo>
                <a:cubicBezTo>
                  <a:pt x="124" y="298"/>
                  <a:pt x="134" y="312"/>
                  <a:pt x="156" y="323"/>
                </a:cubicBezTo>
                <a:cubicBezTo>
                  <a:pt x="174" y="317"/>
                  <a:pt x="175" y="298"/>
                  <a:pt x="192" y="287"/>
                </a:cubicBezTo>
                <a:cubicBezTo>
                  <a:pt x="205" y="267"/>
                  <a:pt x="219" y="247"/>
                  <a:pt x="232" y="227"/>
                </a:cubicBezTo>
                <a:cubicBezTo>
                  <a:pt x="237" y="220"/>
                  <a:pt x="240" y="203"/>
                  <a:pt x="240" y="203"/>
                </a:cubicBezTo>
                <a:cubicBezTo>
                  <a:pt x="253" y="207"/>
                  <a:pt x="276" y="223"/>
                  <a:pt x="276" y="223"/>
                </a:cubicBezTo>
                <a:cubicBezTo>
                  <a:pt x="281" y="208"/>
                  <a:pt x="296" y="171"/>
                  <a:pt x="308" y="163"/>
                </a:cubicBezTo>
                <a:cubicBezTo>
                  <a:pt x="320" y="155"/>
                  <a:pt x="322" y="155"/>
                  <a:pt x="332" y="143"/>
                </a:cubicBezTo>
                <a:cubicBezTo>
                  <a:pt x="343" y="131"/>
                  <a:pt x="360" y="103"/>
                  <a:pt x="360" y="103"/>
                </a:cubicBezTo>
                <a:cubicBezTo>
                  <a:pt x="380" y="133"/>
                  <a:pt x="393" y="92"/>
                  <a:pt x="412" y="79"/>
                </a:cubicBezTo>
                <a:cubicBezTo>
                  <a:pt x="441" y="36"/>
                  <a:pt x="396" y="101"/>
                  <a:pt x="432" y="55"/>
                </a:cubicBezTo>
                <a:cubicBezTo>
                  <a:pt x="438" y="47"/>
                  <a:pt x="448" y="31"/>
                  <a:pt x="448" y="31"/>
                </a:cubicBezTo>
                <a:cubicBezTo>
                  <a:pt x="459" y="38"/>
                  <a:pt x="484" y="47"/>
                  <a:pt x="484" y="47"/>
                </a:cubicBezTo>
                <a:cubicBezTo>
                  <a:pt x="495" y="40"/>
                  <a:pt x="520" y="31"/>
                  <a:pt x="520" y="31"/>
                </a:cubicBezTo>
                <a:cubicBezTo>
                  <a:pt x="525" y="23"/>
                  <a:pt x="529" y="0"/>
                  <a:pt x="536" y="7"/>
                </a:cubicBezTo>
                <a:cubicBezTo>
                  <a:pt x="554" y="25"/>
                  <a:pt x="543" y="17"/>
                  <a:pt x="572" y="27"/>
                </a:cubicBezTo>
                <a:cubicBezTo>
                  <a:pt x="576" y="28"/>
                  <a:pt x="584" y="31"/>
                  <a:pt x="584" y="31"/>
                </a:cubicBezTo>
                <a:cubicBezTo>
                  <a:pt x="599" y="26"/>
                  <a:pt x="603" y="16"/>
                  <a:pt x="616" y="7"/>
                </a:cubicBezTo>
                <a:cubicBezTo>
                  <a:pt x="638" y="13"/>
                  <a:pt x="659" y="35"/>
                  <a:pt x="672" y="55"/>
                </a:cubicBezTo>
                <a:cubicBezTo>
                  <a:pt x="689" y="51"/>
                  <a:pt x="695" y="41"/>
                  <a:pt x="712" y="47"/>
                </a:cubicBezTo>
                <a:cubicBezTo>
                  <a:pt x="720" y="59"/>
                  <a:pt x="744" y="75"/>
                  <a:pt x="744" y="75"/>
                </a:cubicBezTo>
                <a:cubicBezTo>
                  <a:pt x="760" y="99"/>
                  <a:pt x="760" y="75"/>
                  <a:pt x="784" y="91"/>
                </a:cubicBezTo>
                <a:cubicBezTo>
                  <a:pt x="791" y="113"/>
                  <a:pt x="809" y="129"/>
                  <a:pt x="816" y="151"/>
                </a:cubicBezTo>
                <a:cubicBezTo>
                  <a:pt x="836" y="146"/>
                  <a:pt x="839" y="135"/>
                  <a:pt x="856" y="147"/>
                </a:cubicBezTo>
                <a:cubicBezTo>
                  <a:pt x="871" y="170"/>
                  <a:pt x="880" y="196"/>
                  <a:pt x="896" y="219"/>
                </a:cubicBezTo>
                <a:cubicBezTo>
                  <a:pt x="902" y="229"/>
                  <a:pt x="897" y="235"/>
                  <a:pt x="908" y="243"/>
                </a:cubicBezTo>
                <a:cubicBezTo>
                  <a:pt x="913" y="246"/>
                  <a:pt x="919" y="246"/>
                  <a:pt x="924" y="247"/>
                </a:cubicBezTo>
                <a:cubicBezTo>
                  <a:pt x="943" y="234"/>
                  <a:pt x="931" y="224"/>
                  <a:pt x="952" y="231"/>
                </a:cubicBezTo>
                <a:cubicBezTo>
                  <a:pt x="969" y="257"/>
                  <a:pt x="981" y="281"/>
                  <a:pt x="1012" y="291"/>
                </a:cubicBezTo>
                <a:cubicBezTo>
                  <a:pt x="1027" y="276"/>
                  <a:pt x="1038" y="259"/>
                  <a:pt x="1056" y="247"/>
                </a:cubicBezTo>
                <a:cubicBezTo>
                  <a:pt x="1077" y="254"/>
                  <a:pt x="1088" y="282"/>
                  <a:pt x="1108" y="295"/>
                </a:cubicBezTo>
                <a:cubicBezTo>
                  <a:pt x="1112" y="292"/>
                  <a:pt x="1117" y="290"/>
                  <a:pt x="1120" y="287"/>
                </a:cubicBezTo>
                <a:cubicBezTo>
                  <a:pt x="1123" y="284"/>
                  <a:pt x="1124" y="278"/>
                  <a:pt x="1128" y="275"/>
                </a:cubicBezTo>
                <a:cubicBezTo>
                  <a:pt x="1135" y="269"/>
                  <a:pt x="1152" y="259"/>
                  <a:pt x="1152" y="259"/>
                </a:cubicBezTo>
                <a:cubicBezTo>
                  <a:pt x="1175" y="265"/>
                  <a:pt x="1176" y="272"/>
                  <a:pt x="1200" y="267"/>
                </a:cubicBezTo>
                <a:cubicBezTo>
                  <a:pt x="1216" y="243"/>
                  <a:pt x="1221" y="228"/>
                  <a:pt x="1248" y="219"/>
                </a:cubicBezTo>
                <a:cubicBezTo>
                  <a:pt x="1279" y="239"/>
                  <a:pt x="1263" y="237"/>
                  <a:pt x="1296" y="231"/>
                </a:cubicBezTo>
                <a:cubicBezTo>
                  <a:pt x="1305" y="217"/>
                  <a:pt x="1306" y="209"/>
                  <a:pt x="1320" y="199"/>
                </a:cubicBezTo>
                <a:cubicBezTo>
                  <a:pt x="1329" y="185"/>
                  <a:pt x="1328" y="192"/>
                  <a:pt x="1328" y="179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5172" name="Freeform 20"/>
          <p:cNvSpPr>
            <a:spLocks/>
          </p:cNvSpPr>
          <p:nvPr/>
        </p:nvSpPr>
        <p:spPr bwMode="auto">
          <a:xfrm>
            <a:off x="5003800" y="2533650"/>
            <a:ext cx="1905000" cy="254000"/>
          </a:xfrm>
          <a:custGeom>
            <a:avLst/>
            <a:gdLst>
              <a:gd name="T0" fmla="*/ 0 w 1200"/>
              <a:gd name="T1" fmla="*/ 2147483647 h 160"/>
              <a:gd name="T2" fmla="*/ 2147483647 w 1200"/>
              <a:gd name="T3" fmla="*/ 2147483647 h 160"/>
              <a:gd name="T4" fmla="*/ 2147483647 w 1200"/>
              <a:gd name="T5" fmla="*/ 2147483647 h 160"/>
              <a:gd name="T6" fmla="*/ 2147483647 w 1200"/>
              <a:gd name="T7" fmla="*/ 2147483647 h 160"/>
              <a:gd name="T8" fmla="*/ 2147483647 w 1200"/>
              <a:gd name="T9" fmla="*/ 2147483647 h 160"/>
              <a:gd name="T10" fmla="*/ 2147483647 w 1200"/>
              <a:gd name="T11" fmla="*/ 2147483647 h 160"/>
              <a:gd name="T12" fmla="*/ 2147483647 w 1200"/>
              <a:gd name="T13" fmla="*/ 2147483647 h 160"/>
              <a:gd name="T14" fmla="*/ 2147483647 w 1200"/>
              <a:gd name="T15" fmla="*/ 2147483647 h 160"/>
              <a:gd name="T16" fmla="*/ 2147483647 w 1200"/>
              <a:gd name="T17" fmla="*/ 2147483647 h 160"/>
              <a:gd name="T18" fmla="*/ 2147483647 w 1200"/>
              <a:gd name="T19" fmla="*/ 2147483647 h 160"/>
              <a:gd name="T20" fmla="*/ 2147483647 w 1200"/>
              <a:gd name="T21" fmla="*/ 2147483647 h 160"/>
              <a:gd name="T22" fmla="*/ 2147483647 w 1200"/>
              <a:gd name="T23" fmla="*/ 2147483647 h 160"/>
              <a:gd name="T24" fmla="*/ 2147483647 w 1200"/>
              <a:gd name="T25" fmla="*/ 2147483647 h 160"/>
              <a:gd name="T26" fmla="*/ 2147483647 w 1200"/>
              <a:gd name="T27" fmla="*/ 2147483647 h 160"/>
              <a:gd name="T28" fmla="*/ 2147483647 w 1200"/>
              <a:gd name="T29" fmla="*/ 0 h 160"/>
              <a:gd name="T30" fmla="*/ 2147483647 w 1200"/>
              <a:gd name="T31" fmla="*/ 2147483647 h 160"/>
              <a:gd name="T32" fmla="*/ 2147483647 w 1200"/>
              <a:gd name="T33" fmla="*/ 2147483647 h 160"/>
              <a:gd name="T34" fmla="*/ 2147483647 w 1200"/>
              <a:gd name="T35" fmla="*/ 2147483647 h 160"/>
              <a:gd name="T36" fmla="*/ 2147483647 w 1200"/>
              <a:gd name="T37" fmla="*/ 2147483647 h 160"/>
              <a:gd name="T38" fmla="*/ 2147483647 w 1200"/>
              <a:gd name="T39" fmla="*/ 2147483647 h 160"/>
              <a:gd name="T40" fmla="*/ 2147483647 w 1200"/>
              <a:gd name="T41" fmla="*/ 2147483647 h 160"/>
              <a:gd name="T42" fmla="*/ 2147483647 w 1200"/>
              <a:gd name="T43" fmla="*/ 2147483647 h 160"/>
              <a:gd name="T44" fmla="*/ 2147483647 w 1200"/>
              <a:gd name="T45" fmla="*/ 2147483647 h 160"/>
              <a:gd name="T46" fmla="*/ 2147483647 w 1200"/>
              <a:gd name="T47" fmla="*/ 2147483647 h 160"/>
              <a:gd name="T48" fmla="*/ 2147483647 w 1200"/>
              <a:gd name="T49" fmla="*/ 2147483647 h 160"/>
              <a:gd name="T50" fmla="*/ 2147483647 w 1200"/>
              <a:gd name="T51" fmla="*/ 2147483647 h 160"/>
              <a:gd name="T52" fmla="*/ 2147483647 w 1200"/>
              <a:gd name="T53" fmla="*/ 2147483647 h 160"/>
              <a:gd name="T54" fmla="*/ 2147483647 w 1200"/>
              <a:gd name="T55" fmla="*/ 2147483647 h 160"/>
              <a:gd name="T56" fmla="*/ 2147483647 w 1200"/>
              <a:gd name="T57" fmla="*/ 2147483647 h 160"/>
              <a:gd name="T58" fmla="*/ 2147483647 w 1200"/>
              <a:gd name="T59" fmla="*/ 2147483647 h 160"/>
              <a:gd name="T60" fmla="*/ 2147483647 w 1200"/>
              <a:gd name="T61" fmla="*/ 2147483647 h 160"/>
              <a:gd name="T62" fmla="*/ 2147483647 w 1200"/>
              <a:gd name="T63" fmla="*/ 2147483647 h 160"/>
              <a:gd name="T64" fmla="*/ 2147483647 w 1200"/>
              <a:gd name="T65" fmla="*/ 2147483647 h 160"/>
              <a:gd name="T66" fmla="*/ 2147483647 w 1200"/>
              <a:gd name="T67" fmla="*/ 2147483647 h 160"/>
              <a:gd name="T68" fmla="*/ 2147483647 w 1200"/>
              <a:gd name="T69" fmla="*/ 2147483647 h 1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00"/>
              <a:gd name="T106" fmla="*/ 0 h 160"/>
              <a:gd name="T107" fmla="*/ 1200 w 1200"/>
              <a:gd name="T108" fmla="*/ 160 h 1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00" h="160">
                <a:moveTo>
                  <a:pt x="0" y="160"/>
                </a:moveTo>
                <a:cubicBezTo>
                  <a:pt x="7" y="140"/>
                  <a:pt x="15" y="127"/>
                  <a:pt x="32" y="116"/>
                </a:cubicBezTo>
                <a:cubicBezTo>
                  <a:pt x="36" y="111"/>
                  <a:pt x="43" y="96"/>
                  <a:pt x="52" y="96"/>
                </a:cubicBezTo>
                <a:cubicBezTo>
                  <a:pt x="60" y="96"/>
                  <a:pt x="68" y="101"/>
                  <a:pt x="76" y="104"/>
                </a:cubicBezTo>
                <a:cubicBezTo>
                  <a:pt x="80" y="105"/>
                  <a:pt x="88" y="108"/>
                  <a:pt x="88" y="108"/>
                </a:cubicBezTo>
                <a:cubicBezTo>
                  <a:pt x="96" y="103"/>
                  <a:pt x="104" y="97"/>
                  <a:pt x="112" y="92"/>
                </a:cubicBezTo>
                <a:cubicBezTo>
                  <a:pt x="116" y="89"/>
                  <a:pt x="124" y="84"/>
                  <a:pt x="124" y="84"/>
                </a:cubicBezTo>
                <a:cubicBezTo>
                  <a:pt x="128" y="71"/>
                  <a:pt x="152" y="56"/>
                  <a:pt x="152" y="56"/>
                </a:cubicBezTo>
                <a:cubicBezTo>
                  <a:pt x="194" y="84"/>
                  <a:pt x="129" y="42"/>
                  <a:pt x="180" y="72"/>
                </a:cubicBezTo>
                <a:cubicBezTo>
                  <a:pt x="188" y="77"/>
                  <a:pt x="204" y="88"/>
                  <a:pt x="204" y="88"/>
                </a:cubicBezTo>
                <a:cubicBezTo>
                  <a:pt x="232" y="79"/>
                  <a:pt x="244" y="49"/>
                  <a:pt x="272" y="40"/>
                </a:cubicBezTo>
                <a:cubicBezTo>
                  <a:pt x="297" y="53"/>
                  <a:pt x="313" y="73"/>
                  <a:pt x="336" y="88"/>
                </a:cubicBezTo>
                <a:cubicBezTo>
                  <a:pt x="359" y="80"/>
                  <a:pt x="364" y="54"/>
                  <a:pt x="384" y="40"/>
                </a:cubicBezTo>
                <a:cubicBezTo>
                  <a:pt x="387" y="31"/>
                  <a:pt x="389" y="22"/>
                  <a:pt x="396" y="16"/>
                </a:cubicBezTo>
                <a:cubicBezTo>
                  <a:pt x="403" y="10"/>
                  <a:pt x="420" y="0"/>
                  <a:pt x="420" y="0"/>
                </a:cubicBezTo>
                <a:cubicBezTo>
                  <a:pt x="423" y="9"/>
                  <a:pt x="425" y="18"/>
                  <a:pt x="432" y="24"/>
                </a:cubicBezTo>
                <a:cubicBezTo>
                  <a:pt x="439" y="30"/>
                  <a:pt x="456" y="40"/>
                  <a:pt x="456" y="40"/>
                </a:cubicBezTo>
                <a:cubicBezTo>
                  <a:pt x="462" y="59"/>
                  <a:pt x="469" y="63"/>
                  <a:pt x="488" y="68"/>
                </a:cubicBezTo>
                <a:cubicBezTo>
                  <a:pt x="511" y="60"/>
                  <a:pt x="515" y="81"/>
                  <a:pt x="532" y="92"/>
                </a:cubicBezTo>
                <a:cubicBezTo>
                  <a:pt x="551" y="120"/>
                  <a:pt x="543" y="124"/>
                  <a:pt x="556" y="104"/>
                </a:cubicBezTo>
                <a:cubicBezTo>
                  <a:pt x="583" y="111"/>
                  <a:pt x="594" y="115"/>
                  <a:pt x="616" y="132"/>
                </a:cubicBezTo>
                <a:cubicBezTo>
                  <a:pt x="624" y="138"/>
                  <a:pt x="640" y="148"/>
                  <a:pt x="640" y="148"/>
                </a:cubicBezTo>
                <a:cubicBezTo>
                  <a:pt x="660" y="144"/>
                  <a:pt x="669" y="144"/>
                  <a:pt x="676" y="124"/>
                </a:cubicBezTo>
                <a:cubicBezTo>
                  <a:pt x="708" y="129"/>
                  <a:pt x="720" y="143"/>
                  <a:pt x="748" y="152"/>
                </a:cubicBezTo>
                <a:cubicBezTo>
                  <a:pt x="763" y="147"/>
                  <a:pt x="767" y="137"/>
                  <a:pt x="780" y="128"/>
                </a:cubicBezTo>
                <a:cubicBezTo>
                  <a:pt x="800" y="135"/>
                  <a:pt x="813" y="150"/>
                  <a:pt x="832" y="156"/>
                </a:cubicBezTo>
                <a:cubicBezTo>
                  <a:pt x="855" y="148"/>
                  <a:pt x="834" y="157"/>
                  <a:pt x="856" y="140"/>
                </a:cubicBezTo>
                <a:cubicBezTo>
                  <a:pt x="864" y="134"/>
                  <a:pt x="880" y="124"/>
                  <a:pt x="880" y="124"/>
                </a:cubicBezTo>
                <a:cubicBezTo>
                  <a:pt x="893" y="128"/>
                  <a:pt x="903" y="136"/>
                  <a:pt x="916" y="140"/>
                </a:cubicBezTo>
                <a:cubicBezTo>
                  <a:pt x="935" y="135"/>
                  <a:pt x="935" y="126"/>
                  <a:pt x="952" y="120"/>
                </a:cubicBezTo>
                <a:cubicBezTo>
                  <a:pt x="996" y="126"/>
                  <a:pt x="983" y="137"/>
                  <a:pt x="1032" y="132"/>
                </a:cubicBezTo>
                <a:cubicBezTo>
                  <a:pt x="1054" y="118"/>
                  <a:pt x="1080" y="130"/>
                  <a:pt x="1100" y="144"/>
                </a:cubicBezTo>
                <a:cubicBezTo>
                  <a:pt x="1131" y="136"/>
                  <a:pt x="1122" y="127"/>
                  <a:pt x="1144" y="112"/>
                </a:cubicBezTo>
                <a:cubicBezTo>
                  <a:pt x="1166" y="119"/>
                  <a:pt x="1167" y="132"/>
                  <a:pt x="1184" y="144"/>
                </a:cubicBezTo>
                <a:cubicBezTo>
                  <a:pt x="1198" y="134"/>
                  <a:pt x="1194" y="140"/>
                  <a:pt x="1200" y="128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5173" name="Text Box 21"/>
          <p:cNvSpPr txBox="1">
            <a:spLocks noChangeArrowheads="1"/>
          </p:cNvSpPr>
          <p:nvPr/>
        </p:nvSpPr>
        <p:spPr bwMode="auto">
          <a:xfrm>
            <a:off x="0" y="5486400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2000" b="1" i="1">
                <a:solidFill>
                  <a:srgbClr val="FF3300"/>
                </a:solidFill>
                <a:latin typeface="Century Gothic" pitchFamily="34" charset="0"/>
              </a:rPr>
              <a:t>termelőegység (forrás) kiesése</a:t>
            </a:r>
            <a:endParaRPr lang="en-GB" altLang="en-US" sz="2000" b="1" i="1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305174" name="Text Box 22"/>
          <p:cNvSpPr txBox="1">
            <a:spLocks noChangeArrowheads="1"/>
          </p:cNvSpPr>
          <p:nvPr/>
        </p:nvSpPr>
        <p:spPr bwMode="auto">
          <a:xfrm>
            <a:off x="6411913" y="2997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 b="1" i="1">
                <a:latin typeface="Century Gothic" pitchFamily="34" charset="0"/>
              </a:rPr>
              <a:t>eredeti frekvencia</a:t>
            </a:r>
            <a:endParaRPr lang="en-GB" altLang="en-US" sz="1400" b="1" i="1">
              <a:latin typeface="Century Gothic" pitchFamily="34" charset="0"/>
            </a:endParaRPr>
          </a:p>
        </p:txBody>
      </p:sp>
      <p:sp>
        <p:nvSpPr>
          <p:cNvPr id="305175" name="Text Box 23"/>
          <p:cNvSpPr txBox="1">
            <a:spLocks noChangeArrowheads="1"/>
          </p:cNvSpPr>
          <p:nvPr/>
        </p:nvSpPr>
        <p:spPr bwMode="auto">
          <a:xfrm>
            <a:off x="1371600" y="24368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 b="1" i="1">
                <a:latin typeface="Century Gothic" pitchFamily="34" charset="0"/>
              </a:rPr>
              <a:t>új, előírt frekvencia</a:t>
            </a:r>
            <a:endParaRPr lang="en-GB" altLang="en-US" sz="1400" b="1" i="1">
              <a:latin typeface="Century Gothic" pitchFamily="34" charset="0"/>
            </a:endParaRPr>
          </a:p>
        </p:txBody>
      </p:sp>
      <p:sp>
        <p:nvSpPr>
          <p:cNvPr id="305176" name="Line 24"/>
          <p:cNvSpPr>
            <a:spLocks noChangeShapeType="1"/>
          </p:cNvSpPr>
          <p:nvPr/>
        </p:nvSpPr>
        <p:spPr bwMode="auto">
          <a:xfrm>
            <a:off x="2209800" y="3276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5177" name="Text Box 25"/>
          <p:cNvSpPr txBox="1">
            <a:spLocks noChangeArrowheads="1"/>
          </p:cNvSpPr>
          <p:nvPr/>
        </p:nvSpPr>
        <p:spPr bwMode="auto">
          <a:xfrm>
            <a:off x="3048000" y="49911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800" b="1" i="1">
                <a:latin typeface="Century Gothic" pitchFamily="34" charset="0"/>
              </a:rPr>
              <a:t>maximum 300 s</a:t>
            </a:r>
            <a:endParaRPr lang="en-GB" altLang="en-US" sz="1800" b="1" i="1">
              <a:latin typeface="Century Gothic" pitchFamily="34" charset="0"/>
            </a:endParaRPr>
          </a:p>
        </p:txBody>
      </p:sp>
      <p:sp>
        <p:nvSpPr>
          <p:cNvPr id="305178" name="Line 26"/>
          <p:cNvSpPr>
            <a:spLocks noChangeShapeType="1"/>
          </p:cNvSpPr>
          <p:nvPr/>
        </p:nvSpPr>
        <p:spPr bwMode="auto">
          <a:xfrm>
            <a:off x="1676400" y="53340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5179" name="Line 27"/>
          <p:cNvSpPr>
            <a:spLocks noChangeShapeType="1"/>
          </p:cNvSpPr>
          <p:nvPr/>
        </p:nvSpPr>
        <p:spPr bwMode="auto">
          <a:xfrm>
            <a:off x="1066800" y="3008313"/>
            <a:ext cx="6858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5180" name="Text Box 28"/>
          <p:cNvSpPr txBox="1">
            <a:spLocks noChangeArrowheads="1"/>
          </p:cNvSpPr>
          <p:nvPr/>
        </p:nvSpPr>
        <p:spPr bwMode="auto">
          <a:xfrm>
            <a:off x="395288" y="28527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 b="1">
                <a:solidFill>
                  <a:srgbClr val="0000FF"/>
                </a:solidFill>
                <a:latin typeface="Century Gothic" pitchFamily="34" charset="0"/>
              </a:rPr>
              <a:t>50,000</a:t>
            </a:r>
            <a:endParaRPr lang="en-GB" altLang="en-US" sz="1400" b="1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305181" name="Text Box 29"/>
          <p:cNvSpPr txBox="1">
            <a:spLocks noChangeArrowheads="1"/>
          </p:cNvSpPr>
          <p:nvPr/>
        </p:nvSpPr>
        <p:spPr bwMode="auto">
          <a:xfrm>
            <a:off x="381000" y="46434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 b="1">
                <a:solidFill>
                  <a:srgbClr val="0000FF"/>
                </a:solidFill>
                <a:latin typeface="Century Gothic" pitchFamily="34" charset="0"/>
              </a:rPr>
              <a:t>49,950</a:t>
            </a:r>
            <a:endParaRPr lang="en-GB" altLang="en-US" sz="1400" b="1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305182" name="Line 30"/>
          <p:cNvSpPr>
            <a:spLocks noChangeShapeType="1"/>
          </p:cNvSpPr>
          <p:nvPr/>
        </p:nvSpPr>
        <p:spPr bwMode="auto">
          <a:xfrm>
            <a:off x="1066800" y="4800600"/>
            <a:ext cx="152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5183" name="Line 31"/>
          <p:cNvSpPr>
            <a:spLocks noChangeShapeType="1"/>
          </p:cNvSpPr>
          <p:nvPr/>
        </p:nvSpPr>
        <p:spPr bwMode="auto">
          <a:xfrm>
            <a:off x="1066800" y="1219200"/>
            <a:ext cx="152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5184" name="Text Box 32"/>
          <p:cNvSpPr txBox="1">
            <a:spLocks noChangeArrowheads="1"/>
          </p:cNvSpPr>
          <p:nvPr/>
        </p:nvSpPr>
        <p:spPr bwMode="auto">
          <a:xfrm>
            <a:off x="371475" y="105251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 b="1">
                <a:solidFill>
                  <a:srgbClr val="0000FF"/>
                </a:solidFill>
                <a:latin typeface="Century Gothic" pitchFamily="34" charset="0"/>
              </a:rPr>
              <a:t>50,050</a:t>
            </a:r>
            <a:endParaRPr lang="en-GB" altLang="en-US" sz="1400" b="1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305185" name="Text Box 33"/>
          <p:cNvSpPr txBox="1">
            <a:spLocks noChangeArrowheads="1"/>
          </p:cNvSpPr>
          <p:nvPr/>
        </p:nvSpPr>
        <p:spPr bwMode="auto">
          <a:xfrm>
            <a:off x="6611938" y="27178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en-US" sz="1400" b="1" i="1">
                <a:latin typeface="Century Gothic" pitchFamily="34" charset="0"/>
              </a:rPr>
              <a:t>névleges frekvencia</a:t>
            </a:r>
            <a:endParaRPr lang="en-GB" altLang="en-US" sz="1400" b="1" i="1">
              <a:latin typeface="Century Gothic" pitchFamily="34" charset="0"/>
            </a:endParaRPr>
          </a:p>
        </p:txBody>
      </p:sp>
      <p:sp>
        <p:nvSpPr>
          <p:cNvPr id="34" name="Cím 1"/>
          <p:cNvSpPr txBox="1">
            <a:spLocks/>
          </p:cNvSpPr>
          <p:nvPr/>
        </p:nvSpPr>
        <p:spPr>
          <a:xfrm>
            <a:off x="0" y="-1669"/>
            <a:ext cx="9144000" cy="135898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hu-HU" sz="4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villamos teljesítményszabályozás, szekunder szabályozás   </a:t>
            </a:r>
            <a:endParaRPr lang="hu-HU" sz="40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6804248" y="6337126"/>
            <a:ext cx="2133600" cy="476250"/>
          </a:xfrm>
        </p:spPr>
        <p:txBody>
          <a:bodyPr/>
          <a:lstStyle/>
          <a:p>
            <a:pPr>
              <a:defRPr/>
            </a:pPr>
            <a:fld id="{4B57CD78-A1E9-4083-B527-9C43725F2F9F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0">
        <p:circle/>
      </p:transition>
    </mc:Choice>
    <mc:Fallback xmlns="">
      <p:transition spd="slow" advClick="0" advTm="6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0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0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0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0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30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30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750"/>
                                        <p:tgtEl>
                                          <p:spTgt spid="30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0"/>
                                        <p:tgtEl>
                                          <p:spTgt spid="30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825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25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750"/>
                                        <p:tgtEl>
                                          <p:spTgt spid="30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0"/>
                                        <p:tgtEl>
                                          <p:spTgt spid="30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42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750"/>
                                        <p:tgtEl>
                                          <p:spTgt spid="30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750"/>
                                        <p:tgtEl>
                                          <p:spTgt spid="30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77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500"/>
                                        <p:tgtEl>
                                          <p:spTgt spid="30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500"/>
                                        <p:tgtEl>
                                          <p:spTgt spid="30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2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250"/>
                                        <p:tgtEl>
                                          <p:spTgt spid="30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250"/>
                                        <p:tgtEl>
                                          <p:spTgt spid="30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525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250"/>
                                        <p:tgtEl>
                                          <p:spTgt spid="30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500"/>
                                        <p:tgtEl>
                                          <p:spTgt spid="30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250"/>
                                        <p:tgtEl>
                                          <p:spTgt spid="30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250"/>
                                        <p:tgtEl>
                                          <p:spTgt spid="30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25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250"/>
                                        <p:tgtEl>
                                          <p:spTgt spid="30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77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750"/>
                                        <p:tgtEl>
                                          <p:spTgt spid="30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 animBg="1"/>
      <p:bldP spid="305156" grpId="0" animBg="1"/>
      <p:bldP spid="305157" grpId="0" animBg="1"/>
      <p:bldP spid="305158" grpId="0"/>
      <p:bldP spid="305159" grpId="0"/>
      <p:bldP spid="305160" grpId="0" animBg="1"/>
      <p:bldP spid="305161" grpId="0" animBg="1"/>
      <p:bldP spid="305162" grpId="0" animBg="1"/>
      <p:bldP spid="305163" grpId="0" animBg="1"/>
      <p:bldP spid="305164" grpId="0" animBg="1"/>
      <p:bldP spid="305165" grpId="0" animBg="1"/>
      <p:bldP spid="305166" grpId="0" animBg="1"/>
      <p:bldP spid="305167" grpId="0" animBg="1"/>
      <p:bldP spid="305169" grpId="0" animBg="1"/>
      <p:bldP spid="305170" grpId="0" animBg="1"/>
      <p:bldP spid="305171" grpId="0" animBg="1"/>
      <p:bldP spid="305172" grpId="0" animBg="1"/>
      <p:bldP spid="305173" grpId="0"/>
      <p:bldP spid="305174" grpId="0"/>
      <p:bldP spid="305175" grpId="0"/>
      <p:bldP spid="305176" grpId="0" animBg="1"/>
      <p:bldP spid="305177" grpId="0"/>
      <p:bldP spid="305178" grpId="0" animBg="1"/>
      <p:bldP spid="305179" grpId="0" animBg="1"/>
      <p:bldP spid="305180" grpId="0"/>
      <p:bldP spid="305181" grpId="0"/>
      <p:bldP spid="305182" grpId="0" animBg="1"/>
      <p:bldP spid="305183" grpId="0" animBg="1"/>
      <p:bldP spid="305184" grpId="0"/>
      <p:bldP spid="305185" grpId="0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9071</TotalTime>
  <Words>2526</Words>
  <Application>Microsoft Office PowerPoint</Application>
  <PresentationFormat>Diavetítés a képernyőre (4:3 oldalarány)</PresentationFormat>
  <Paragraphs>953</Paragraphs>
  <Slides>61</Slides>
  <Notes>7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61</vt:i4>
      </vt:variant>
    </vt:vector>
  </HeadingPairs>
  <TitlesOfParts>
    <vt:vector size="65" baseType="lpstr">
      <vt:lpstr>Alapértelmezett terv</vt:lpstr>
      <vt:lpstr>Clip</vt:lpstr>
      <vt:lpstr>Microsoft ClipArt Gallery</vt:lpstr>
      <vt:lpstr>Chart</vt:lpstr>
      <vt:lpstr> A villamosenergia-ellátás fejlődése</vt:lpstr>
      <vt:lpstr>A villamosenergia-ellátás fizikája   </vt:lpstr>
      <vt:lpstr>PowerPoint bemutató</vt:lpstr>
      <vt:lpstr>Régi energiagazdálkodástól az újabbig</vt:lpstr>
      <vt:lpstr>A villamosenergia-piac két folyamata   </vt:lpstr>
      <vt:lpstr>PowerPoint bemutató</vt:lpstr>
      <vt:lpstr>PowerPoint bemutató</vt:lpstr>
      <vt:lpstr>Példa a frekvencia változására   </vt:lpstr>
      <vt:lpstr>PowerPoint bemutató</vt:lpstr>
      <vt:lpstr>Példa a csereteljesítmény változására   </vt:lpstr>
      <vt:lpstr>PowerPoint bemutató</vt:lpstr>
      <vt:lpstr>PowerPoint bemutató</vt:lpstr>
      <vt:lpstr>A három szabályozás német jellemzői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német villamosenergia-tőzsdei árak, EEX   </vt:lpstr>
      <vt:lpstr>PowerPoint bemutató</vt:lpstr>
      <vt:lpstr>Német háztartási villamosenergia-árak, ct/kWh  </vt:lpstr>
      <vt:lpstr>PowerPoint bemutató</vt:lpstr>
      <vt:lpstr>Importszaldó havi bruttó részaránya</vt:lpstr>
      <vt:lpstr>Bruttó villamosenergia-fogyasztás </vt:lpstr>
      <vt:lpstr>Bruttó villamosenergia-termelés </vt:lpstr>
      <vt:lpstr>PowerPoint bemutató</vt:lpstr>
      <vt:lpstr>PowerPoint bemutató</vt:lpstr>
      <vt:lpstr>Bruttó  hazai erőműves  teljesítőképességek, MW </vt:lpstr>
      <vt:lpstr>A téli és nyári bruttó villamos csúcsterhelés</vt:lpstr>
      <vt:lpstr>A szükséges teljesítőképesség, MW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villamosenergia-fogyasztás és a reál GDP      az EU-28-ban   (a 2000. év = 100)   </vt:lpstr>
      <vt:lpstr>PowerPoint bemutató</vt:lpstr>
      <vt:lpstr>PowerPoint bemutató</vt:lpstr>
      <vt:lpstr>PowerPoint bemutató</vt:lpstr>
      <vt:lpstr>PowerPoint bemutató</vt:lpstr>
      <vt:lpstr>A német villanytermelés változása   </vt:lpstr>
      <vt:lpstr>A villamosenergia-termelés összetétele  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Api</dc:creator>
  <cp:lastModifiedBy>Dr. Strobl Alajos</cp:lastModifiedBy>
  <cp:revision>411</cp:revision>
  <dcterms:created xsi:type="dcterms:W3CDTF">2006-08-26T14:20:03Z</dcterms:created>
  <dcterms:modified xsi:type="dcterms:W3CDTF">2015-10-14T10:02:23Z</dcterms:modified>
</cp:coreProperties>
</file>