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5"/>
  </p:notesMasterIdLst>
  <p:sldIdLst>
    <p:sldId id="256" r:id="rId2"/>
    <p:sldId id="441" r:id="rId3"/>
    <p:sldId id="399" r:id="rId4"/>
    <p:sldId id="412" r:id="rId5"/>
    <p:sldId id="400" r:id="rId6"/>
    <p:sldId id="401" r:id="rId7"/>
    <p:sldId id="406" r:id="rId8"/>
    <p:sldId id="408" r:id="rId9"/>
    <p:sldId id="443" r:id="rId10"/>
    <p:sldId id="417" r:id="rId11"/>
    <p:sldId id="419" r:id="rId12"/>
    <p:sldId id="433" r:id="rId13"/>
    <p:sldId id="481" r:id="rId14"/>
    <p:sldId id="463" r:id="rId15"/>
    <p:sldId id="465" r:id="rId16"/>
    <p:sldId id="464" r:id="rId17"/>
    <p:sldId id="466" r:id="rId18"/>
    <p:sldId id="449" r:id="rId19"/>
    <p:sldId id="420" r:id="rId20"/>
    <p:sldId id="421" r:id="rId21"/>
    <p:sldId id="422" r:id="rId22"/>
    <p:sldId id="423" r:id="rId23"/>
    <p:sldId id="424" r:id="rId24"/>
    <p:sldId id="425" r:id="rId25"/>
    <p:sldId id="467" r:id="rId26"/>
    <p:sldId id="476" r:id="rId27"/>
    <p:sldId id="470" r:id="rId28"/>
    <p:sldId id="473" r:id="rId29"/>
    <p:sldId id="480" r:id="rId30"/>
    <p:sldId id="469" r:id="rId31"/>
    <p:sldId id="474" r:id="rId32"/>
    <p:sldId id="426" r:id="rId33"/>
    <p:sldId id="429" r:id="rId34"/>
    <p:sldId id="434" r:id="rId35"/>
    <p:sldId id="455" r:id="rId36"/>
    <p:sldId id="456" r:id="rId37"/>
    <p:sldId id="446" r:id="rId38"/>
    <p:sldId id="428" r:id="rId39"/>
    <p:sldId id="447" r:id="rId40"/>
    <p:sldId id="450" r:id="rId41"/>
    <p:sldId id="477" r:id="rId42"/>
    <p:sldId id="453" r:id="rId43"/>
    <p:sldId id="454" r:id="rId4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>
        <p:scale>
          <a:sx n="50" d="100"/>
          <a:sy n="50" d="100"/>
        </p:scale>
        <p:origin x="-54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ublications\PUBL-2015\09-25-N&#233;met%20&#225;ram-mix%20+%20term%20&#233;s%20fog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Publications\PUBL-2015\09-25-N&#233;met%20&#225;ram-mix%20+%20term%20&#233;s%20fog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Munka5!$C$6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000" baseline="0"/>
                </a:pPr>
                <a:endParaRPr lang="hu-HU"/>
              </a:p>
            </c:txPr>
            <c:showVal val="1"/>
          </c:dLbls>
          <c:cat>
            <c:strRef>
              <c:f>Munka5!$B$7:$B$9</c:f>
              <c:strCache>
                <c:ptCount val="3"/>
                <c:pt idx="0">
                  <c:v>Észak-Amerika</c:v>
                </c:pt>
                <c:pt idx="1">
                  <c:v>Európa</c:v>
                </c:pt>
                <c:pt idx="2">
                  <c:v>Ázsia</c:v>
                </c:pt>
              </c:strCache>
            </c:strRef>
          </c:cat>
          <c:val>
            <c:numRef>
              <c:f>Munka5!$C$7:$C$9</c:f>
              <c:numCache>
                <c:formatCode>General</c:formatCode>
                <c:ptCount val="3"/>
                <c:pt idx="0">
                  <c:v>30.3</c:v>
                </c:pt>
                <c:pt idx="1">
                  <c:v>32.200000000000003</c:v>
                </c:pt>
                <c:pt idx="2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Munka5!$D$6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hu-HU"/>
              </a:p>
            </c:txPr>
            <c:showVal val="1"/>
          </c:dLbls>
          <c:cat>
            <c:strRef>
              <c:f>Munka5!$B$7:$B$9</c:f>
              <c:strCache>
                <c:ptCount val="3"/>
                <c:pt idx="0">
                  <c:v>Észak-Amerika</c:v>
                </c:pt>
                <c:pt idx="1">
                  <c:v>Európa</c:v>
                </c:pt>
                <c:pt idx="2">
                  <c:v>Ázsia</c:v>
                </c:pt>
              </c:strCache>
            </c:strRef>
          </c:cat>
          <c:val>
            <c:numRef>
              <c:f>Munka5!$D$7:$D$9</c:f>
              <c:numCache>
                <c:formatCode>General</c:formatCode>
                <c:ptCount val="3"/>
                <c:pt idx="0">
                  <c:v>28.1</c:v>
                </c:pt>
                <c:pt idx="1">
                  <c:v>20.8</c:v>
                </c:pt>
                <c:pt idx="2">
                  <c:v>33</c:v>
                </c:pt>
              </c:numCache>
            </c:numRef>
          </c:val>
        </c:ser>
        <c:axId val="68164992"/>
        <c:axId val="68179072"/>
      </c:barChart>
      <c:catAx>
        <c:axId val="6816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aseline="0"/>
            </a:pPr>
            <a:endParaRPr lang="hu-HU"/>
          </a:p>
        </c:txPr>
        <c:crossAx val="68179072"/>
        <c:crosses val="autoZero"/>
        <c:auto val="1"/>
        <c:lblAlgn val="ctr"/>
        <c:lblOffset val="100"/>
      </c:catAx>
      <c:valAx>
        <c:axId val="68179072"/>
        <c:scaling>
          <c:orientation val="minMax"/>
        </c:scaling>
        <c:axPos val="l"/>
        <c:majorGridlines/>
        <c:numFmt formatCode="General" sourceLinked="1"/>
        <c:tickLblPos val="nextTo"/>
        <c:crossAx val="681649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cat>
            <c:strRef>
              <c:f>Munka4!$B$22:$B$31</c:f>
              <c:strCache>
                <c:ptCount val="10"/>
                <c:pt idx="0">
                  <c:v>Szén</c:v>
                </c:pt>
                <c:pt idx="1">
                  <c:v>Atom</c:v>
                </c:pt>
                <c:pt idx="2">
                  <c:v>Földgáz</c:v>
                </c:pt>
                <c:pt idx="3">
                  <c:v>Szél</c:v>
                </c:pt>
                <c:pt idx="4">
                  <c:v>Biomassza</c:v>
                </c:pt>
                <c:pt idx="5">
                  <c:v>Szolár PV</c:v>
                </c:pt>
                <c:pt idx="6">
                  <c:v>Vízerőmű</c:v>
                </c:pt>
                <c:pt idx="7">
                  <c:v>Szemét</c:v>
                </c:pt>
                <c:pt idx="8">
                  <c:v>Olaj</c:v>
                </c:pt>
                <c:pt idx="9">
                  <c:v>Egyéb</c:v>
                </c:pt>
              </c:strCache>
            </c:strRef>
          </c:cat>
          <c:val>
            <c:numRef>
              <c:f>Munka4!$C$22:$C$31</c:f>
              <c:numCache>
                <c:formatCode>General</c:formatCode>
                <c:ptCount val="10"/>
                <c:pt idx="0">
                  <c:v>44</c:v>
                </c:pt>
                <c:pt idx="1">
                  <c:v>15.5</c:v>
                </c:pt>
                <c:pt idx="2">
                  <c:v>9.6</c:v>
                </c:pt>
                <c:pt idx="3">
                  <c:v>9.1</c:v>
                </c:pt>
                <c:pt idx="4">
                  <c:v>6.8</c:v>
                </c:pt>
                <c:pt idx="5">
                  <c:v>5.6</c:v>
                </c:pt>
                <c:pt idx="6">
                  <c:v>3.1</c:v>
                </c:pt>
                <c:pt idx="7">
                  <c:v>1</c:v>
                </c:pt>
                <c:pt idx="8">
                  <c:v>1</c:v>
                </c:pt>
                <c:pt idx="9">
                  <c:v>4.3</c:v>
                </c:pt>
              </c:numCache>
            </c:numRef>
          </c:val>
        </c:ser>
        <c:axId val="68269184"/>
        <c:axId val="68215552"/>
      </c:barChart>
      <c:catAx>
        <c:axId val="68269184"/>
        <c:scaling>
          <c:orientation val="minMax"/>
        </c:scaling>
        <c:axPos val="b"/>
        <c:tickLblPos val="nextTo"/>
        <c:txPr>
          <a:bodyPr/>
          <a:lstStyle/>
          <a:p>
            <a:pPr>
              <a:defRPr sz="2200" baseline="0"/>
            </a:pPr>
            <a:endParaRPr lang="hu-HU"/>
          </a:p>
        </c:txPr>
        <c:crossAx val="68215552"/>
        <c:crosses val="autoZero"/>
        <c:auto val="1"/>
        <c:lblAlgn val="ctr"/>
        <c:lblOffset val="100"/>
      </c:catAx>
      <c:valAx>
        <c:axId val="68215552"/>
        <c:scaling>
          <c:orientation val="minMax"/>
        </c:scaling>
        <c:axPos val="l"/>
        <c:majorGridlines/>
        <c:numFmt formatCode="General" sourceLinked="1"/>
        <c:tickLblPos val="nextTo"/>
        <c:crossAx val="68269184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0.25833</cdr:x>
      <cdr:y>0.04286</cdr:y>
    </cdr:from>
    <cdr:to>
      <cdr:x>0.95</cdr:x>
      <cdr:y>0.5303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232219" y="216024"/>
          <a:ext cx="5976693" cy="24569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800" dirty="0" smtClean="0">
              <a:solidFill>
                <a:srgbClr val="FF0000"/>
              </a:solidFill>
            </a:rPr>
            <a:t>Energiahordozók a német áram-mixben:</a:t>
          </a:r>
        </a:p>
        <a:p xmlns:a="http://schemas.openxmlformats.org/drawingml/2006/main">
          <a:r>
            <a:rPr lang="hu-HU" sz="2800" dirty="0" err="1" smtClean="0">
              <a:solidFill>
                <a:srgbClr val="FF0000"/>
              </a:solidFill>
            </a:rPr>
            <a:t>-Fosszilis</a:t>
          </a:r>
          <a:r>
            <a:rPr lang="hu-HU" sz="2800" dirty="0" smtClean="0">
              <a:solidFill>
                <a:srgbClr val="FF0000"/>
              </a:solidFill>
            </a:rPr>
            <a:t>:		63,8%</a:t>
          </a:r>
        </a:p>
        <a:p xmlns:a="http://schemas.openxmlformats.org/drawingml/2006/main">
          <a:r>
            <a:rPr lang="hu-HU" sz="2800" dirty="0" err="1" smtClean="0">
              <a:solidFill>
                <a:srgbClr val="FF0000"/>
              </a:solidFill>
            </a:rPr>
            <a:t>-Atom</a:t>
          </a:r>
          <a:r>
            <a:rPr lang="hu-HU" sz="2800" dirty="0" smtClean="0">
              <a:solidFill>
                <a:srgbClr val="FF0000"/>
              </a:solidFill>
            </a:rPr>
            <a:t>:		15,9%</a:t>
          </a:r>
        </a:p>
        <a:p xmlns:a="http://schemas.openxmlformats.org/drawingml/2006/main">
          <a:r>
            <a:rPr lang="hu-HU" sz="2800" dirty="0" err="1" smtClean="0">
              <a:solidFill>
                <a:srgbClr val="FF0000"/>
              </a:solidFill>
            </a:rPr>
            <a:t>-Vízenergia</a:t>
          </a:r>
          <a:r>
            <a:rPr lang="hu-HU" sz="2800" dirty="0" smtClean="0">
              <a:solidFill>
                <a:srgbClr val="FF0000"/>
              </a:solidFill>
            </a:rPr>
            <a:t>:		4,3%</a:t>
          </a:r>
        </a:p>
        <a:p xmlns:a="http://schemas.openxmlformats.org/drawingml/2006/main">
          <a:r>
            <a:rPr lang="hu-HU" sz="2800" dirty="0" err="1" smtClean="0">
              <a:solidFill>
                <a:srgbClr val="FF0000"/>
              </a:solidFill>
            </a:rPr>
            <a:t>-Szél</a:t>
          </a:r>
          <a:r>
            <a:rPr lang="hu-HU" sz="2800" dirty="0" smtClean="0">
              <a:solidFill>
                <a:srgbClr val="FF0000"/>
              </a:solidFill>
            </a:rPr>
            <a:t>, nap, geo:	16%</a:t>
          </a:r>
        </a:p>
        <a:p xmlns:a="http://schemas.openxmlformats.org/drawingml/2006/main">
          <a:endParaRPr lang="hu-H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5AF7D5-1C79-4B93-8119-7D25966800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D15-5ABA-49EF-9F0D-7E7CBEB4DB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3883-68CC-48C8-AEB1-4352DA1F7B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C945-03AA-424F-B502-D3EB66368D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C73D-A53E-4597-A98C-B715794DC1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2F84-FC0D-4929-A5E1-69FC21DA59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CC51-97B1-4B07-8D40-BF77F4A9EF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FFDC-EF02-4030-AD2B-1C92608924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8B324-9ABF-4075-BA15-DB0FDBDD87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D47D8-5B4A-4B6B-8E60-D0414DE79E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9C91-7B88-4303-B042-FA45F9351D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B10E-FF95-4429-AFA0-FA9FB4DEE3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F5CF4C-65CB-41D2-B8D8-0BCDD2C2C6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accent2"/>
                </a:solidFill>
              </a:rPr>
              <a:t>Debreceni Egyetem</a:t>
            </a:r>
            <a:br>
              <a:rPr lang="hu-HU" sz="3200" b="1" dirty="0" smtClean="0">
                <a:solidFill>
                  <a:schemeClr val="accent2"/>
                </a:solidFill>
              </a:rPr>
            </a:br>
            <a:r>
              <a:rPr lang="hu-HU" sz="3200" b="1" dirty="0" smtClean="0">
                <a:solidFill>
                  <a:schemeClr val="accent2"/>
                </a:solidFill>
              </a:rPr>
              <a:t>XXI. ÉPÜLETGÉPÉSZETI SZAKMAI NAPOK</a:t>
            </a:r>
            <a:r>
              <a:rPr lang="hu-HU" sz="3200" dirty="0" smtClean="0">
                <a:solidFill>
                  <a:schemeClr val="accent2"/>
                </a:solidFill>
              </a:rPr>
              <a:t/>
            </a:r>
            <a:br>
              <a:rPr lang="hu-HU" sz="3200" dirty="0" smtClean="0">
                <a:solidFill>
                  <a:schemeClr val="accent2"/>
                </a:solidFill>
              </a:rPr>
            </a:br>
            <a:r>
              <a:rPr lang="hu-HU" sz="3200" dirty="0" smtClean="0">
                <a:solidFill>
                  <a:schemeClr val="accent2"/>
                </a:solidFill>
              </a:rPr>
              <a:t>Budapest</a:t>
            </a:r>
            <a:r>
              <a:rPr lang="hu-HU" sz="2800" dirty="0" smtClean="0">
                <a:solidFill>
                  <a:schemeClr val="accent2"/>
                </a:solidFill>
              </a:rPr>
              <a:t>, 2015. október 15.</a:t>
            </a:r>
            <a:r>
              <a:rPr lang="hu-HU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2819400"/>
          </a:xfrm>
        </p:spPr>
        <p:txBody>
          <a:bodyPr/>
          <a:lstStyle/>
          <a:p>
            <a:pPr>
              <a:defRPr/>
            </a:pPr>
            <a:r>
              <a:rPr lang="hu-HU" sz="4400" b="1" dirty="0" smtClean="0">
                <a:solidFill>
                  <a:srgbClr val="FF0000"/>
                </a:solidFill>
              </a:rPr>
              <a:t>Az európai és a magyar </a:t>
            </a:r>
          </a:p>
          <a:p>
            <a:pPr>
              <a:defRPr/>
            </a:pPr>
            <a:r>
              <a:rPr lang="hu-HU" sz="4400" b="1" dirty="0" smtClean="0">
                <a:solidFill>
                  <a:srgbClr val="FF0000"/>
                </a:solidFill>
              </a:rPr>
              <a:t>villamosenergia-termelés jövőképe</a:t>
            </a:r>
            <a:endParaRPr lang="hu-HU" sz="4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hu-HU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dr. Molnár László, ETE főtitkár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2088232"/>
          </a:xfrm>
        </p:spPr>
        <p:txBody>
          <a:bodyPr/>
          <a:lstStyle/>
          <a:p>
            <a:r>
              <a:rPr lang="hu-HU" dirty="0" smtClean="0"/>
              <a:t>A hazai </a:t>
            </a:r>
            <a:r>
              <a:rPr lang="hu-HU" dirty="0" err="1" smtClean="0"/>
              <a:t>villamosenergia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rendszer jövője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hu-HU" dirty="0" smtClean="0"/>
              <a:t>Három fontos döntés,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melyek a magyar energetikai jövőt meghatározzák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EU</a:t>
            </a:r>
            <a:r>
              <a:rPr lang="hu-HU" sz="2800" dirty="0" smtClean="0"/>
              <a:t>: 2030-ig a </a:t>
            </a:r>
            <a:r>
              <a:rPr lang="hu-HU" sz="2800" u="sng" dirty="0" smtClean="0">
                <a:solidFill>
                  <a:srgbClr val="FF0000"/>
                </a:solidFill>
              </a:rPr>
              <a:t>GHG emissziókat </a:t>
            </a:r>
            <a:r>
              <a:rPr lang="hu-HU" sz="2800" dirty="0" smtClean="0">
                <a:solidFill>
                  <a:srgbClr val="FF0000"/>
                </a:solidFill>
              </a:rPr>
              <a:t>40%-kal kell csökkenteni</a:t>
            </a:r>
            <a:r>
              <a:rPr lang="hu-HU" sz="2800" dirty="0" smtClean="0"/>
              <a:t>, a </a:t>
            </a:r>
            <a:r>
              <a:rPr lang="hu-HU" sz="2800" u="sng" dirty="0" smtClean="0">
                <a:solidFill>
                  <a:srgbClr val="FF0000"/>
                </a:solidFill>
              </a:rPr>
              <a:t>megújuló energiák </a:t>
            </a:r>
            <a:r>
              <a:rPr lang="hu-HU" sz="2800" dirty="0" smtClean="0">
                <a:solidFill>
                  <a:srgbClr val="FF0000"/>
                </a:solidFill>
              </a:rPr>
              <a:t>részarányát és az </a:t>
            </a:r>
            <a:r>
              <a:rPr lang="hu-HU" sz="2800" u="sng" dirty="0" smtClean="0">
                <a:solidFill>
                  <a:srgbClr val="FF0000"/>
                </a:solidFill>
              </a:rPr>
              <a:t>energiahatékonyságot</a:t>
            </a:r>
            <a:r>
              <a:rPr lang="hu-HU" sz="2800" dirty="0" smtClean="0">
                <a:solidFill>
                  <a:srgbClr val="FF0000"/>
                </a:solidFill>
              </a:rPr>
              <a:t> 27%-kal kell </a:t>
            </a:r>
            <a:r>
              <a:rPr lang="hu-HU" sz="2800" dirty="0" smtClean="0"/>
              <a:t>növelni 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EU</a:t>
            </a:r>
            <a:r>
              <a:rPr lang="hu-HU" sz="2800" dirty="0" smtClean="0"/>
              <a:t>: létre kell hozni </a:t>
            </a:r>
            <a:r>
              <a:rPr lang="hu-HU" sz="2800" dirty="0" smtClean="0">
                <a:solidFill>
                  <a:srgbClr val="FF0000"/>
                </a:solidFill>
              </a:rPr>
              <a:t>a</a:t>
            </a:r>
            <a:r>
              <a:rPr lang="hu-HU" sz="2800" dirty="0" smtClean="0">
                <a:solidFill>
                  <a:srgbClr val="FF0000"/>
                </a:solidFill>
                <a:cs typeface="Times New Roman" pitchFamily="18" charset="0"/>
              </a:rPr>
              <a:t> teljes mértékben integrált energiapiacot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  <a:cs typeface="Times New Roman" pitchFamily="18" charset="0"/>
              </a:rPr>
              <a:t>Magyar parlament</a:t>
            </a:r>
            <a:r>
              <a:rPr lang="hu-HU" sz="2800" dirty="0" smtClean="0">
                <a:cs typeface="Times New Roman" pitchFamily="18" charset="0"/>
              </a:rPr>
              <a:t>: A Paksi Atomerőmű kapacitás-megőrzése </a:t>
            </a:r>
            <a:r>
              <a:rPr lang="hu-HU" sz="2800" dirty="0" smtClean="0">
                <a:solidFill>
                  <a:srgbClr val="FF0000"/>
                </a:solidFill>
                <a:cs typeface="Times New Roman" pitchFamily="18" charset="0"/>
              </a:rPr>
              <a:t>érdekében </a:t>
            </a:r>
            <a:r>
              <a:rPr lang="hu-HU" sz="2800" u="sng" dirty="0" smtClean="0">
                <a:solidFill>
                  <a:srgbClr val="FF0000"/>
                </a:solidFill>
                <a:cs typeface="Times New Roman" pitchFamily="18" charset="0"/>
              </a:rPr>
              <a:t>két új, egyenként 1200 MW-os </a:t>
            </a:r>
            <a:r>
              <a:rPr lang="hu-HU" sz="2800" u="sng" dirty="0" err="1" smtClean="0">
                <a:solidFill>
                  <a:srgbClr val="FF0000"/>
                </a:solidFill>
                <a:cs typeface="Times New Roman" pitchFamily="18" charset="0"/>
              </a:rPr>
              <a:t>atomerőművi</a:t>
            </a:r>
            <a:r>
              <a:rPr lang="hu-HU" sz="2800" u="sng" dirty="0" smtClean="0">
                <a:solidFill>
                  <a:srgbClr val="FF0000"/>
                </a:solidFill>
                <a:cs typeface="Times New Roman" pitchFamily="18" charset="0"/>
              </a:rPr>
              <a:t> blokkot kell építeni</a:t>
            </a:r>
            <a:r>
              <a:rPr lang="hu-HU" sz="2800" dirty="0" smtClean="0">
                <a:cs typeface="Times New Roman" pitchFamily="18" charset="0"/>
              </a:rPr>
              <a:t>. Ez </a:t>
            </a:r>
            <a:r>
              <a:rPr lang="hu-HU" sz="2800" dirty="0" smtClean="0">
                <a:solidFill>
                  <a:srgbClr val="FF0000"/>
                </a:solidFill>
                <a:cs typeface="Times New Roman" pitchFamily="18" charset="0"/>
              </a:rPr>
              <a:t>összhangban áll az EU véleményével</a:t>
            </a:r>
            <a:r>
              <a:rPr lang="hu-HU" sz="2800" dirty="0" smtClean="0">
                <a:cs typeface="Times New Roman" pitchFamily="18" charset="0"/>
              </a:rPr>
              <a:t>: Figyelembe kell venni, hogy</a:t>
            </a:r>
            <a:r>
              <a:rPr lang="hu-HU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hu-HU" sz="2800" u="sng" dirty="0" smtClean="0">
                <a:solidFill>
                  <a:srgbClr val="FF0000"/>
                </a:solidFill>
                <a:cs typeface="Times New Roman" pitchFamily="18" charset="0"/>
              </a:rPr>
              <a:t>a karbon</a:t>
            </a:r>
            <a:r>
              <a:rPr lang="hu-HU" sz="2800" u="sng" dirty="0" smtClean="0">
                <a:solidFill>
                  <a:srgbClr val="FF0000"/>
                </a:solidFill>
              </a:rPr>
              <a:t>-</a:t>
            </a:r>
            <a:r>
              <a:rPr lang="hu-HU" sz="2800" u="sng" dirty="0" smtClean="0">
                <a:solidFill>
                  <a:srgbClr val="FF0000"/>
                </a:solidFill>
                <a:cs typeface="Times New Roman" pitchFamily="18" charset="0"/>
              </a:rPr>
              <a:t>semleges atomenergia továbbra is jelentős alternatív energiatermelési megoldás</a:t>
            </a:r>
            <a:endParaRPr lang="hu-HU" sz="2800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C73D-A53E-4597-A98C-B715794DC14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14</a:t>
            </a:r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52400" y="1340768"/>
            <a:ext cx="8740080" cy="28083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Tágabb környezetünk,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 EU </a:t>
            </a:r>
            <a:r>
              <a:rPr kumimoji="0" lang="hu-H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villamosenergia</a:t>
            </a: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rendszer helyzete, jellemzői, különös tekintettel </a:t>
            </a:r>
            <a:b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közép- európai régióra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Hangsúly eltolódás a globális GDP-ben 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Globális GDP, </a:t>
            </a:r>
            <a:r>
              <a:rPr kumimoji="0" lang="hu-HU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1980 és 2015, %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Európa: erős visszaesés, Ázsia: gyors fejlődés</a:t>
            </a:r>
            <a:endParaRPr kumimoji="0" lang="hu-H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2057400"/>
          <a:ext cx="8640960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 rot="16200000">
            <a:off x="1111067" y="40715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FFFF"/>
                </a:solidFill>
              </a:rPr>
              <a:t>1980</a:t>
            </a:r>
            <a:endParaRPr lang="hu-HU" sz="2800" dirty="0">
              <a:solidFill>
                <a:srgbClr val="FFFFFF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 rot="16200000">
            <a:off x="1903155" y="41435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FFFF"/>
                </a:solidFill>
              </a:rPr>
              <a:t>2015</a:t>
            </a:r>
            <a:endParaRPr lang="hu-H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0" y="476672"/>
            <a:ext cx="91440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EU energia helyzete és politikája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txBody>
          <a:bodyPr/>
          <a:lstStyle/>
          <a:p>
            <a:pPr marL="609600" lvl="0" indent="-609600" algn="just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3600" u="sng" dirty="0" smtClean="0">
                <a:solidFill>
                  <a:srgbClr val="FF0000"/>
                </a:solidFill>
              </a:rPr>
              <a:t>Energiafogyasztás növekedés </a:t>
            </a:r>
            <a:r>
              <a:rPr lang="hu-HU" sz="3600" dirty="0" smtClean="0">
                <a:solidFill>
                  <a:srgbClr val="FF0000"/>
                </a:solidFill>
              </a:rPr>
              <a:t>2011-től </a:t>
            </a:r>
          </a:p>
          <a:p>
            <a:pPr marL="609600" lvl="0" indent="-609600" algn="just">
              <a:spcBef>
                <a:spcPct val="10000"/>
              </a:spcBef>
              <a:defRPr/>
            </a:pPr>
            <a:r>
              <a:rPr lang="hu-HU" sz="3600" dirty="0" smtClean="0">
                <a:solidFill>
                  <a:srgbClr val="FF0000"/>
                </a:solidFill>
              </a:rPr>
              <a:t>	2035-ig: </a:t>
            </a:r>
            <a:r>
              <a:rPr lang="hu-HU" sz="3600" dirty="0" smtClean="0"/>
              <a:t>	</a:t>
            </a:r>
            <a:r>
              <a:rPr lang="hu-HU" sz="3600" dirty="0" smtClean="0">
                <a:solidFill>
                  <a:srgbClr val="FF0000"/>
                </a:solidFill>
              </a:rPr>
              <a:t>EU 0%, </a:t>
            </a:r>
            <a:r>
              <a:rPr lang="hu-HU" sz="3600" dirty="0" smtClean="0"/>
              <a:t>US 1%, Közép-Kelet 10%, </a:t>
            </a:r>
            <a:r>
              <a:rPr lang="hu-HU" sz="3600" dirty="0" err="1" smtClean="0"/>
              <a:t>Dél-Kelet</a:t>
            </a:r>
            <a:r>
              <a:rPr lang="hu-HU" sz="3600" dirty="0" smtClean="0"/>
              <a:t> Ázsia 11%, India 18%, </a:t>
            </a:r>
          </a:p>
          <a:p>
            <a:pPr marL="609600" lvl="0" indent="-609600" algn="just">
              <a:spcBef>
                <a:spcPct val="10000"/>
              </a:spcBef>
              <a:defRPr/>
            </a:pPr>
            <a:r>
              <a:rPr lang="hu-HU" sz="3600" dirty="0" smtClean="0">
                <a:solidFill>
                  <a:srgbClr val="FF0000"/>
                </a:solidFill>
              </a:rPr>
              <a:t>	Kína 31%</a:t>
            </a:r>
          </a:p>
          <a:p>
            <a:pPr marL="609600" lvl="0" indent="-609600" algn="just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srgbClr val="FF0000"/>
                </a:solidFill>
              </a:rPr>
              <a:t>Legfőbb energetikai EU célok:</a:t>
            </a:r>
          </a:p>
          <a:p>
            <a:pPr marL="514350" indent="-514350"/>
            <a:r>
              <a:rPr lang="hu-HU" sz="3600" b="1" dirty="0" smtClean="0">
                <a:solidFill>
                  <a:srgbClr val="FF0000"/>
                </a:solidFill>
              </a:rPr>
              <a:t>	- EU</a:t>
            </a:r>
            <a:r>
              <a:rPr lang="hu-HU" sz="3600" dirty="0" smtClean="0"/>
              <a:t>: 2030-ig a </a:t>
            </a:r>
            <a:r>
              <a:rPr lang="hu-HU" sz="3600" u="sng" dirty="0" smtClean="0">
                <a:solidFill>
                  <a:srgbClr val="FF0000"/>
                </a:solidFill>
              </a:rPr>
              <a:t>GHG emissziókat </a:t>
            </a:r>
            <a:r>
              <a:rPr lang="hu-HU" sz="3600" dirty="0" smtClean="0">
                <a:solidFill>
                  <a:srgbClr val="FF0000"/>
                </a:solidFill>
              </a:rPr>
              <a:t>40%-kal kell csökkenteni</a:t>
            </a:r>
            <a:r>
              <a:rPr lang="hu-HU" sz="3600" dirty="0" smtClean="0"/>
              <a:t>, a </a:t>
            </a:r>
            <a:r>
              <a:rPr lang="hu-HU" sz="3600" u="sng" dirty="0" smtClean="0">
                <a:solidFill>
                  <a:srgbClr val="FF0000"/>
                </a:solidFill>
              </a:rPr>
              <a:t>megújuló energiák </a:t>
            </a:r>
            <a:r>
              <a:rPr lang="hu-HU" sz="3600" dirty="0" smtClean="0">
                <a:solidFill>
                  <a:srgbClr val="FF0000"/>
                </a:solidFill>
              </a:rPr>
              <a:t>részarányát és az </a:t>
            </a:r>
            <a:r>
              <a:rPr lang="hu-HU" sz="3600" u="sng" dirty="0" smtClean="0">
                <a:solidFill>
                  <a:srgbClr val="FF0000"/>
                </a:solidFill>
              </a:rPr>
              <a:t>energiahatékonyságot</a:t>
            </a:r>
            <a:r>
              <a:rPr lang="hu-HU" sz="3600" dirty="0" smtClean="0">
                <a:solidFill>
                  <a:srgbClr val="FF0000"/>
                </a:solidFill>
              </a:rPr>
              <a:t> 27%-kal kell </a:t>
            </a:r>
            <a:r>
              <a:rPr lang="hu-HU" sz="3600" dirty="0" smtClean="0"/>
              <a:t>növelni </a:t>
            </a:r>
          </a:p>
          <a:p>
            <a:pPr marL="514350" lvl="0" indent="-514350"/>
            <a:r>
              <a:rPr lang="hu-HU" sz="2800" b="1" dirty="0" smtClean="0">
                <a:solidFill>
                  <a:srgbClr val="FF0000"/>
                </a:solidFill>
              </a:rPr>
              <a:t>	</a:t>
            </a:r>
            <a:endParaRPr lang="hu-HU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hu-HU" sz="3200" dirty="0" smtClean="0">
                <a:solidFill>
                  <a:srgbClr val="FF0000"/>
                </a:solidFill>
              </a:rPr>
              <a:t>Globális CO</a:t>
            </a:r>
            <a:r>
              <a:rPr lang="hu-HU" sz="3200" baseline="-25000" dirty="0" smtClean="0">
                <a:solidFill>
                  <a:srgbClr val="FF0000"/>
                </a:solidFill>
              </a:rPr>
              <a:t>2</a:t>
            </a:r>
            <a:r>
              <a:rPr lang="hu-HU" sz="3200" dirty="0" smtClean="0">
                <a:solidFill>
                  <a:srgbClr val="FF0000"/>
                </a:solidFill>
              </a:rPr>
              <a:t> emissziók %-ban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A legnagyobb kibocsátók</a:t>
            </a: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99592" y="1556792"/>
          <a:ext cx="7488832" cy="2944368"/>
        </p:xfrm>
        <a:graphic>
          <a:graphicData uri="http://schemas.openxmlformats.org/drawingml/2006/table">
            <a:tbl>
              <a:tblPr/>
              <a:tblGrid>
                <a:gridCol w="5167855"/>
                <a:gridCol w="2320977"/>
              </a:tblGrid>
              <a:tr h="408045">
                <a:tc>
                  <a:txBody>
                    <a:bodyPr/>
                    <a:lstStyle/>
                    <a:p>
                      <a:pPr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Kína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USA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EU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Oroszorsz.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5,3%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Japán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4509120"/>
            <a:ext cx="91131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</a:rPr>
              <a:t>Kína, az USA és az EU együtt a kibocsátások 54%-át</a:t>
            </a:r>
            <a:r>
              <a:rPr lang="hu-HU" dirty="0" smtClean="0"/>
              <a:t>, a felsorolt </a:t>
            </a:r>
          </a:p>
          <a:p>
            <a:pPr algn="ctr"/>
            <a:r>
              <a:rPr lang="hu-HU" dirty="0" smtClean="0">
                <a:solidFill>
                  <a:schemeClr val="tx2"/>
                </a:solidFill>
              </a:rPr>
              <a:t>hat legnagyobb kibocsátó együtt 70%-ot </a:t>
            </a:r>
            <a:r>
              <a:rPr lang="hu-HU" dirty="0" smtClean="0"/>
              <a:t>képviselnek. </a:t>
            </a:r>
          </a:p>
          <a:p>
            <a:pPr algn="ctr"/>
            <a:r>
              <a:rPr lang="hu-HU" dirty="0" smtClean="0">
                <a:solidFill>
                  <a:schemeClr val="tx2"/>
                </a:solidFill>
              </a:rPr>
              <a:t>Az EU</a:t>
            </a:r>
            <a:r>
              <a:rPr lang="hu-HU" dirty="0" smtClean="0"/>
              <a:t>, a maga 40%-os kibocsátás csökkentő célkitűzésével </a:t>
            </a:r>
          </a:p>
          <a:p>
            <a:pPr algn="ctr"/>
            <a:r>
              <a:rPr lang="hu-HU" dirty="0" smtClean="0"/>
              <a:t>(az 1990-es bázisévhez képest</a:t>
            </a:r>
            <a:r>
              <a:rPr lang="hu-HU" dirty="0" smtClean="0">
                <a:solidFill>
                  <a:schemeClr val="tx2"/>
                </a:solidFill>
              </a:rPr>
              <a:t>) jelentős erőfeszítést tesz, de az </a:t>
            </a:r>
            <a:r>
              <a:rPr lang="hu-HU" b="1" dirty="0" smtClean="0">
                <a:solidFill>
                  <a:schemeClr val="tx2"/>
                </a:solidFill>
              </a:rPr>
              <a:t>EU mai </a:t>
            </a:r>
          </a:p>
          <a:p>
            <a:pPr algn="ctr"/>
            <a:r>
              <a:rPr lang="hu-HU" b="1" dirty="0" smtClean="0">
                <a:solidFill>
                  <a:schemeClr val="tx2"/>
                </a:solidFill>
              </a:rPr>
              <a:t>kibocsátási szintjéhez viszonyítva a csökkentés 2%</a:t>
            </a:r>
            <a:r>
              <a:rPr lang="hu-HU" dirty="0" smtClean="0">
                <a:solidFill>
                  <a:schemeClr val="tx2"/>
                </a:solidFill>
              </a:rPr>
              <a:t> körül van</a:t>
            </a:r>
            <a:r>
              <a:rPr lang="hu-HU" dirty="0" smtClean="0"/>
              <a:t>. </a:t>
            </a:r>
          </a:p>
          <a:p>
            <a:pPr algn="ctr"/>
            <a:r>
              <a:rPr lang="hu-HU" sz="2600" b="1" dirty="0" smtClean="0">
                <a:solidFill>
                  <a:srgbClr val="FF0000"/>
                </a:solidFill>
              </a:rPr>
              <a:t>Az EU nem befolyásolja érdemben a globális emissziókat.</a:t>
            </a:r>
            <a:endParaRPr lang="hu-HU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C57EF-BCF0-4031-92A8-21D169A9578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52400"/>
            <a:ext cx="9144000" cy="13323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EU stagnál, de vannak nagy változások 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nemzetközi gázpiac helyzete, 2014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0" y="1493168"/>
            <a:ext cx="9144000" cy="5517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Fogyasztás és termelés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globális gázfogyasztás 0,4%-kal nőtt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míg az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gázfogyasztása 11,6%-kal csökkent</a:t>
            </a:r>
            <a:r>
              <a:rPr kumimoji="0" lang="hu-HU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globális gáztermelés 1,6%-kal nőtt, míg az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kern="0" dirty="0" smtClean="0">
                <a:latin typeface="+mn-lt"/>
              </a:rPr>
              <a:t>	</a:t>
            </a:r>
            <a:r>
              <a:rPr kumimoji="0" lang="hu-HU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gáztermelése 9,8%-kal csökkent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Kereskedelem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globális földgáz-kereskedelem 3,4%-kal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vezetékes gázszállítás 6,2%-kal, az orosz export 11,8%-kal, a holland 30%-kal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csökkent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 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 28%-kal, Németország 10%-kal, Ukrajna +30%-kal csökkentette 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vezetékes importját.</a:t>
            </a:r>
          </a:p>
        </p:txBody>
      </p:sp>
      <p:sp>
        <p:nvSpPr>
          <p:cNvPr id="8" name="Dia számának helye 3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1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52400" y="152400"/>
            <a:ext cx="9144000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európai árampiac helyzete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óta jelentős változások következtek be. A </a:t>
            </a:r>
            <a:r>
              <a:rPr kumimoji="0" lang="hu-H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széndioxid-kvóták iránti kereslet csökkenése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az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amerikai palagáz-forradalom, a szénárak mérséklődése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és néhány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tagállam megújuló energiás</a:t>
            </a:r>
            <a:r>
              <a:rPr kumimoji="0" lang="hu-HU" sz="2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fejlesztései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átrendezték a piacot.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kontinentális európai nagykereskedelmi árampiacokon folyamatosan csökkenő árak alakultak ki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Ezeket azonban a fogyasztók nem érzékelték a többnyire kötelező átvételi rendszerben termelő megújulós erőművek fokozódó ártámogatása következtében.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hu-HU" sz="2600" kern="0" dirty="0" smtClean="0">
                <a:latin typeface="+mn-lt"/>
              </a:rPr>
              <a:t>A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földgázárak nem követték a villamos energia nagykereskedelmi árainak csökkenését, a </a:t>
            </a:r>
            <a:r>
              <a:rPr kumimoji="0" lang="hu-HU" sz="2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földgázbázisú áramtermelés gazdaságilag ellehetetlenült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hu-HU" sz="2600" kern="0" dirty="0" smtClean="0"/>
              <a:t>Európa számos országában </a:t>
            </a:r>
            <a:r>
              <a:rPr lang="hu-HU" sz="2600" u="sng" kern="0" dirty="0" smtClean="0">
                <a:solidFill>
                  <a:srgbClr val="FF0000"/>
                </a:solidFill>
              </a:rPr>
              <a:t>s</a:t>
            </a:r>
            <a:r>
              <a:rPr kumimoji="0" lang="hu-HU" sz="2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orra állítják le a </a:t>
            </a:r>
            <a:r>
              <a:rPr kumimoji="0" lang="hu-HU" sz="2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korszrű</a:t>
            </a:r>
            <a:r>
              <a:rPr kumimoji="0" lang="hu-HU" sz="2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gáztüzelésű erőműveket is.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hu-HU" sz="2600" u="sng" kern="0" dirty="0" smtClean="0">
                <a:solidFill>
                  <a:srgbClr val="FF0000"/>
                </a:solidFill>
                <a:latin typeface="+mn-lt"/>
              </a:rPr>
              <a:t>Az EU </a:t>
            </a:r>
            <a:r>
              <a:rPr lang="hu-HU" sz="2600" u="sng" kern="0" dirty="0" err="1" smtClean="0">
                <a:solidFill>
                  <a:srgbClr val="FF0000"/>
                </a:solidFill>
                <a:latin typeface="+mn-lt"/>
              </a:rPr>
              <a:t>villamosenergia</a:t>
            </a:r>
            <a:r>
              <a:rPr lang="hu-HU" sz="2600" u="sng" kern="0" dirty="0" smtClean="0">
                <a:solidFill>
                  <a:srgbClr val="FF0000"/>
                </a:solidFill>
                <a:latin typeface="+mn-lt"/>
              </a:rPr>
              <a:t> fogyasztása az elmúlt évben 1,9%-kal nőtt.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2050 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villamosenergia-mix alakulása 2000-2050-ig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Áram termelés, 2000-2050, 2800-4200TWh, 50%</a:t>
            </a: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60525" y="58324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Atom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157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Szén, lignit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48006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Földgáz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0" y="39624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Vízerőmű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05200" y="34290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Szél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31840" y="2708920"/>
            <a:ext cx="195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dirty="0"/>
              <a:t>Szolár, hullám, stb.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71800" y="4319588"/>
            <a:ext cx="128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solidFill>
                  <a:schemeClr val="bg1"/>
                </a:solidFill>
              </a:rPr>
              <a:t>Biomassza</a:t>
            </a:r>
          </a:p>
        </p:txBody>
      </p:sp>
      <p:sp>
        <p:nvSpPr>
          <p:cNvPr id="13" name="Dia számának helye 10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01F92-1094-441B-925C-8A68BE201303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305151" y="2708920"/>
            <a:ext cx="504176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Az EU-ban 2000-től 2050-ig 50 %-os </a:t>
            </a:r>
          </a:p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áramfogyasztás növekedés várható.</a:t>
            </a:r>
          </a:p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Feltehető, hogy a hazai fogyasztás</a:t>
            </a:r>
          </a:p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hasonló módon nő</a:t>
            </a:r>
            <a:endParaRPr lang="hu-H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francia és a német áram-mix, 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2013, 2014 és 2015, január, 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GWh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DCC51-97B1-4B07-8D40-BF77F4A9EF74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Tartalom helye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44958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40768"/>
            <a:ext cx="449580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0" y="472514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A</a:t>
            </a:r>
            <a:r>
              <a:rPr lang="hu-HU" sz="3200" dirty="0" smtClean="0"/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>nagy különbségek miatt érdemi, közös EU-s energiapolitika vagy Energia Unió nem dolgozható ki</a:t>
            </a:r>
            <a:r>
              <a:rPr lang="hu-HU" sz="3200" dirty="0" smtClean="0"/>
              <a:t>, legfeljebb egy-két témában, pl. a </a:t>
            </a:r>
            <a:r>
              <a:rPr lang="hu-HU" sz="3200" dirty="0" smtClean="0">
                <a:solidFill>
                  <a:srgbClr val="FF0000"/>
                </a:solidFill>
              </a:rPr>
              <a:t>klímavédelem, az energiahatékonyság vagy az energiapiacok </a:t>
            </a:r>
            <a:r>
              <a:rPr lang="hu-HU" sz="3200" dirty="0" smtClean="0"/>
              <a:t>területén.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39752" y="155679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2"/>
                </a:solidFill>
              </a:rPr>
              <a:t>Francia-mix</a:t>
            </a:r>
            <a:endParaRPr lang="hu-HU" sz="1800" dirty="0" smtClean="0">
              <a:solidFill>
                <a:schemeClr val="accent2"/>
              </a:solidFill>
            </a:endParaRPr>
          </a:p>
          <a:p>
            <a:pPr algn="ctr"/>
            <a:r>
              <a:rPr lang="hu-HU" sz="1800" dirty="0" smtClean="0">
                <a:solidFill>
                  <a:srgbClr val="FF0000"/>
                </a:solidFill>
              </a:rPr>
              <a:t>Az atom dominál</a:t>
            </a:r>
          </a:p>
          <a:p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40152" y="162880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2"/>
                </a:solidFill>
              </a:rPr>
              <a:t>Német-mix</a:t>
            </a:r>
            <a:endParaRPr lang="hu-HU" sz="1800" dirty="0" smtClean="0">
              <a:solidFill>
                <a:schemeClr val="accent2"/>
              </a:solidFill>
            </a:endParaRPr>
          </a:p>
          <a:p>
            <a:pPr algn="ctr"/>
            <a:r>
              <a:rPr lang="hu-HU" sz="1800" dirty="0" smtClean="0">
                <a:solidFill>
                  <a:srgbClr val="FF0000"/>
                </a:solidFill>
              </a:rPr>
              <a:t>Az éghető tüzelő-anyagok</a:t>
            </a:r>
          </a:p>
          <a:p>
            <a:pPr algn="ctr"/>
            <a:r>
              <a:rPr lang="hu-HU" sz="1800" dirty="0" smtClean="0">
                <a:solidFill>
                  <a:srgbClr val="FF0000"/>
                </a:solidFill>
              </a:rPr>
              <a:t>dominálnak.</a:t>
            </a:r>
          </a:p>
          <a:p>
            <a:pPr algn="ctr"/>
            <a:r>
              <a:rPr lang="hu-HU" sz="1800" b="1" dirty="0" smtClean="0">
                <a:solidFill>
                  <a:srgbClr val="FF0000"/>
                </a:solidFill>
              </a:rPr>
              <a:t>A megújulók aránya 15%</a:t>
            </a:r>
          </a:p>
          <a:p>
            <a:pPr algn="ctr"/>
            <a:endParaRPr lang="hu-HU" sz="1800" b="1" dirty="0" smtClean="0">
              <a:solidFill>
                <a:srgbClr val="FF0000"/>
              </a:solidFill>
            </a:endParaRPr>
          </a:p>
          <a:p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1560" y="4509120"/>
            <a:ext cx="408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Éghető       Atom       Víz    Geo, szél, nap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2016224"/>
          </a:xfrm>
        </p:spPr>
        <p:txBody>
          <a:bodyPr/>
          <a:lstStyle/>
          <a:p>
            <a:r>
              <a:rPr lang="hu-HU" dirty="0" smtClean="0"/>
              <a:t>A hazai </a:t>
            </a:r>
            <a:r>
              <a:rPr lang="hu-HU" dirty="0" err="1" smtClean="0"/>
              <a:t>villamosenergia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ágazat helyzete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21328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Megújuló energia támogatások 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top-15 országban, 2013, Mrd USD</a:t>
            </a:r>
          </a:p>
          <a:p>
            <a:pPr lvl="0" algn="ctr" eaLnBrk="0" hangingPunct="0">
              <a:defRPr/>
            </a:pPr>
            <a:r>
              <a:rPr lang="hu-HU" sz="2000" dirty="0" smtClean="0">
                <a:solidFill>
                  <a:srgbClr val="FF0000"/>
                </a:solidFill>
              </a:rPr>
              <a:t>A fajlagos német támogatások 5-10-20-szor nagyobbak, mint a fejlett országokban. Kínánál 50-szer, Indiánál 160-szor nagyobb a német fajlagos támogatás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Kép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994560" y="4077072"/>
            <a:ext cx="6017994" cy="2123658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A német megújuló energiák gyors felfutását sem </a:t>
            </a:r>
          </a:p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a megújulók magas versenyképessége okozza, hanem </a:t>
            </a:r>
          </a:p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a rendkívül nagy támogatás. 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  <a:cs typeface="Times New Roman" pitchFamily="18" charset="0"/>
              </a:rPr>
              <a:t>Kérdés, hogy a hatalmas német </a:t>
            </a:r>
            <a:r>
              <a:rPr lang="hu-HU" b="1" dirty="0" smtClean="0">
                <a:solidFill>
                  <a:srgbClr val="FF0000"/>
                </a:solidFill>
                <a:cs typeface="Times New Roman" pitchFamily="18" charset="0"/>
              </a:rPr>
              <a:t>támogatások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  <a:cs typeface="Times New Roman" pitchFamily="18" charset="0"/>
              </a:rPr>
              <a:t>hogyan hatnak a </a:t>
            </a:r>
            <a:r>
              <a:rPr lang="hu-HU" b="1" dirty="0" smtClean="0">
                <a:solidFill>
                  <a:srgbClr val="FF0000"/>
                </a:solidFill>
                <a:cs typeface="Times New Roman" pitchFamily="18" charset="0"/>
              </a:rPr>
              <a:t>versenyképességre</a:t>
            </a:r>
            <a:r>
              <a:rPr lang="hu-HU" dirty="0" smtClean="0">
                <a:solidFill>
                  <a:srgbClr val="FF0000"/>
                </a:solidFill>
                <a:cs typeface="Times New Roman" pitchFamily="18" charset="0"/>
              </a:rPr>
              <a:t>, és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  <a:cs typeface="Times New Roman" pitchFamily="18" charset="0"/>
              </a:rPr>
              <a:t>meddig marad meg a </a:t>
            </a:r>
            <a:r>
              <a:rPr lang="hu-HU" b="1" dirty="0" smtClean="0">
                <a:solidFill>
                  <a:srgbClr val="FF0000"/>
                </a:solidFill>
                <a:cs typeface="Times New Roman" pitchFamily="18" charset="0"/>
              </a:rPr>
              <a:t>politikai támogatottság</a:t>
            </a:r>
            <a:r>
              <a:rPr lang="hu-HU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3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C5C57-DCE6-43B7-913A-609FF2D04430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Meddig kell még támogatni a megújulókat?</a:t>
            </a:r>
            <a:endParaRPr lang="hu-H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Globális megújuló energia támogatások típusonként </a:t>
            </a:r>
          </a:p>
          <a:p>
            <a:pPr algn="ctr"/>
            <a: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az Új Politikák szcenárió szerint, </a:t>
            </a:r>
          </a:p>
          <a:p>
            <a:pPr algn="ctr"/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2007-2040</a:t>
            </a:r>
            <a:r>
              <a:rPr lang="hu-HU" sz="20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milliárd USD (2013)</a:t>
            </a: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99992" y="2132856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Biodiesel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27784" y="5805264"/>
            <a:ext cx="171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Szél</a:t>
            </a:r>
            <a:r>
              <a:rPr lang="hu-H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szárazföldi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76056" y="558924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Szél, tengeri</a:t>
            </a:r>
            <a:endParaRPr lang="hu-H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39952" y="4941168"/>
            <a:ext cx="1193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Bioenergia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03848" y="3861048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Szolár PV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24128" y="3501008"/>
            <a:ext cx="1387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Szolár, konc.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427984" y="2564904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Etanol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28184" y="306896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Egyéb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259632" y="2348880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Tény    Prognózis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051720" y="4293096"/>
            <a:ext cx="538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2"/>
                </a:solidFill>
              </a:rPr>
              <a:t>Még 2040-ben is jelentős támogatás lesz</a:t>
            </a:r>
            <a:endParaRPr lang="hu-H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Van-e értelme a megújulók erőltetett növelésének?</a:t>
            </a:r>
            <a:b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 </a:t>
            </a:r>
            <a:r>
              <a:rPr lang="hu-HU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tesz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az Egyesült Államok?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irc_mi" descr="https://images.angelpub.com/2012/02/12432/energy-mix-u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0" y="5805264"/>
            <a:ext cx="9062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Az USA energiamérlegben a napenergia 0,1%-ot,</a:t>
            </a:r>
          </a:p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 a szélenergia 0,9%-ot, </a:t>
            </a:r>
            <a:r>
              <a:rPr lang="hu-HU" sz="3200" b="1" dirty="0" smtClean="0">
                <a:solidFill>
                  <a:srgbClr val="FF0000"/>
                </a:solidFill>
              </a:rPr>
              <a:t>összesen 1%-ot tesz ki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18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Villamosenergia termelés az OECD-ben</a:t>
            </a:r>
            <a:br>
              <a:rPr kumimoji="0" lang="hu-H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OECD energia-mixben dominálnak az éghető energiahordozók 61%), őket követi az atom (19%) és a vízenergia (14%). A megújuló energiák részaránya mindössze 6%. 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2" descr="http://www.dw.de/image/0,,17097843_401,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0" y="4293096"/>
            <a:ext cx="90629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A német energiamérlegben a napenergia 5%-ot,</a:t>
            </a:r>
          </a:p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 a szélenergia 8%-ot, </a:t>
            </a:r>
            <a:r>
              <a:rPr lang="hu-HU" sz="3200" b="1" dirty="0" smtClean="0">
                <a:solidFill>
                  <a:srgbClr val="FF0000"/>
                </a:solidFill>
              </a:rPr>
              <a:t>összesen: 13%-ot tesz ki.</a:t>
            </a:r>
          </a:p>
          <a:p>
            <a:pPr algn="ctr"/>
            <a:r>
              <a:rPr lang="hu-HU" sz="3000" b="1" dirty="0" smtClean="0">
                <a:solidFill>
                  <a:srgbClr val="FF0000"/>
                </a:solidFill>
              </a:rPr>
              <a:t>Nap + szélenergia: mi indokolja, hogy a németeknél 13-szor nagyobb, mint az USA-ban?</a:t>
            </a:r>
          </a:p>
          <a:p>
            <a:pPr algn="ctr"/>
            <a:r>
              <a:rPr lang="hu-HU" sz="3000" b="1" dirty="0" smtClean="0">
                <a:solidFill>
                  <a:srgbClr val="FF0000"/>
                </a:solidFill>
              </a:rPr>
              <a:t>A RES az USA-ban 8%, mi miért akarunk 27%-ot? </a:t>
            </a:r>
            <a:endParaRPr lang="hu-HU" sz="3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60232" y="1196752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Barna szén (+3%)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76256" y="227687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Fekete szén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76256" y="292494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FF0000"/>
                </a:solidFill>
              </a:rPr>
              <a:t>Földgáz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60232" y="371703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rgbClr val="FF0000"/>
                </a:solidFill>
              </a:rPr>
              <a:t>Egyéb fosszilis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7584" y="292494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Atom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16200000">
            <a:off x="-217999" y="1379555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Megújulók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390" y="2348880"/>
            <a:ext cx="8992783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/>
                </a:solidFill>
              </a:rPr>
              <a:t>Németország más úton jár, mint a többi fejlett ország.</a:t>
            </a:r>
          </a:p>
          <a:p>
            <a:pPr algn="ctr"/>
            <a:r>
              <a:rPr lang="hu-HU" sz="3200" dirty="0" smtClean="0">
                <a:solidFill>
                  <a:schemeClr val="accent6"/>
                </a:solidFill>
              </a:rPr>
              <a:t>Ki lesz ennek a helyzetnek a nyertese?</a:t>
            </a:r>
            <a:endParaRPr lang="hu-HU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2520280"/>
          </a:xfrm>
        </p:spPr>
        <p:txBody>
          <a:bodyPr/>
          <a:lstStyle/>
          <a:p>
            <a:r>
              <a:rPr lang="hu-HU" sz="4000" dirty="0" smtClean="0"/>
              <a:t>Gondolatok az új német</a:t>
            </a:r>
            <a:br>
              <a:rPr lang="hu-HU" sz="4000" dirty="0" smtClean="0"/>
            </a:br>
            <a:r>
              <a:rPr lang="hu-HU" sz="4000" dirty="0" smtClean="0"/>
              <a:t> energiapolitikai fordulatról,</a:t>
            </a:r>
            <a:br>
              <a:rPr lang="hu-HU" sz="4000" dirty="0" smtClean="0"/>
            </a:br>
            <a:r>
              <a:rPr lang="hu-HU" sz="4000" dirty="0" smtClean="0"/>
              <a:t>az </a:t>
            </a:r>
            <a:r>
              <a:rPr lang="hu-HU" sz="4000" dirty="0" err="1" smtClean="0"/>
              <a:t>Energiewendéről</a:t>
            </a:r>
            <a:endParaRPr lang="hu-HU" sz="4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hu-HU" dirty="0" smtClean="0"/>
              <a:t>Mi az </a:t>
            </a:r>
            <a:r>
              <a:rPr lang="hu-HU" dirty="0" err="1" smtClean="0"/>
              <a:t>Energiewende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Az </a:t>
            </a:r>
            <a:r>
              <a:rPr lang="hu-HU" dirty="0" err="1" smtClean="0"/>
              <a:t>Energiewende</a:t>
            </a:r>
            <a:r>
              <a:rPr lang="hu-HU" dirty="0" smtClean="0"/>
              <a:t> egy </a:t>
            </a:r>
            <a:r>
              <a:rPr lang="hu-HU" dirty="0" smtClean="0">
                <a:solidFill>
                  <a:srgbClr val="FF0000"/>
                </a:solidFill>
              </a:rPr>
              <a:t>német politikai dokumentum</a:t>
            </a:r>
            <a:r>
              <a:rPr lang="hu-HU" dirty="0" smtClean="0"/>
              <a:t>, mely a </a:t>
            </a:r>
            <a:r>
              <a:rPr lang="hu-HU" dirty="0" smtClean="0">
                <a:solidFill>
                  <a:srgbClr val="FF0000"/>
                </a:solidFill>
              </a:rPr>
              <a:t>következő évtizedekre meghatározza a német energiapolitikát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smtClean="0"/>
              <a:t>Alapvető </a:t>
            </a:r>
            <a:r>
              <a:rPr lang="hu-HU" dirty="0" smtClean="0">
                <a:solidFill>
                  <a:srgbClr val="FF0000"/>
                </a:solidFill>
              </a:rPr>
              <a:t>célja a megújuló energiák gyorsított ütemű bevezetése, az energiahatékonyság fokozása továbbá a nukleáris energia leállítása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smtClean="0"/>
              <a:t>Az </a:t>
            </a:r>
            <a:r>
              <a:rPr lang="hu-HU" dirty="0" err="1" smtClean="0">
                <a:solidFill>
                  <a:srgbClr val="FF0000"/>
                </a:solidFill>
              </a:rPr>
              <a:t>Energiewende</a:t>
            </a:r>
            <a:r>
              <a:rPr lang="hu-HU" dirty="0" smtClean="0">
                <a:solidFill>
                  <a:srgbClr val="FF0000"/>
                </a:solidFill>
              </a:rPr>
              <a:t> megvalósításának teljes költsége </a:t>
            </a:r>
            <a:r>
              <a:rPr lang="hu-HU" dirty="0" smtClean="0"/>
              <a:t>a </a:t>
            </a:r>
            <a:r>
              <a:rPr lang="hu-HU" dirty="0" smtClean="0">
                <a:solidFill>
                  <a:srgbClr val="FF0000"/>
                </a:solidFill>
              </a:rPr>
              <a:t>2011-2050 közötti időszakra </a:t>
            </a:r>
            <a:r>
              <a:rPr lang="hu-HU" b="1" dirty="0" smtClean="0">
                <a:solidFill>
                  <a:srgbClr val="FF0000"/>
                </a:solidFill>
              </a:rPr>
              <a:t>1500 milliárd euró</a:t>
            </a:r>
            <a:r>
              <a:rPr lang="hu-HU" dirty="0" smtClean="0"/>
              <a:t>, tőkeköltség nélkül. </a:t>
            </a:r>
          </a:p>
          <a:p>
            <a:pPr>
              <a:buNone/>
            </a:pPr>
            <a:r>
              <a:rPr lang="hu-HU" dirty="0" smtClean="0"/>
              <a:t>A német kormány </a:t>
            </a:r>
            <a:r>
              <a:rPr lang="hu-HU" dirty="0" smtClean="0">
                <a:solidFill>
                  <a:srgbClr val="FF0000"/>
                </a:solidFill>
              </a:rPr>
              <a:t>az </a:t>
            </a:r>
            <a:r>
              <a:rPr lang="hu-HU" dirty="0" err="1" smtClean="0">
                <a:solidFill>
                  <a:srgbClr val="FF0000"/>
                </a:solidFill>
              </a:rPr>
              <a:t>Energiewendét</a:t>
            </a:r>
            <a:r>
              <a:rPr lang="hu-HU" dirty="0" smtClean="0">
                <a:solidFill>
                  <a:srgbClr val="FF0000"/>
                </a:solidFill>
              </a:rPr>
              <a:t> példaként szánja a többi ország részére</a:t>
            </a:r>
            <a:r>
              <a:rPr lang="hu-HU" dirty="0" smtClean="0"/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C73D-A53E-4597-A98C-B715794DC14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/>
          <a:lstStyle/>
          <a:p>
            <a:r>
              <a:rPr lang="hu-HU" sz="3600" dirty="0" smtClean="0"/>
              <a:t>Az </a:t>
            </a:r>
            <a:r>
              <a:rPr lang="hu-HU" sz="3600" dirty="0" err="1" smtClean="0"/>
              <a:t>Energiewende</a:t>
            </a:r>
            <a:r>
              <a:rPr lang="hu-HU" sz="3600" dirty="0" smtClean="0"/>
              <a:t> célkitűzései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800" dirty="0" smtClean="0">
                <a:solidFill>
                  <a:srgbClr val="FF0000"/>
                </a:solidFill>
              </a:rPr>
              <a:t>Az </a:t>
            </a:r>
            <a:r>
              <a:rPr lang="hu-HU" sz="2800" dirty="0" err="1" smtClean="0">
                <a:solidFill>
                  <a:srgbClr val="FF0000"/>
                </a:solidFill>
              </a:rPr>
              <a:t>Energiewende</a:t>
            </a:r>
            <a:r>
              <a:rPr lang="hu-HU" sz="2800" dirty="0" smtClean="0">
                <a:solidFill>
                  <a:srgbClr val="FF0000"/>
                </a:solidFill>
              </a:rPr>
              <a:t> célok az </a:t>
            </a:r>
            <a:r>
              <a:rPr lang="hu-HU" sz="2800" dirty="0" err="1" smtClean="0">
                <a:solidFill>
                  <a:srgbClr val="FF0000"/>
                </a:solidFill>
              </a:rPr>
              <a:t>összfogyasztás</a:t>
            </a:r>
            <a:r>
              <a:rPr lang="hu-HU" sz="2800" dirty="0" smtClean="0">
                <a:solidFill>
                  <a:srgbClr val="FF0000"/>
                </a:solidFill>
              </a:rPr>
              <a:t> 50%-os, az áramfogyasztás 25%-os, az épületenergetikai és közlekedési fogyasztás 80 illetve 40%-os csökkenésével számolnak.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824464"/>
            <a:ext cx="1905000" cy="4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Wende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forrása: 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EEG illeték aránya az áramárban</a:t>
            </a:r>
            <a:b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EEG = a megújuló energiák támogatására a háztartásokra kirótt adó</a:t>
            </a:r>
            <a:b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EEG értéke 2014-ben: 6,24 Cent/kWh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www.insm-oekonomenblog.de/wp-content/uploads/2011/07/EEG-Anteil-Strompre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713130" y="2492896"/>
            <a:ext cx="6196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KÖLTSÉG-CUNAMI!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A Megújuló Energia Törvény által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kivetett adó az áramár %-ában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sz="3600" dirty="0" smtClean="0"/>
              <a:t>Az </a:t>
            </a:r>
            <a:r>
              <a:rPr lang="hu-HU" sz="3600" dirty="0" err="1" smtClean="0"/>
              <a:t>Energiewende</a:t>
            </a:r>
            <a:r>
              <a:rPr lang="hu-HU" sz="3600" dirty="0" smtClean="0"/>
              <a:t> eddigi negatív hatásai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lvl="0"/>
            <a:r>
              <a:rPr lang="hu-HU" dirty="0" smtClean="0"/>
              <a:t>Az </a:t>
            </a:r>
            <a:r>
              <a:rPr lang="hu-HU" dirty="0" smtClean="0">
                <a:solidFill>
                  <a:srgbClr val="FF0000"/>
                </a:solidFill>
              </a:rPr>
              <a:t>atomerőművek leállítása </a:t>
            </a:r>
            <a:r>
              <a:rPr lang="hu-HU" dirty="0" smtClean="0"/>
              <a:t>miatt </a:t>
            </a:r>
            <a:r>
              <a:rPr lang="hu-HU" dirty="0" smtClean="0">
                <a:solidFill>
                  <a:srgbClr val="FF0000"/>
                </a:solidFill>
              </a:rPr>
              <a:t>a szénerőművek előretörése, az emissziók és a német importfüggőség növekedése</a:t>
            </a:r>
            <a:r>
              <a:rPr lang="hu-HU" dirty="0" smtClean="0"/>
              <a:t>;</a:t>
            </a:r>
          </a:p>
          <a:p>
            <a:pPr lvl="0"/>
            <a:r>
              <a:rPr lang="hu-HU" dirty="0" smtClean="0"/>
              <a:t>A túlfejlesztett szél és napenergiás rendszerek miatt a </a:t>
            </a:r>
            <a:r>
              <a:rPr lang="hu-HU" dirty="0" smtClean="0">
                <a:solidFill>
                  <a:srgbClr val="FF0000"/>
                </a:solidFill>
              </a:rPr>
              <a:t>meglévő szén- illetve földgáz tüzelésű erőművek anyagi ellehetetlenülése, az új fosszilis erőmű-építések leállása, növekvő rendszerszabályozási és ellátás-biztonsági gondok</a:t>
            </a:r>
            <a:r>
              <a:rPr lang="hu-HU" dirty="0" smtClean="0"/>
              <a:t>;</a:t>
            </a:r>
          </a:p>
          <a:p>
            <a:pPr lvl="0"/>
            <a:r>
              <a:rPr lang="hu-HU" dirty="0" smtClean="0">
                <a:solidFill>
                  <a:srgbClr val="FF0000"/>
                </a:solidFill>
              </a:rPr>
              <a:t>A háztartási </a:t>
            </a:r>
            <a:r>
              <a:rPr lang="hu-HU" dirty="0" err="1" smtClean="0">
                <a:solidFill>
                  <a:srgbClr val="FF0000"/>
                </a:solidFill>
              </a:rPr>
              <a:t>villamosenergia</a:t>
            </a:r>
            <a:r>
              <a:rPr lang="hu-HU" dirty="0" smtClean="0">
                <a:solidFill>
                  <a:srgbClr val="FF0000"/>
                </a:solidFill>
              </a:rPr>
              <a:t> árak gyors emelkedése, egyre növekvő költségvetési támogatási igény a megújuló energiák fejlesztésére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C73D-A53E-4597-A98C-B715794DC14D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sz="3200" dirty="0" smtClean="0"/>
              <a:t>Magyarország energiaellátása, 1972-2012, </a:t>
            </a:r>
            <a:r>
              <a:rPr lang="hu-HU" sz="3200" dirty="0" err="1" smtClean="0"/>
              <a:t>Mtoe</a:t>
            </a: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979712" y="551723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Szén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23728" y="429309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Olaj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55776" y="299695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Földgáz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64088" y="285293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Atom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8024" y="2204864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2060"/>
                </a:solidFill>
              </a:rPr>
              <a:t>Bio</a:t>
            </a:r>
            <a:r>
              <a:rPr lang="hu-HU" dirty="0" smtClean="0">
                <a:solidFill>
                  <a:srgbClr val="002060"/>
                </a:solidFill>
              </a:rPr>
              <a:t>, szemét, geo, szél, nap</a:t>
            </a:r>
            <a:endParaRPr lang="hu-H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332656"/>
            <a:ext cx="914400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Áram-termelési költségek, €/</a:t>
            </a:r>
            <a:r>
              <a:rPr kumimoji="0" lang="hu-H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MWh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Adatforrás: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Fraunhofer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ISE 2013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755576" y="1407011"/>
          <a:ext cx="7776864" cy="5290566"/>
        </p:xfrm>
        <a:graphic>
          <a:graphicData uri="http://schemas.openxmlformats.org/drawingml/2006/table">
            <a:tbl>
              <a:tblPr/>
              <a:tblGrid>
                <a:gridCol w="4544920"/>
                <a:gridCol w="3130945"/>
                <a:gridCol w="100999"/>
              </a:tblGrid>
              <a:tr h="2060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Energiahordozó</a:t>
                      </a:r>
                      <a:endParaRPr lang="hu-H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59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€/</a:t>
                      </a:r>
                      <a:r>
                        <a:rPr lang="hu-HU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endParaRPr lang="hu-H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Barnaszén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38–53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Kőszén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63–80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Földgáz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75–98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Szél, </a:t>
                      </a: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szárazföldi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45–107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Szél, </a:t>
                      </a: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tengeri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119–194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Biomassza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135–215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Fotovoltaikus</a:t>
                      </a: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kicsi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latin typeface="Times New Roman"/>
                          <a:ea typeface="Times New Roman"/>
                          <a:cs typeface="Times New Roman"/>
                        </a:rPr>
                        <a:t>98–142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3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Fotovoltaikus</a:t>
                      </a: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hu-HU" sz="2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nagy</a:t>
                      </a: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Paks*</a:t>
                      </a:r>
                      <a:endParaRPr lang="hu-H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79–116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hu-H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475656" y="6396335"/>
            <a:ext cx="357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*A szerző számítása szerint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Német</a:t>
            </a:r>
            <a:r>
              <a:rPr lang="en-US" sz="3600" dirty="0" smtClean="0"/>
              <a:t> </a:t>
            </a:r>
            <a:r>
              <a:rPr lang="en-US" sz="3600" dirty="0" err="1" smtClean="0"/>
              <a:t>Áram</a:t>
            </a:r>
            <a:r>
              <a:rPr lang="en-US" sz="3600" dirty="0" smtClean="0"/>
              <a:t>-mix, 2014</a:t>
            </a:r>
            <a:r>
              <a:rPr lang="hu-HU" sz="3600" dirty="0" smtClean="0"/>
              <a:t>, %</a:t>
            </a:r>
            <a:r>
              <a:rPr lang="en-US" sz="3600" dirty="0" smtClean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700" b="1" dirty="0" smtClean="0">
                <a:solidFill>
                  <a:srgbClr val="FF0000"/>
                </a:solidFill>
              </a:rPr>
              <a:t>A szél csupán 9,1 </a:t>
            </a:r>
            <a:r>
              <a:rPr lang="hu-HU" sz="2700" b="1" smtClean="0">
                <a:solidFill>
                  <a:srgbClr val="FF0000"/>
                </a:solidFill>
              </a:rPr>
              <a:t>(</a:t>
            </a:r>
            <a:r>
              <a:rPr lang="hu-HU" sz="2700" b="1" smtClean="0">
                <a:solidFill>
                  <a:srgbClr val="FF0000"/>
                </a:solidFill>
              </a:rPr>
              <a:t>offshore </a:t>
            </a:r>
            <a:r>
              <a:rPr lang="hu-HU" sz="2700" b="1" dirty="0" smtClean="0">
                <a:solidFill>
                  <a:srgbClr val="FF0000"/>
                </a:solidFill>
              </a:rPr>
              <a:t>0,2%),  a szolár PV 5,6%-ot termel.</a:t>
            </a:r>
            <a:br>
              <a:rPr lang="hu-HU" sz="2700" b="1" dirty="0" smtClean="0">
                <a:solidFill>
                  <a:srgbClr val="FF0000"/>
                </a:solidFill>
              </a:rPr>
            </a:br>
            <a:r>
              <a:rPr lang="hu-HU" sz="2700" b="1" dirty="0" smtClean="0">
                <a:solidFill>
                  <a:srgbClr val="FF0000"/>
                </a:solidFill>
              </a:rPr>
              <a:t>Dominál a fosszilis!</a:t>
            </a:r>
            <a:br>
              <a:rPr lang="hu-HU" sz="2700" b="1" dirty="0" smtClean="0">
                <a:solidFill>
                  <a:srgbClr val="FF0000"/>
                </a:solidFill>
              </a:rPr>
            </a:br>
            <a:r>
              <a:rPr lang="hu-HU" sz="3100" b="1" u="sng" dirty="0" smtClean="0">
                <a:solidFill>
                  <a:srgbClr val="FF0000"/>
                </a:solidFill>
              </a:rPr>
              <a:t>Milyenek a német megújuló energia adottságok?</a:t>
            </a:r>
            <a:endParaRPr lang="hu-HU" sz="3100" u="sng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51520" y="6396335"/>
            <a:ext cx="572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Forrás</a:t>
            </a:r>
            <a:r>
              <a:rPr lang="en-US" sz="2000" dirty="0" smtClean="0"/>
              <a:t> IEA Monthly Electricity Statistics, May 2015)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Melyik technológia adja legolcsóbban az áramot?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Összesített áramtermelési költségek az Európai Unióban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IEA „Új politikák” szcenárió szerint, USD/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MWh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2020.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399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0" y="5301209"/>
            <a:ext cx="9206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>
                <a:solidFill>
                  <a:srgbClr val="FF0000"/>
                </a:solidFill>
              </a:rPr>
              <a:t>IEA: Életciklusra vetítve</a:t>
            </a:r>
            <a:r>
              <a:rPr lang="hu-HU" b="1" dirty="0" smtClean="0">
                <a:solidFill>
                  <a:srgbClr val="FF0000"/>
                </a:solidFill>
              </a:rPr>
              <a:t>, a </a:t>
            </a:r>
            <a:r>
              <a:rPr lang="hu-HU" b="1" u="sng" dirty="0" smtClean="0">
                <a:solidFill>
                  <a:srgbClr val="FF0000"/>
                </a:solidFill>
              </a:rPr>
              <a:t>nukleáris eredetű áram a legolcsóbb</a:t>
            </a:r>
            <a:r>
              <a:rPr lang="hu-HU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hu-HU" sz="2000" dirty="0" smtClean="0"/>
              <a:t>A megújulók többsége nem állítható elő piaci áron. Meg kell találni az együttélést</a:t>
            </a:r>
          </a:p>
          <a:p>
            <a:pPr algn="ctr"/>
            <a:r>
              <a:rPr lang="hu-HU" sz="2000" dirty="0" smtClean="0"/>
              <a:t> a fosszilis energiák és a megújulók között. Az EU gazdasági érdeke, hogy a megújulók </a:t>
            </a:r>
          </a:p>
          <a:p>
            <a:pPr algn="ctr"/>
            <a:r>
              <a:rPr lang="hu-HU" sz="2000" dirty="0" smtClean="0"/>
              <a:t>támogatását fokozatosan leépítse.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88024" y="2204864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800" dirty="0" smtClean="0">
                <a:solidFill>
                  <a:schemeClr val="accent6"/>
                </a:solidFill>
              </a:rPr>
              <a:t>CO2 költség</a:t>
            </a:r>
          </a:p>
          <a:p>
            <a:pPr algn="r"/>
            <a:r>
              <a:rPr lang="hu-HU" sz="1800" dirty="0" smtClean="0">
                <a:solidFill>
                  <a:schemeClr val="accent6"/>
                </a:solidFill>
              </a:rPr>
              <a:t>Működés, karbantartás</a:t>
            </a:r>
          </a:p>
          <a:p>
            <a:pPr algn="r"/>
            <a:r>
              <a:rPr lang="hu-HU" sz="1800" dirty="0" smtClean="0">
                <a:solidFill>
                  <a:schemeClr val="accent6"/>
                </a:solidFill>
              </a:rPr>
              <a:t>Tüzelőanyag </a:t>
            </a:r>
            <a:r>
              <a:rPr lang="hu-HU" sz="1800" dirty="0" err="1" smtClean="0">
                <a:solidFill>
                  <a:schemeClr val="accent6"/>
                </a:solidFill>
              </a:rPr>
              <a:t>kltsg</a:t>
            </a:r>
            <a:r>
              <a:rPr lang="hu-HU" sz="1800" dirty="0" smtClean="0">
                <a:solidFill>
                  <a:schemeClr val="accent6"/>
                </a:solidFill>
              </a:rPr>
              <a:t>.</a:t>
            </a:r>
          </a:p>
          <a:p>
            <a:pPr algn="r"/>
            <a:r>
              <a:rPr lang="hu-HU" sz="1800" dirty="0" smtClean="0">
                <a:solidFill>
                  <a:schemeClr val="accent6"/>
                </a:solidFill>
              </a:rPr>
              <a:t>Beruházási </a:t>
            </a:r>
            <a:r>
              <a:rPr lang="hu-HU" sz="1800" dirty="0" err="1" smtClean="0">
                <a:solidFill>
                  <a:schemeClr val="accent6"/>
                </a:solidFill>
              </a:rPr>
              <a:t>kltsg</a:t>
            </a:r>
            <a:r>
              <a:rPr lang="hu-HU" sz="1800" dirty="0" smtClean="0">
                <a:solidFill>
                  <a:schemeClr val="accent6"/>
                </a:solidFill>
              </a:rPr>
              <a:t>.</a:t>
            </a:r>
            <a:endParaRPr lang="hu-HU" sz="1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52400" y="1524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Liberalizált energiapiac </a:t>
            </a:r>
            <a:br>
              <a:rPr kumimoji="0" lang="hu-H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 megújulók kötelező átvétele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0" y="1205136"/>
            <a:ext cx="9144000" cy="5805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Unió egyik fő célkitűzése a teljesen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liberalizált nemzetközi energiapiacok megteremtése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ahol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termelők (erőművek illetve a gázforrások) versenyeznek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egymással, és ahol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piacon a jobb, olcsóbb termelő legyőzi a drágábban termelőt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Ennek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idealizált víziónak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realizációját akadályozza a </a:t>
            </a:r>
            <a:r>
              <a:rPr kumimoji="0" lang="hu-HU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határkeresztező kapacitások </a:t>
            </a: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korlátozott megléte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valamint </a:t>
            </a:r>
            <a:r>
              <a:rPr kumimoji="0" lang="hu-H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nemzeti gazdaságpolitikák </a:t>
            </a: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azon törekvése, hogy különféle eszközökkel</a:t>
            </a:r>
            <a:r>
              <a:rPr kumimoji="0" lang="hu-HU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megvédjék a „nemzeti bajnokot”</a:t>
            </a: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További </a:t>
            </a:r>
            <a:r>
              <a:rPr kumimoji="0" lang="hu-HU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versenykorlátozó eszköz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pl.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határkeresztező tranzithálózatok kapacitásainak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lefoglalása, </a:t>
            </a: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rendszerhasználati díjak extrém magas szintre emelése és a német atomerőművek leállítása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Ezt a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korlátozott versenyt gyengítette-torzította a megújuló energiák kötelező átvétele, méghozzá emelt áron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drágán termelt szél- vagy szolár-bázisú áram így kiszoríthatta a jóval olcsóbb nukleáris, földgáz- vagy szén-bázisú áramot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5C73D-A53E-4597-A98C-B715794DC14D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411688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Régiónk helyzete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Cseh, lengyel, szlovák áram-mix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import kérdése: honnan tudunk importálni? (cseh, lengyel, ukrán)</a:t>
            </a:r>
            <a:br>
              <a:rPr lang="hu-HU" dirty="0" smtClean="0"/>
            </a:br>
            <a:r>
              <a:rPr lang="hu-HU" dirty="0" smtClean="0"/>
              <a:t>Hová tudunk exportálni?</a:t>
            </a:r>
            <a:br>
              <a:rPr lang="hu-HU" dirty="0" smtClean="0"/>
            </a:br>
            <a:r>
              <a:rPr lang="hu-HU" dirty="0" smtClean="0"/>
              <a:t>Hol épül még atomerőmű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Gazdasági és energetikai adatok  </a:t>
            </a:r>
            <a:b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Közép-Európában, 2013 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520" y="1268760"/>
          <a:ext cx="8568951" cy="3925824"/>
        </p:xfrm>
        <a:graphic>
          <a:graphicData uri="http://schemas.openxmlformats.org/drawingml/2006/table">
            <a:tbl>
              <a:tblPr/>
              <a:tblGrid>
                <a:gridCol w="2905992"/>
                <a:gridCol w="2998664"/>
                <a:gridCol w="2664295"/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GDP/fő</a:t>
                      </a:r>
                      <a:endParaRPr lang="hu-HU" sz="2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err="1" smtClean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Vill.energia</a:t>
                      </a:r>
                      <a:r>
                        <a:rPr lang="hu-HU" sz="2800" dirty="0" smtClean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/fő</a:t>
                      </a:r>
                      <a:endParaRPr lang="hu-HU" sz="2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USD/fő</a:t>
                      </a:r>
                      <a:endParaRPr lang="hu-HU" sz="280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kWh/fő</a:t>
                      </a:r>
                      <a:endParaRPr lang="hu-HU" sz="2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Ausztria</a:t>
                      </a:r>
                      <a:endParaRPr lang="hu-HU" sz="280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40 200</a:t>
                      </a:r>
                      <a:endParaRPr lang="hu-HU" sz="2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8 510</a:t>
                      </a:r>
                      <a:endParaRPr lang="hu-HU" sz="2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Csehország</a:t>
                      </a:r>
                      <a:endParaRPr lang="hu-HU" sz="280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14 300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6 310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Magyarország</a:t>
                      </a:r>
                      <a:endParaRPr lang="hu-HU" sz="2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11 000</a:t>
                      </a:r>
                      <a:endParaRPr lang="hu-H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3 920</a:t>
                      </a:r>
                      <a:endParaRPr lang="hu-H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Lengyelország</a:t>
                      </a:r>
                      <a:endParaRPr lang="hu-HU" sz="2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10 600</a:t>
                      </a:r>
                      <a:endParaRPr lang="hu-H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3 850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Románia</a:t>
                      </a:r>
                      <a:endParaRPr lang="hu-HU" sz="280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5 820</a:t>
                      </a:r>
                      <a:endParaRPr lang="hu-H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2 600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Szlovákia</a:t>
                      </a:r>
                      <a:endParaRPr lang="hu-HU" sz="2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11 700</a:t>
                      </a:r>
                      <a:endParaRPr lang="hu-H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5 140</a:t>
                      </a:r>
                      <a:endParaRPr lang="hu-H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51758" y="5165229"/>
            <a:ext cx="88922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Ausztriában a </a:t>
            </a:r>
            <a:r>
              <a:rPr lang="hu-HU" dirty="0" smtClean="0">
                <a:solidFill>
                  <a:schemeClr val="accent6"/>
                </a:solidFill>
              </a:rPr>
              <a:t>GDP/fő érték 3-4-szer nagyobb</a:t>
            </a:r>
            <a:r>
              <a:rPr lang="hu-HU" dirty="0" smtClean="0"/>
              <a:t>, mint a V4-eknél. </a:t>
            </a:r>
          </a:p>
          <a:p>
            <a:pPr algn="ctr"/>
            <a:r>
              <a:rPr lang="hu-HU" dirty="0" smtClean="0"/>
              <a:t>Az osztrák </a:t>
            </a:r>
            <a:r>
              <a:rPr lang="hu-HU" dirty="0" err="1" smtClean="0">
                <a:solidFill>
                  <a:schemeClr val="accent6"/>
                </a:solidFill>
              </a:rPr>
              <a:t>villamosenergia</a:t>
            </a:r>
            <a:r>
              <a:rPr lang="hu-HU" dirty="0" smtClean="0">
                <a:solidFill>
                  <a:schemeClr val="accent6"/>
                </a:solidFill>
              </a:rPr>
              <a:t> fogyasztás 1,5-2-szer magasabb </a:t>
            </a:r>
            <a:r>
              <a:rPr lang="hu-HU" dirty="0" smtClean="0"/>
              <a:t>a V4-énél.</a:t>
            </a: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A közép-európai régióban 2-3%-os GDP és </a:t>
            </a:r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1-2%-os </a:t>
            </a:r>
            <a:r>
              <a:rPr lang="hu-HU" sz="2800" b="1" dirty="0" err="1" smtClean="0">
                <a:solidFill>
                  <a:srgbClr val="FF0000"/>
                </a:solidFill>
              </a:rPr>
              <a:t>villamosenergia</a:t>
            </a:r>
            <a:r>
              <a:rPr lang="hu-HU" sz="2800" b="1" dirty="0" smtClean="0">
                <a:solidFill>
                  <a:srgbClr val="FF0000"/>
                </a:solidFill>
              </a:rPr>
              <a:t> fogyasztás növekedés várható</a:t>
            </a:r>
            <a:r>
              <a:rPr lang="hu-HU" sz="2800" dirty="0" smtClean="0">
                <a:solidFill>
                  <a:srgbClr val="FF0000"/>
                </a:solidFill>
              </a:rPr>
              <a:t>.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GDP alakulása a V4-eknél, 2008-2014 között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Magyarország 2014 végén még a 2008-as szint alatt áll,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most 3%-os növekedési pályán áll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5C73D-A53E-4597-A98C-B715794DC14D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3380"/>
            <a:ext cx="9144000" cy="52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6084168" y="270892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PL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00192" y="364502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740352" y="422108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CZ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72000" y="501317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hu-HU" dirty="0" smtClean="0"/>
              <a:t>A cseh és lengyel energia-mix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800" dirty="0" smtClean="0"/>
              <a:t>2013, 2014 és 2015, január, </a:t>
            </a:r>
            <a:r>
              <a:rPr lang="hu-HU" sz="2800" dirty="0" err="1" smtClean="0"/>
              <a:t>GWh</a:t>
            </a: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9999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1691680" y="1268760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2"/>
                </a:solidFill>
              </a:rPr>
              <a:t>Cseh-mix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A fosszilis energia és az atom dominál</a:t>
            </a:r>
          </a:p>
        </p:txBody>
      </p:sp>
      <p:sp>
        <p:nvSpPr>
          <p:cNvPr id="8" name="Téglalap 7"/>
          <p:cNvSpPr/>
          <p:nvPr/>
        </p:nvSpPr>
        <p:spPr>
          <a:xfrm>
            <a:off x="6228184" y="1340768"/>
            <a:ext cx="2915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2"/>
                </a:solidFill>
              </a:rPr>
              <a:t>Lengyel-mix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Az éghető 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tüzelőanyagok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dominálnak.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95536" y="472514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2014-ben</a:t>
            </a:r>
          </a:p>
          <a:p>
            <a:r>
              <a:rPr lang="hu-HU" dirty="0" smtClean="0"/>
              <a:t>   </a:t>
            </a:r>
            <a:r>
              <a:rPr lang="hu-HU" dirty="0" smtClean="0">
                <a:solidFill>
                  <a:srgbClr val="FF0000"/>
                </a:solidFill>
              </a:rPr>
              <a:t>Csehország nagy exportőr</a:t>
            </a:r>
            <a:r>
              <a:rPr lang="hu-HU" dirty="0" smtClean="0"/>
              <a:t>,              </a:t>
            </a:r>
            <a:r>
              <a:rPr lang="hu-HU" dirty="0" smtClean="0">
                <a:solidFill>
                  <a:srgbClr val="FF0000"/>
                </a:solidFill>
              </a:rPr>
              <a:t>Lengyelország importőr,</a:t>
            </a:r>
          </a:p>
          <a:p>
            <a:r>
              <a:rPr lang="hu-HU" dirty="0" smtClean="0"/>
              <a:t>   az export-szaldó 17TWh                   az import-szaldó 2TWh</a:t>
            </a:r>
          </a:p>
          <a:p>
            <a:r>
              <a:rPr lang="hu-HU" dirty="0" smtClean="0"/>
              <a:t>				     de </a:t>
            </a:r>
            <a:r>
              <a:rPr lang="hu-HU" dirty="0" err="1" smtClean="0"/>
              <a:t>Lengyelo</a:t>
            </a:r>
            <a:r>
              <a:rPr lang="hu-HU" dirty="0" smtClean="0"/>
              <a:t>. 11TWh-t exportál is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Szlovákia importőr</a:t>
            </a:r>
            <a:r>
              <a:rPr lang="hu-HU" dirty="0" smtClean="0"/>
              <a:t>, az import-szaldó 1TWh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1560" y="4509120"/>
            <a:ext cx="408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Éghető       Atom       Víz    Geo, szél, nap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hu-HU" dirty="0" err="1" smtClean="0"/>
              <a:t>Szomszédaink</a:t>
            </a:r>
            <a:r>
              <a:rPr lang="hu-HU" dirty="0" smtClean="0"/>
              <a:t> export lehetőségei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hu-HU" dirty="0" smtClean="0"/>
              <a:t>A jövőben az EU CO</a:t>
            </a:r>
            <a:r>
              <a:rPr lang="hu-HU" baseline="-25000" dirty="0" smtClean="0"/>
              <a:t>2</a:t>
            </a:r>
            <a:r>
              <a:rPr lang="hu-HU" dirty="0" smtClean="0"/>
              <a:t> csökkentési célkitűzése miatt a </a:t>
            </a:r>
            <a:r>
              <a:rPr lang="hu-HU" dirty="0" smtClean="0">
                <a:solidFill>
                  <a:srgbClr val="FF0000"/>
                </a:solidFill>
              </a:rPr>
              <a:t>jelentős szénfelhasználó Lengyelország és Csehország export lehetőségei beszűkülnek</a:t>
            </a:r>
            <a:r>
              <a:rPr lang="hu-HU" dirty="0" smtClean="0"/>
              <a:t>;</a:t>
            </a:r>
          </a:p>
          <a:p>
            <a:r>
              <a:rPr lang="hu-HU" dirty="0" smtClean="0"/>
              <a:t>Kérdés, hogy a bizonytalan helyzetű </a:t>
            </a:r>
            <a:r>
              <a:rPr lang="hu-HU" dirty="0" smtClean="0">
                <a:solidFill>
                  <a:srgbClr val="FF0000"/>
                </a:solidFill>
              </a:rPr>
              <a:t>Ukrajna meddig tud még exportálni</a:t>
            </a:r>
            <a:r>
              <a:rPr lang="hu-HU" dirty="0" smtClean="0"/>
              <a:t>;</a:t>
            </a:r>
          </a:p>
          <a:p>
            <a:r>
              <a:rPr lang="hu-HU" dirty="0" smtClean="0"/>
              <a:t>A </a:t>
            </a:r>
            <a:r>
              <a:rPr lang="hu-HU" dirty="0" smtClean="0">
                <a:solidFill>
                  <a:srgbClr val="FF0000"/>
                </a:solidFill>
              </a:rPr>
              <a:t>szénbázisú, olcsó áramtermelés a következő évtizedben </a:t>
            </a:r>
            <a:r>
              <a:rPr lang="hu-HU" dirty="0" smtClean="0"/>
              <a:t>nagy valószínűséggel </a:t>
            </a:r>
            <a:r>
              <a:rPr lang="hu-HU" dirty="0" smtClean="0">
                <a:solidFill>
                  <a:srgbClr val="FF0000"/>
                </a:solidFill>
              </a:rPr>
              <a:t>csökkenni fog, így az erre épülő export is.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C73D-A53E-4597-A98C-B715794DC14D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4CD80-321E-4943-8244-6E94759699C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261226" y="6453188"/>
            <a:ext cx="1860752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6D908-6D6C-4915-928D-61C992D4926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39700" y="136525"/>
            <a:ext cx="8824788" cy="10239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Éves zsinór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energiaár változása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12–16-re az 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EEX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–en és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hu-HU" alt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lengyel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cseh és magyar piacon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2011-15-ben</a:t>
            </a:r>
            <a:endParaRPr kumimoji="0" lang="en-US" alt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2050"/>
            <a:ext cx="9144000" cy="569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1043608" y="4581128"/>
            <a:ext cx="3325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magyar ár a régiós árak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felett van</a:t>
            </a:r>
            <a:endParaRPr lang="hu-H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hu-HU" dirty="0" smtClean="0"/>
              <a:t>A magyar energia-mix, 2012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solidFill>
                  <a:srgbClr val="FF0000"/>
                </a:solidFill>
              </a:rPr>
              <a:t>A teljes fogyasztás 23,5 </a:t>
            </a:r>
            <a:r>
              <a:rPr lang="hu-HU" sz="2400" dirty="0" err="1" smtClean="0">
                <a:solidFill>
                  <a:srgbClr val="FF0000"/>
                </a:solidFill>
              </a:rPr>
              <a:t>Mtoe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350"/>
            <a:ext cx="9144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55576" y="5877272"/>
            <a:ext cx="508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A megújulók 8,1%-ot tesznek ki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44008" y="436510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Olaj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067944" y="3356992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Atom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267744" y="386104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Földgáz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12160" y="378904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Szén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52120" y="34290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Bio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hu-HU" dirty="0" smtClean="0"/>
              <a:t>Nukleáris tervek a régióban</a:t>
            </a:r>
            <a:br>
              <a:rPr lang="hu-HU" dirty="0" smtClean="0"/>
            </a:br>
            <a:r>
              <a:rPr lang="hu-HU" sz="2800" b="1" dirty="0" err="1" smtClean="0">
                <a:solidFill>
                  <a:srgbClr val="FF0000"/>
                </a:solidFill>
              </a:rPr>
              <a:t>Szomszédaink</a:t>
            </a:r>
            <a:r>
              <a:rPr lang="hu-HU" sz="2800" b="1" dirty="0" smtClean="0">
                <a:solidFill>
                  <a:srgbClr val="FF0000"/>
                </a:solidFill>
              </a:rPr>
              <a:t> mindegyike tervez / épít atomerőművet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hu-HU" sz="2800" dirty="0" smtClean="0">
                <a:solidFill>
                  <a:srgbClr val="FF0000"/>
                </a:solidFill>
              </a:rPr>
              <a:t>Cseh tervek</a:t>
            </a:r>
            <a:r>
              <a:rPr lang="hu-HU" sz="2800" dirty="0" smtClean="0"/>
              <a:t>: 2 új blokk építése (</a:t>
            </a:r>
            <a:r>
              <a:rPr lang="hu-HU" sz="2800" dirty="0" err="1" smtClean="0"/>
              <a:t>Temelin</a:t>
            </a:r>
            <a:r>
              <a:rPr lang="hu-HU" sz="2800" dirty="0" smtClean="0"/>
              <a:t>, folyamatban)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Szlovákia</a:t>
            </a:r>
            <a:r>
              <a:rPr lang="hu-HU" sz="2800" dirty="0" smtClean="0"/>
              <a:t>: Ha az MVM vagy a CEZ az olasz </a:t>
            </a:r>
            <a:r>
              <a:rPr lang="hu-HU" sz="2800" dirty="0" err="1" smtClean="0"/>
              <a:t>Eneltől</a:t>
            </a:r>
            <a:r>
              <a:rPr lang="hu-HU" sz="2800" dirty="0" smtClean="0"/>
              <a:t> megvásárolja a szlovák </a:t>
            </a:r>
            <a:r>
              <a:rPr lang="hu-HU" sz="2800" dirty="0" err="1" smtClean="0"/>
              <a:t>villamosművek</a:t>
            </a:r>
            <a:r>
              <a:rPr lang="hu-HU" sz="2800" dirty="0" smtClean="0"/>
              <a:t> (SE) többségi tulajdonrészét, akkor befejezi és üzemelteti az SE tulajdonát képező mohi (</a:t>
            </a:r>
            <a:r>
              <a:rPr lang="hu-HU" sz="2800" dirty="0" err="1" smtClean="0"/>
              <a:t>Mochovce</a:t>
            </a:r>
            <a:r>
              <a:rPr lang="hu-HU" sz="2800" dirty="0" smtClean="0"/>
              <a:t>) atomerőmű új blokkjait </a:t>
            </a:r>
          </a:p>
          <a:p>
            <a:r>
              <a:rPr lang="hu-HU" sz="2800" dirty="0" err="1" smtClean="0">
                <a:solidFill>
                  <a:srgbClr val="FF0000"/>
                </a:solidFill>
              </a:rPr>
              <a:t>Lengyelo</a:t>
            </a:r>
            <a:r>
              <a:rPr lang="hu-HU" sz="2800" dirty="0" smtClean="0">
                <a:solidFill>
                  <a:srgbClr val="FF0000"/>
                </a:solidFill>
              </a:rPr>
              <a:t>.</a:t>
            </a:r>
            <a:r>
              <a:rPr lang="hu-HU" sz="2800" dirty="0" smtClean="0"/>
              <a:t>: 2014 elején a lengyel kormány elfogadta azt az energetikai programot, melynek értelmében az első lengyel </a:t>
            </a:r>
            <a:r>
              <a:rPr lang="hu-HU" sz="2800" dirty="0" err="1" smtClean="0"/>
              <a:t>atomerőművi</a:t>
            </a:r>
            <a:r>
              <a:rPr lang="hu-HU" sz="2800" dirty="0" smtClean="0"/>
              <a:t> blokk 2024 végétől termelne. A kormányzat terve szerint a második blokk 2035-ben kezdené meg a termelést.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Románia</a:t>
            </a:r>
            <a:r>
              <a:rPr lang="hu-HU" sz="2800" dirty="0" smtClean="0"/>
              <a:t>: Kínaiak építik a két </a:t>
            </a:r>
            <a:r>
              <a:rPr lang="hu-HU" sz="2800" dirty="0" err="1" smtClean="0"/>
              <a:t>Candu</a:t>
            </a:r>
            <a:r>
              <a:rPr lang="hu-HU" sz="2800" dirty="0" smtClean="0"/>
              <a:t> típusú reaktort a romániai </a:t>
            </a:r>
            <a:r>
              <a:rPr lang="hu-HU" sz="2800" dirty="0" err="1" smtClean="0"/>
              <a:t>Cernavoda</a:t>
            </a:r>
            <a:r>
              <a:rPr lang="hu-HU" sz="2800" dirty="0" smtClean="0"/>
              <a:t> atomerőműben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C73D-A53E-4597-A98C-B715794DC14D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D47D8-5B4A-4B6B-8E60-D0414DE79E36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Nukleáris erőmű tervek a világban</a:t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Új atomerőmű blokkok építés alatt, 2015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Összesen 67 új blokk épül, 64 ezer MW kapacitással</a:t>
            </a:r>
            <a:endParaRPr kumimoji="0" lang="hu-HU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B324-9ABF-4075-BA15-DB0FDBDD8749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Kép 6" descr="Paul Dorfman graphic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908720"/>
          </a:xfrm>
        </p:spPr>
        <p:txBody>
          <a:bodyPr/>
          <a:lstStyle/>
          <a:p>
            <a:pPr lvl="0"/>
            <a:r>
              <a:rPr lang="hu-HU" dirty="0" smtClean="0"/>
              <a:t>Vélemények és javaslatok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600" dirty="0" err="1" smtClean="0">
                <a:solidFill>
                  <a:srgbClr val="FF0000"/>
                </a:solidFill>
              </a:rPr>
              <a:t>Hosszútávú</a:t>
            </a:r>
            <a:r>
              <a:rPr lang="hu-HU" sz="2600" dirty="0" smtClean="0">
                <a:solidFill>
                  <a:srgbClr val="FF0000"/>
                </a:solidFill>
              </a:rPr>
              <a:t> kapacitásfejlesztés</a:t>
            </a:r>
            <a:r>
              <a:rPr lang="hu-HU" sz="2600" dirty="0" smtClean="0"/>
              <a:t>: helytelen a „</a:t>
            </a:r>
            <a:r>
              <a:rPr lang="hu-HU" sz="2600" dirty="0" smtClean="0">
                <a:solidFill>
                  <a:srgbClr val="FF0000"/>
                </a:solidFill>
              </a:rPr>
              <a:t>vagy atomenergia vagy megújuló energiaforrások</a:t>
            </a:r>
            <a:r>
              <a:rPr lang="hu-HU" sz="2600" dirty="0" smtClean="0"/>
              <a:t>” megközelítés. M</a:t>
            </a:r>
            <a:r>
              <a:rPr lang="hu-HU" sz="2600" dirty="0" smtClean="0">
                <a:solidFill>
                  <a:srgbClr val="FF0000"/>
                </a:solidFill>
              </a:rPr>
              <a:t>indkét fejlesztési lehetőséggel élni kell</a:t>
            </a:r>
            <a:r>
              <a:rPr lang="hu-HU" sz="2600" dirty="0" smtClean="0"/>
              <a:t>. </a:t>
            </a:r>
            <a:r>
              <a:rPr lang="hu-H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 az energiahatékonyság!</a:t>
            </a:r>
          </a:p>
          <a:p>
            <a:pPr>
              <a:spcBef>
                <a:spcPts val="0"/>
              </a:spcBef>
            </a:pPr>
            <a:r>
              <a:rPr lang="hu-HU" sz="2600" dirty="0" smtClean="0">
                <a:solidFill>
                  <a:srgbClr val="FF0000"/>
                </a:solidFill>
              </a:rPr>
              <a:t>Meg kell őrizni </a:t>
            </a:r>
            <a:r>
              <a:rPr lang="hu-HU" sz="2600" dirty="0" smtClean="0"/>
              <a:t>a </a:t>
            </a:r>
            <a:r>
              <a:rPr lang="hu-HU" sz="2600" dirty="0" smtClean="0">
                <a:solidFill>
                  <a:srgbClr val="FF0000"/>
                </a:solidFill>
              </a:rPr>
              <a:t>korszerű gázos és kapcsolt erőműveket</a:t>
            </a:r>
          </a:p>
          <a:p>
            <a:pPr>
              <a:spcBef>
                <a:spcPts val="0"/>
              </a:spcBef>
            </a:pPr>
            <a:r>
              <a:rPr lang="hu-HU" sz="2600" dirty="0" smtClean="0"/>
              <a:t>A </a:t>
            </a:r>
            <a:r>
              <a:rPr lang="hu-HU" sz="2600" dirty="0" smtClean="0">
                <a:solidFill>
                  <a:srgbClr val="FF0000"/>
                </a:solidFill>
              </a:rPr>
              <a:t>tervezett új 400 kV-os távvezeték összekötés megteremti az új paksi blokkok rendszerbe illesztésének lehetőségeit</a:t>
            </a:r>
            <a:r>
              <a:rPr lang="hu-HU" sz="2600" dirty="0" smtClean="0"/>
              <a:t>, ezzel megoldódik a Paks2-ben termelt energia biztonságos kiszállítása.</a:t>
            </a:r>
          </a:p>
          <a:p>
            <a:pPr>
              <a:spcBef>
                <a:spcPts val="0"/>
              </a:spcBef>
            </a:pPr>
            <a:r>
              <a:rPr lang="hu-HU" sz="2600" dirty="0" smtClean="0"/>
              <a:t>A </a:t>
            </a:r>
            <a:r>
              <a:rPr lang="hu-HU" sz="2600" dirty="0" smtClean="0">
                <a:solidFill>
                  <a:srgbClr val="FF0000"/>
                </a:solidFill>
              </a:rPr>
              <a:t>2 új blokk üzembekerülésével </a:t>
            </a:r>
            <a:r>
              <a:rPr lang="hu-HU" sz="2600" dirty="0" smtClean="0"/>
              <a:t>továbbra is </a:t>
            </a:r>
            <a:r>
              <a:rPr lang="hu-HU" sz="2600" dirty="0" smtClean="0">
                <a:solidFill>
                  <a:srgbClr val="FF0000"/>
                </a:solidFill>
              </a:rPr>
              <a:t>komoly problémát jelent a szükséges mennyiségű, rugalmasan igénybe vehető szabályozó energia biztosítása</a:t>
            </a:r>
            <a:r>
              <a:rPr lang="hu-HU" sz="2600" dirty="0" smtClean="0"/>
              <a:t>. Szükséges</a:t>
            </a:r>
            <a:r>
              <a:rPr lang="hu-HU" sz="2600" dirty="0" smtClean="0">
                <a:solidFill>
                  <a:srgbClr val="FF0000"/>
                </a:solidFill>
              </a:rPr>
              <a:t> hazai szivattyús tározós erőmű építésének vizsgálata</a:t>
            </a:r>
            <a:r>
              <a:rPr lang="hu-HU" sz="26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hu-HU" sz="2600" dirty="0" smtClean="0"/>
              <a:t>A </a:t>
            </a:r>
            <a:r>
              <a:rPr lang="hu-HU" sz="2600" dirty="0" smtClean="0">
                <a:solidFill>
                  <a:srgbClr val="FF0000"/>
                </a:solidFill>
              </a:rPr>
              <a:t>lignitvagyon kihasználása és a Mátrai Erőmű fenntartása </a:t>
            </a:r>
            <a:r>
              <a:rPr lang="hu-HU" sz="2600" dirty="0" smtClean="0"/>
              <a:t>céljából szükséges </a:t>
            </a:r>
            <a:r>
              <a:rPr lang="hu-HU" sz="2600" dirty="0" smtClean="0">
                <a:solidFill>
                  <a:srgbClr val="FF0000"/>
                </a:solidFill>
              </a:rPr>
              <a:t>egy új, korszerű, kb. 500 MW-os, jó hatásfokú lignites erőmű építése</a:t>
            </a:r>
            <a:r>
              <a:rPr lang="hu-HU" sz="2600" dirty="0" smtClean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C73D-A53E-4597-A98C-B715794DC14D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1143000"/>
          </a:xfrm>
        </p:spPr>
        <p:txBody>
          <a:bodyPr/>
          <a:lstStyle/>
          <a:p>
            <a:r>
              <a:rPr lang="hu-HU" dirty="0" smtClean="0"/>
              <a:t>Köszönöm megtisztelő figyelmüket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779912" y="3645024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4000" kern="0" dirty="0" smtClean="0">
                <a:solidFill>
                  <a:srgbClr val="FF0000"/>
                </a:solidFill>
                <a:latin typeface="Blackadder ITC" pitchFamily="82" charset="0"/>
              </a:rPr>
              <a:t>The End</a:t>
            </a:r>
          </a:p>
          <a:p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hu-HU" sz="3200" dirty="0" smtClean="0"/>
              <a:t>Magyarország energiatermelése, 1972-2012, </a:t>
            </a:r>
            <a:r>
              <a:rPr lang="hu-HU" sz="3200" dirty="0" err="1" smtClean="0"/>
              <a:t>Mtoe</a:t>
            </a: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4" name="Dia számának helye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220B1-E504-472B-AF1A-9391EBB7708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979712" y="551723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Szén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23728" y="436510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Olaj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67744" y="350100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Földgáz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32040" y="364502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Atom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300192" y="2780928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Geo, szél, nap</a:t>
            </a:r>
          </a:p>
          <a:p>
            <a:pPr algn="ctr"/>
            <a:r>
              <a:rPr lang="hu-HU" dirty="0" err="1" smtClean="0">
                <a:solidFill>
                  <a:srgbClr val="002060"/>
                </a:solidFill>
              </a:rPr>
              <a:t>Bio</a:t>
            </a:r>
            <a:r>
              <a:rPr lang="hu-HU" dirty="0" smtClean="0">
                <a:solidFill>
                  <a:srgbClr val="002060"/>
                </a:solidFill>
              </a:rPr>
              <a:t>, szemét</a:t>
            </a:r>
            <a:endParaRPr lang="hu-HU" dirty="0">
              <a:solidFill>
                <a:srgbClr val="00206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452320" y="3501008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8172400" y="3068960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hu-HU" sz="3200" dirty="0" smtClean="0"/>
              <a:t>Magyarország </a:t>
            </a:r>
            <a:r>
              <a:rPr lang="hu-HU" sz="3200" dirty="0" err="1" smtClean="0"/>
              <a:t>villamosenergia</a:t>
            </a:r>
            <a:r>
              <a:rPr lang="hu-HU" sz="3200" dirty="0" smtClean="0"/>
              <a:t> termelése</a:t>
            </a:r>
            <a:br>
              <a:rPr lang="hu-HU" sz="3200" dirty="0" smtClean="0"/>
            </a:br>
            <a:r>
              <a:rPr lang="hu-HU" sz="3200" dirty="0" smtClean="0"/>
              <a:t> 1972-2012,  </a:t>
            </a:r>
            <a:r>
              <a:rPr lang="hu-HU" sz="3200" dirty="0" err="1" smtClean="0"/>
              <a:t>GWh</a:t>
            </a: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Dia számának helye 2"/>
          <p:cNvSpPr txBox="1">
            <a:spLocks/>
          </p:cNvSpPr>
          <p:nvPr/>
        </p:nvSpPr>
        <p:spPr bwMode="auto">
          <a:xfrm>
            <a:off x="6446139" y="6281989"/>
            <a:ext cx="2119119" cy="5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356DD-0195-4433-ACC4-639660FF561E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9"/>
            <a:ext cx="9143999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979712" y="551723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Szén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91680" y="458112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Olaj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23728" y="414908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Földgáz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932040" y="364502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Atom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84168" y="1844824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Geo, szél, nap</a:t>
            </a:r>
          </a:p>
          <a:p>
            <a:pPr algn="ctr"/>
            <a:r>
              <a:rPr lang="hu-HU" dirty="0" err="1" smtClean="0">
                <a:solidFill>
                  <a:srgbClr val="002060"/>
                </a:solidFill>
              </a:rPr>
              <a:t>Bio</a:t>
            </a:r>
            <a:r>
              <a:rPr lang="hu-HU" dirty="0" smtClean="0">
                <a:solidFill>
                  <a:srgbClr val="002060"/>
                </a:solidFill>
              </a:rPr>
              <a:t>, szemét</a:t>
            </a:r>
            <a:endParaRPr lang="hu-HU" dirty="0">
              <a:solidFill>
                <a:srgbClr val="00206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028384" y="213285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99592" y="2060848"/>
            <a:ext cx="4261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 hazai áramtermelés 6-7 éve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csökken, az import nő.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2015-ben az import részaránya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már 35-40%!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7236296" y="256490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hu-HU" sz="3600" dirty="0" smtClean="0"/>
              <a:t>A magyar áram-mix alakulása, </a:t>
            </a:r>
            <a:r>
              <a:rPr lang="hu-HU" sz="3600" dirty="0" err="1" smtClean="0"/>
              <a:t>GWh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800" dirty="0" smtClean="0"/>
              <a:t>2013, 2014, 2015 január-február</a:t>
            </a: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hu-HU" sz="3600" dirty="0" smtClean="0"/>
              <a:t>A magyar áramfogyasztás alakulása, </a:t>
            </a:r>
            <a:r>
              <a:rPr lang="hu-HU" sz="3600" dirty="0" err="1" smtClean="0"/>
              <a:t>GWh</a:t>
            </a:r>
            <a:r>
              <a:rPr lang="hu-HU" sz="4800" dirty="0" smtClean="0"/>
              <a:t/>
            </a:r>
            <a:br>
              <a:rPr lang="hu-HU" sz="4800" dirty="0" smtClean="0"/>
            </a:br>
            <a:r>
              <a:rPr lang="hu-HU" sz="3200" dirty="0" smtClean="0"/>
              <a:t>2013, 2014, 2015</a:t>
            </a: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8B324-9ABF-4075-BA15-DB0FDBDD874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832864" y="2636912"/>
            <a:ext cx="67864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 fogyasztási minimumok áprilisban és augusztusban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jelentkeztek, a csúcs januárban és decemberben.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2014-ben az importszaldó 12%-kal, 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a fogyasztás 1%-kal nőtt. 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2014 augusztusa óta nő a hazai </a:t>
            </a:r>
          </a:p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villamosenergia</a:t>
            </a:r>
            <a:r>
              <a:rPr lang="hu-HU" b="1" dirty="0" smtClean="0">
                <a:solidFill>
                  <a:srgbClr val="FF0000"/>
                </a:solidFill>
              </a:rPr>
              <a:t> fogyasztás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47D8-5B4A-4B6B-8E60-D0414DE79E36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0"/>
            <a:ext cx="9144000" cy="6669360"/>
          </a:xfrm>
          <a:prstGeom prst="rect">
            <a:avLst/>
          </a:prstGeom>
        </p:spPr>
        <p:txBody>
          <a:bodyPr/>
          <a:lstStyle/>
          <a:p>
            <a:pPr marL="342900" lvl="0" indent="-342900" algn="ctr" eaLnBrk="0" hangingPunct="0">
              <a:spcBef>
                <a:spcPts val="0"/>
              </a:spcBef>
            </a:pPr>
            <a:r>
              <a:rPr lang="hu-HU" sz="3200" kern="0" dirty="0" smtClean="0">
                <a:solidFill>
                  <a:schemeClr val="tx2"/>
                </a:solidFill>
              </a:rPr>
              <a:t>A magyarországi villamosenergia-ellátás </a:t>
            </a:r>
          </a:p>
          <a:p>
            <a:pPr marL="342900" lvl="0" indent="-342900" algn="ctr" eaLnBrk="0" hangingPunct="0">
              <a:spcBef>
                <a:spcPts val="0"/>
              </a:spcBef>
            </a:pPr>
            <a:r>
              <a:rPr lang="hu-HU" sz="3200" kern="0" dirty="0" smtClean="0">
                <a:solidFill>
                  <a:schemeClr val="tx2"/>
                </a:solidFill>
              </a:rPr>
              <a:t>biztonságának kérdései</a:t>
            </a:r>
            <a:endParaRPr lang="hu-HU" sz="3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magyar erőműpark jellemzője,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hogy kapacitásai jelentős arányban elavultak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és 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földgáztüzelésű erőművek részaránya meghaladja az európai átlagot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egységesülő régiós és európai árampiacon 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hazai erőművek nagy része (lényegében Paks és Mátra kivételével) nem versenyképes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Az utóbbi években 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hazai erőműpark kihasználása egyre csökkenő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Több erőművet leállítottak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és még 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legújabb, jó hatásfokú egységek (Gönyű, ill. Dunamenti G3) is alig működnek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Egyes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kapcsolt termelést biztosító egységek már hivatalosan leálltak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hazai fogyasztókat egyre nagyobb mértékben import villamos energiával látják el, az importszaldó részaránya nő</a:t>
            </a:r>
            <a:r>
              <a:rPr kumimoji="0" lang="hu-H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Q9XIfL_U.NjuQ1w2JRyQ"/>
</p:tagLst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CCFFFF"/>
      </a:lt1>
      <a:dk2>
        <a:srgbClr val="0033CC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1862</Words>
  <Application>Microsoft Office PowerPoint</Application>
  <PresentationFormat>Diavetítés a képernyőre (4:3 oldalarány)</PresentationFormat>
  <Paragraphs>367</Paragraphs>
  <Slides>43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4" baseType="lpstr">
      <vt:lpstr>Alapértelmezett terv</vt:lpstr>
      <vt:lpstr>Debreceni Egyetem XXI. ÉPÜLETGÉPÉSZETI SZAKMAI NAPOK Budapest, 2015. október 15. </vt:lpstr>
      <vt:lpstr>A hazai villamosenergia  ágazat helyzete </vt:lpstr>
      <vt:lpstr>Magyarország energiaellátása, 1972-2012, Mtoe</vt:lpstr>
      <vt:lpstr>A magyar energia-mix, 2012 A teljes fogyasztás 23,5 Mtoe</vt:lpstr>
      <vt:lpstr>Magyarország energiatermelése, 1972-2012, Mtoe</vt:lpstr>
      <vt:lpstr>Magyarország villamosenergia termelése  1972-2012,  GWh</vt:lpstr>
      <vt:lpstr>A magyar áram-mix alakulása, GWh 2013, 2014, 2015 január-február</vt:lpstr>
      <vt:lpstr>A magyar áramfogyasztás alakulása, GWh 2013, 2014, 2015</vt:lpstr>
      <vt:lpstr>9. dia</vt:lpstr>
      <vt:lpstr>A hazai villamosenergia  rendszer jövője</vt:lpstr>
      <vt:lpstr>Három fontos döntés, melyek a magyar energetikai jövőt meghatározzák</vt:lpstr>
      <vt:lpstr>12. dia</vt:lpstr>
      <vt:lpstr>13. dia</vt:lpstr>
      <vt:lpstr>14. dia</vt:lpstr>
      <vt:lpstr>Globális CO2 emissziók %-ban  A legnagyobb kibocsátók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Gondolatok az új német  energiapolitikai fordulatról, az Energiewendéről</vt:lpstr>
      <vt:lpstr>Mi az Energiewende?</vt:lpstr>
      <vt:lpstr>Az Energiewende célkitűzései Az Energiewende célok az összfogyasztás 50%-os, az áramfogyasztás 25%-os, az épületenergetikai és közlekedési fogyasztás 80 illetve 40%-os csökkenésével számolnak.</vt:lpstr>
      <vt:lpstr>28. dia</vt:lpstr>
      <vt:lpstr>Az Energiewende eddigi negatív hatásai</vt:lpstr>
      <vt:lpstr>30. dia</vt:lpstr>
      <vt:lpstr>Német Áram-mix, 2014, %  A szél csupán 9,1 (offshore 0,2%),  a szolár PV 5,6%-ot termel. Dominál a fosszilis! Milyenek a német megújuló energia adottságok?</vt:lpstr>
      <vt:lpstr>32. dia</vt:lpstr>
      <vt:lpstr>33. dia</vt:lpstr>
      <vt:lpstr>Régiónk helyzete  Cseh, lengyel, szlovák áram-mix  Az import kérdése: honnan tudunk importálni? (cseh, lengyel, ukrán) Hová tudunk exportálni? Hol épül még atomerőmű</vt:lpstr>
      <vt:lpstr>35. dia</vt:lpstr>
      <vt:lpstr>36. dia</vt:lpstr>
      <vt:lpstr>A cseh és lengyel energia-mix 2013, 2014 és 2015, január, GWh</vt:lpstr>
      <vt:lpstr>Szomszédaink export lehetőségei</vt:lpstr>
      <vt:lpstr>39. dia</vt:lpstr>
      <vt:lpstr>Nukleáris tervek a régióban Szomszédaink mindegyike tervez / épít atomerőművet</vt:lpstr>
      <vt:lpstr>41. dia</vt:lpstr>
      <vt:lpstr>Vélemények és javaslatok</vt:lpstr>
      <vt:lpstr>Köszönöm megtisztelő figyelmüket</vt:lpstr>
    </vt:vector>
  </TitlesOfParts>
  <Company>EK Kht.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KLENEN 2015 Budapest, 2015. március 10.</dc:title>
  <dc:creator>Dr. Molnár László</dc:creator>
  <cp:lastModifiedBy>ML</cp:lastModifiedBy>
  <cp:revision>331</cp:revision>
  <dcterms:created xsi:type="dcterms:W3CDTF">2015-01-26T09:34:31Z</dcterms:created>
  <dcterms:modified xsi:type="dcterms:W3CDTF">2015-10-14T08:40:32Z</dcterms:modified>
</cp:coreProperties>
</file>