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16" r:id="rId2"/>
    <p:sldMasterId id="2147483649" r:id="rId3"/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6" r:id="rId10"/>
    <p:sldMasterId id="2147483657" r:id="rId11"/>
    <p:sldMasterId id="2147483658" r:id="rId12"/>
    <p:sldMasterId id="2147483659" r:id="rId13"/>
    <p:sldMasterId id="2147483660" r:id="rId14"/>
    <p:sldMasterId id="2147483661" r:id="rId15"/>
  </p:sldMasterIdLst>
  <p:sldIdLst>
    <p:sldId id="268" r:id="rId16"/>
    <p:sldId id="256" r:id="rId17"/>
    <p:sldId id="280" r:id="rId18"/>
    <p:sldId id="258" r:id="rId19"/>
    <p:sldId id="260" r:id="rId20"/>
    <p:sldId id="261" r:id="rId21"/>
    <p:sldId id="259" r:id="rId22"/>
    <p:sldId id="277" r:id="rId23"/>
    <p:sldId id="278" r:id="rId24"/>
    <p:sldId id="263" r:id="rId25"/>
    <p:sldId id="290" r:id="rId26"/>
    <p:sldId id="264" r:id="rId27"/>
    <p:sldId id="279" r:id="rId28"/>
    <p:sldId id="265" r:id="rId29"/>
    <p:sldId id="291" r:id="rId30"/>
    <p:sldId id="262" r:id="rId31"/>
    <p:sldId id="266" r:id="rId32"/>
    <p:sldId id="281" r:id="rId33"/>
    <p:sldId id="267" r:id="rId34"/>
    <p:sldId id="282" r:id="rId35"/>
    <p:sldId id="283" r:id="rId36"/>
    <p:sldId id="289" r:id="rId37"/>
    <p:sldId id="257" r:id="rId38"/>
    <p:sldId id="288" r:id="rId39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6224" autoAdjust="0"/>
  </p:normalViewPr>
  <p:slideViewPr>
    <p:cSldViewPr>
      <p:cViewPr varScale="1">
        <p:scale>
          <a:sx n="75" d="100"/>
          <a:sy n="75" d="100"/>
        </p:scale>
        <p:origin x="1728" y="6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64521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3434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17116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42428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7163295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18587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11062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76960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4111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7002061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6594642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2590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437999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84588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72422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68021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7128165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253631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9329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29399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89108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8594623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272075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60B8-6378-491D-ABED-0316328918DC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E6E7-6EFC-4E8B-97E2-D2144A558D0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07558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69712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512901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40029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51555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9314882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25446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91145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35691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58972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014498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17AC-65F3-4BF2-AA77-1701A3F13928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6BD1-DB90-4CBA-AA9B-EC385B00C0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4383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9288159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090756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38095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84974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731340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9201554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23825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54898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5445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525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786C-6815-4DF1-AAE7-081B2F883372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1CD15-26BD-4039-82B5-9C1B59C3FB5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544624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02934400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8976384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4107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96956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474089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96408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962302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13338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34436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694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EEA5-E7A0-424A-8604-8FBC8A0A9903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58CF-D7B8-4519-96EA-F8BB1FE29EA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47146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0696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5995130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7625992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66977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74536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476000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28794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173130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75528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8043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7551-70D4-41F8-90D0-7CC1C4B2B739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1CD0-F241-4477-B10B-C12DFF1D0DB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573239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7447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9818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8497502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3922375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2281600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9668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5ADD-99B6-4017-81F8-DE9AC255D65B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3DEE-0193-4121-A0E1-0D724F32455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35945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2819-F9A2-4F83-A31A-64E83A5D0AE3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A54E-434A-4599-A87B-896422A15F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7428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4CAD-1140-4082-BFE1-91C9D55C1B52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A8ED-98A7-471D-A8DC-ACAF92B3F2B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4285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5421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8282-771C-4D71-A13F-0FBB0760CD3C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205A-1374-41B2-925B-65846C1928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118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F8CE-19AA-49AA-AFC7-1B416D4E4EA4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761F-679E-43B5-BA2D-77635FC6E43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327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8FCB-CCAB-499A-8FB9-6650C8214927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D714-6E05-4AE1-8B0D-2CD92F5AF4C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19114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713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00582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255624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093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1216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0694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047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41836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2753467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30954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7275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98608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91360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5797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2959239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65090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0098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9326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8467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7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7927050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9455788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71259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79918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31073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43665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0020099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33645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3996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63251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77559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88221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3668712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5502675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02221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64611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1474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35981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6462395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6244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82482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6622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71907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60962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0086904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7691227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52771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01625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30944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15315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080863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5606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52743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10398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5347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48373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2074481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3343587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51828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6139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39137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4385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0154176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7214109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389530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43817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5188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378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4187470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4258336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81012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35515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3471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965432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76859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5538407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2227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21976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53026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86217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346297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0163112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45485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3889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477" r:id="rId2"/>
    <p:sldLayoutId id="2147485314" r:id="rId3"/>
    <p:sldLayoutId id="2147485315" r:id="rId4"/>
    <p:sldLayoutId id="2147485316" r:id="rId5"/>
    <p:sldLayoutId id="2147485317" r:id="rId6"/>
    <p:sldLayoutId id="2147485318" r:id="rId7"/>
    <p:sldLayoutId id="2147485319" r:id="rId8"/>
    <p:sldLayoutId id="2147485320" r:id="rId9"/>
    <p:sldLayoutId id="2147485321" r:id="rId10"/>
    <p:sldLayoutId id="214748532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22" r:id="rId1"/>
    <p:sldLayoutId id="2147485423" r:id="rId2"/>
    <p:sldLayoutId id="2147485424" r:id="rId3"/>
    <p:sldLayoutId id="2147485425" r:id="rId4"/>
    <p:sldLayoutId id="2147485426" r:id="rId5"/>
    <p:sldLayoutId id="2147485427" r:id="rId6"/>
    <p:sldLayoutId id="2147485428" r:id="rId7"/>
    <p:sldLayoutId id="2147485429" r:id="rId8"/>
    <p:sldLayoutId id="2147485430" r:id="rId9"/>
    <p:sldLayoutId id="2147485431" r:id="rId10"/>
    <p:sldLayoutId id="21474854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  <p:sldLayoutId id="2147485434" r:id="rId2"/>
    <p:sldLayoutId id="2147485435" r:id="rId3"/>
    <p:sldLayoutId id="2147485436" r:id="rId4"/>
    <p:sldLayoutId id="2147485437" r:id="rId5"/>
    <p:sldLayoutId id="2147485438" r:id="rId6"/>
    <p:sldLayoutId id="2147485439" r:id="rId7"/>
    <p:sldLayoutId id="2147485440" r:id="rId8"/>
    <p:sldLayoutId id="2147485441" r:id="rId9"/>
    <p:sldLayoutId id="2147485442" r:id="rId10"/>
    <p:sldLayoutId id="21474854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5" r:id="rId2"/>
    <p:sldLayoutId id="2147485446" r:id="rId3"/>
    <p:sldLayoutId id="2147485447" r:id="rId4"/>
    <p:sldLayoutId id="2147485448" r:id="rId5"/>
    <p:sldLayoutId id="2147485449" r:id="rId6"/>
    <p:sldLayoutId id="2147485450" r:id="rId7"/>
    <p:sldLayoutId id="2147485451" r:id="rId8"/>
    <p:sldLayoutId id="2147485452" r:id="rId9"/>
    <p:sldLayoutId id="2147485453" r:id="rId10"/>
    <p:sldLayoutId id="214748545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5" r:id="rId1"/>
    <p:sldLayoutId id="2147485456" r:id="rId2"/>
    <p:sldLayoutId id="2147485457" r:id="rId3"/>
    <p:sldLayoutId id="2147485458" r:id="rId4"/>
    <p:sldLayoutId id="2147485459" r:id="rId5"/>
    <p:sldLayoutId id="2147485460" r:id="rId6"/>
    <p:sldLayoutId id="2147485461" r:id="rId7"/>
    <p:sldLayoutId id="2147485462" r:id="rId8"/>
    <p:sldLayoutId id="2147485463" r:id="rId9"/>
    <p:sldLayoutId id="2147485464" r:id="rId10"/>
    <p:sldLayoutId id="21474854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6" r:id="rId1"/>
    <p:sldLayoutId id="2147485467" r:id="rId2"/>
    <p:sldLayoutId id="2147485468" r:id="rId3"/>
    <p:sldLayoutId id="2147485469" r:id="rId4"/>
    <p:sldLayoutId id="2147485470" r:id="rId5"/>
    <p:sldLayoutId id="2147485471" r:id="rId6"/>
    <p:sldLayoutId id="2147485472" r:id="rId7"/>
    <p:sldLayoutId id="2147485473" r:id="rId8"/>
    <p:sldLayoutId id="2147485474" r:id="rId9"/>
    <p:sldLayoutId id="2147485475" r:id="rId10"/>
    <p:sldLayoutId id="21474854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664FCA-2BD3-41A5-87FF-0B3A362CFC37}" type="datetimeFigureOut">
              <a:rPr lang="hu-HU"/>
              <a:pPr>
                <a:defRPr/>
              </a:pPr>
              <a:t>2016.12.02.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EB4B36-3F5E-40B5-8165-E0F497A6309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37" r:id="rId4"/>
    <p:sldLayoutId id="2147485338" r:id="rId5"/>
    <p:sldLayoutId id="2147485339" r:id="rId6"/>
    <p:sldLayoutId id="2147485340" r:id="rId7"/>
    <p:sldLayoutId id="2147485341" r:id="rId8"/>
    <p:sldLayoutId id="2147485342" r:id="rId9"/>
    <p:sldLayoutId id="2147485343" r:id="rId10"/>
    <p:sldLayoutId id="21474853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6" r:id="rId1"/>
    <p:sldLayoutId id="2147485357" r:id="rId2"/>
    <p:sldLayoutId id="2147485358" r:id="rId3"/>
    <p:sldLayoutId id="2147485359" r:id="rId4"/>
    <p:sldLayoutId id="2147485360" r:id="rId5"/>
    <p:sldLayoutId id="2147485361" r:id="rId6"/>
    <p:sldLayoutId id="2147485362" r:id="rId7"/>
    <p:sldLayoutId id="2147485363" r:id="rId8"/>
    <p:sldLayoutId id="2147485364" r:id="rId9"/>
    <p:sldLayoutId id="2147485365" r:id="rId10"/>
    <p:sldLayoutId id="214748536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8" r:id="rId1"/>
    <p:sldLayoutId id="2147485379" r:id="rId2"/>
    <p:sldLayoutId id="2147485380" r:id="rId3"/>
    <p:sldLayoutId id="2147485381" r:id="rId4"/>
    <p:sldLayoutId id="2147485382" r:id="rId5"/>
    <p:sldLayoutId id="2147485383" r:id="rId6"/>
    <p:sldLayoutId id="2147485384" r:id="rId7"/>
    <p:sldLayoutId id="2147485385" r:id="rId8"/>
    <p:sldLayoutId id="2147485386" r:id="rId9"/>
    <p:sldLayoutId id="2147485387" r:id="rId10"/>
    <p:sldLayoutId id="21474853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9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Gill Sans" charset="0"/>
              </a:rPr>
              <a:t>Second level</a:t>
            </a:r>
          </a:p>
          <a:p>
            <a:pPr lvl="2"/>
            <a:r>
              <a:rPr lang="en-US" altLang="hu-HU" smtClean="0">
                <a:sym typeface="Gill Sans" charset="0"/>
              </a:rPr>
              <a:t>Third level</a:t>
            </a:r>
          </a:p>
          <a:p>
            <a:pPr lvl="3"/>
            <a:r>
              <a:rPr lang="en-US" altLang="hu-HU" smtClean="0">
                <a:sym typeface="Gill Sans" charset="0"/>
              </a:rPr>
              <a:t>Fourth level</a:t>
            </a:r>
          </a:p>
          <a:p>
            <a:pPr lvl="4"/>
            <a:r>
              <a:rPr lang="en-US" altLang="hu-HU" smtClean="0">
                <a:sym typeface="Gill Sans" charset="0"/>
              </a:rPr>
              <a:t>Fifth level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ctrTitle"/>
          </p:nvPr>
        </p:nvSpPr>
        <p:spPr>
          <a:xfrm>
            <a:off x="974724" y="2274530"/>
            <a:ext cx="11055350" cy="2090737"/>
          </a:xfrm>
        </p:spPr>
        <p:txBody>
          <a:bodyPr/>
          <a:lstStyle/>
          <a:p>
            <a:r>
              <a:rPr lang="hu-HU" altLang="hu-HU" dirty="0" smtClean="0"/>
              <a:t>A szakmai képzés rendszere</a:t>
            </a:r>
          </a:p>
        </p:txBody>
      </p:sp>
      <p:sp>
        <p:nvSpPr>
          <p:cNvPr id="16387" name="Alcím 2"/>
          <p:cNvSpPr>
            <a:spLocks noGrp="1"/>
          </p:cNvSpPr>
          <p:nvPr>
            <p:ph type="subTitle" idx="1"/>
          </p:nvPr>
        </p:nvSpPr>
        <p:spPr>
          <a:xfrm>
            <a:off x="1951036" y="4687099"/>
            <a:ext cx="9102725" cy="2492375"/>
          </a:xfrm>
        </p:spPr>
        <p:txBody>
          <a:bodyPr/>
          <a:lstStyle/>
          <a:p>
            <a:r>
              <a:rPr lang="hu-HU" altLang="hu-HU" sz="4000" dirty="0" smtClean="0"/>
              <a:t>Fábián Zoltán</a:t>
            </a:r>
          </a:p>
          <a:p>
            <a:r>
              <a:rPr lang="hu-HU" altLang="hu-HU" sz="3200" dirty="0"/>
              <a:t>t</a:t>
            </a:r>
            <a:r>
              <a:rPr lang="hu-HU" altLang="hu-HU" sz="3200" dirty="0" smtClean="0"/>
              <a:t>agintézmény vezető</a:t>
            </a:r>
          </a:p>
          <a:p>
            <a:r>
              <a:rPr lang="hu-HU" altLang="hu-HU" sz="3200" dirty="0" err="1" smtClean="0"/>
              <a:t>BGSzC</a:t>
            </a:r>
            <a:r>
              <a:rPr lang="hu-HU" altLang="hu-HU" sz="3200" dirty="0" smtClean="0"/>
              <a:t> Szily Kálmán Műszaki Szakgimnáziuma, Szakközépiskolája és Kollégiuma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0" y="7320549"/>
            <a:ext cx="2016224" cy="20162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44" y="8300482"/>
            <a:ext cx="1924764" cy="11773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98488" y="1563688"/>
            <a:ext cx="112268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vizsgák tartalma – szóbeli vizsgák</a:t>
            </a:r>
          </a:p>
        </p:txBody>
      </p:sp>
      <p:sp>
        <p:nvSpPr>
          <p:cNvPr id="3" name="Téglalap 2"/>
          <p:cNvSpPr/>
          <p:nvPr/>
        </p:nvSpPr>
        <p:spPr>
          <a:xfrm>
            <a:off x="430213" y="2860675"/>
            <a:ext cx="121928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B050"/>
                </a:solidFill>
              </a:rPr>
              <a:t>Szóbeli tételsorok nem fedik le az adott szakma teljes spektrumát (a húzástól függ, hogy melyik területből kell </a:t>
            </a:r>
            <a:r>
              <a:rPr lang="hu-HU" sz="3200" dirty="0" smtClean="0">
                <a:solidFill>
                  <a:srgbClr val="00B050"/>
                </a:solidFill>
              </a:rPr>
              <a:t>válaszolnia) </a:t>
            </a:r>
            <a:r>
              <a:rPr lang="hu-HU" sz="3200" dirty="0" smtClean="0">
                <a:solidFill>
                  <a:srgbClr val="00B050"/>
                </a:solidFill>
              </a:rPr>
              <a:t>(</a:t>
            </a:r>
            <a:r>
              <a:rPr lang="hu-HU" sz="3200" dirty="0">
                <a:solidFill>
                  <a:srgbClr val="00B050"/>
                </a:solidFill>
              </a:rPr>
              <a:t>Walter Péter)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A </a:t>
            </a:r>
            <a:r>
              <a:rPr lang="hu-HU" sz="3200" dirty="0"/>
              <a:t>vizsgák </a:t>
            </a:r>
            <a:r>
              <a:rPr lang="hu-HU" sz="3200" dirty="0" smtClean="0"/>
              <a:t>ne </a:t>
            </a:r>
            <a:r>
              <a:rPr lang="hu-HU" sz="3200" dirty="0"/>
              <a:t>a valóságtól elrugaszkodott </a:t>
            </a:r>
            <a:r>
              <a:rPr lang="hu-HU" sz="3200" dirty="0" smtClean="0"/>
              <a:t>feladatokat tartalmazzanak (</a:t>
            </a:r>
            <a:r>
              <a:rPr lang="hu-HU" sz="3200" dirty="0" smtClean="0"/>
              <a:t>Gulyás Gyula)</a:t>
            </a:r>
            <a:endParaRPr lang="hu-HU" sz="32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70C0"/>
                </a:solidFill>
              </a:rPr>
              <a:t>A szóbeli tételek „szakmai lelketlenséget” mutatnak </a:t>
            </a:r>
            <a:r>
              <a:rPr lang="hu-HU" sz="3200" dirty="0" smtClean="0">
                <a:solidFill>
                  <a:srgbClr val="0070C0"/>
                </a:solidFill>
              </a:rPr>
              <a:t/>
            </a:r>
            <a:br>
              <a:rPr lang="hu-HU" sz="3200" dirty="0" smtClean="0">
                <a:solidFill>
                  <a:srgbClr val="0070C0"/>
                </a:solidFill>
              </a:rPr>
            </a:br>
            <a:r>
              <a:rPr lang="hu-HU" sz="3200" dirty="0" smtClean="0">
                <a:solidFill>
                  <a:srgbClr val="0070C0"/>
                </a:solidFill>
              </a:rPr>
              <a:t>(</a:t>
            </a:r>
            <a:r>
              <a:rPr lang="hu-HU" sz="3200" dirty="0" smtClean="0">
                <a:solidFill>
                  <a:srgbClr val="0070C0"/>
                </a:solidFill>
              </a:rPr>
              <a:t>Czentnár Zsuzsa)</a:t>
            </a:r>
            <a:endParaRPr lang="hu-HU" sz="3200" dirty="0">
              <a:solidFill>
                <a:srgbClr val="0070C0"/>
              </a:solidFill>
            </a:endParaRPr>
          </a:p>
          <a:p>
            <a:pPr>
              <a:defRPr/>
            </a:pPr>
            <a:endParaRPr lang="hu-HU" sz="3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56" y="6892548"/>
            <a:ext cx="4131924" cy="2833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98488" y="1563688"/>
            <a:ext cx="112268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vizsgák tartalma – szóbeli vizsgák</a:t>
            </a:r>
          </a:p>
        </p:txBody>
      </p:sp>
      <p:sp>
        <p:nvSpPr>
          <p:cNvPr id="3" name="Téglalap 2"/>
          <p:cNvSpPr/>
          <p:nvPr/>
        </p:nvSpPr>
        <p:spPr>
          <a:xfrm>
            <a:off x="430213" y="2860675"/>
            <a:ext cx="1204885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Javaslatok</a:t>
            </a:r>
            <a:endParaRPr lang="hu-H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B050"/>
                </a:solidFill>
              </a:rPr>
              <a:t>Minden tétel </a:t>
            </a:r>
            <a:r>
              <a:rPr lang="hu-HU" sz="3200" dirty="0" smtClean="0">
                <a:solidFill>
                  <a:srgbClr val="00B050"/>
                </a:solidFill>
              </a:rPr>
              <a:t>több kérdésből álljon</a:t>
            </a:r>
            <a:r>
              <a:rPr lang="hu-HU" sz="3200" dirty="0">
                <a:solidFill>
                  <a:srgbClr val="00B050"/>
                </a:solidFill>
              </a:rPr>
              <a:t>, a szakmát alkotó </a:t>
            </a:r>
            <a:r>
              <a:rPr lang="hu-HU" sz="3200" dirty="0" smtClean="0">
                <a:solidFill>
                  <a:srgbClr val="00B050"/>
                </a:solidFill>
              </a:rPr>
              <a:t>több nagy területről egy-egy </a:t>
            </a:r>
            <a:r>
              <a:rPr lang="hu-HU" sz="3200" dirty="0" smtClean="0">
                <a:solidFill>
                  <a:srgbClr val="00B050"/>
                </a:solidFill>
              </a:rPr>
              <a:t>kérdésből.</a:t>
            </a:r>
            <a:endParaRPr lang="hu-HU" sz="3200" dirty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B050"/>
                </a:solidFill>
              </a:rPr>
              <a:t>A vizsgák tételeinek nehézsége legyen </a:t>
            </a:r>
            <a:r>
              <a:rPr lang="hu-HU" sz="3200" dirty="0" smtClean="0">
                <a:solidFill>
                  <a:srgbClr val="00B050"/>
                </a:solidFill>
              </a:rPr>
              <a:t>kiegyenlített  </a:t>
            </a:r>
            <a:r>
              <a:rPr lang="hu-HU" sz="3200" dirty="0">
                <a:solidFill>
                  <a:srgbClr val="00B050"/>
                </a:solidFill>
              </a:rPr>
              <a:t>(</a:t>
            </a:r>
            <a:r>
              <a:rPr lang="hu-HU" sz="3200" dirty="0" smtClean="0">
                <a:solidFill>
                  <a:srgbClr val="00B050"/>
                </a:solidFill>
              </a:rPr>
              <a:t>W. P.)</a:t>
            </a:r>
            <a:endParaRPr lang="hu-HU" sz="3200" dirty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70C0"/>
                </a:solidFill>
              </a:rPr>
              <a:t>Szamárvezető = „Kulcsszavak” – Elsősorban a tanuló számára kellene segítséget nyújtani, persze a vizsgáztatóknak is nyújthat útmutatást (</a:t>
            </a:r>
            <a:r>
              <a:rPr lang="hu-HU" sz="3200" dirty="0" err="1" smtClean="0">
                <a:solidFill>
                  <a:srgbClr val="0070C0"/>
                </a:solidFill>
              </a:rPr>
              <a:t>Cz</a:t>
            </a:r>
            <a:r>
              <a:rPr lang="hu-HU" sz="3200" dirty="0" smtClean="0">
                <a:solidFill>
                  <a:srgbClr val="0070C0"/>
                </a:solidFill>
              </a:rPr>
              <a:t>. </a:t>
            </a:r>
            <a:r>
              <a:rPr lang="hu-HU" sz="3200" dirty="0" err="1" smtClean="0">
                <a:solidFill>
                  <a:srgbClr val="0070C0"/>
                </a:solidFill>
              </a:rPr>
              <a:t>Zs</a:t>
            </a:r>
            <a:r>
              <a:rPr lang="hu-HU" sz="3200" dirty="0" smtClean="0">
                <a:solidFill>
                  <a:srgbClr val="0070C0"/>
                </a:solidFill>
              </a:rPr>
              <a:t>.)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rgbClr val="0070C0"/>
                </a:solidFill>
              </a:rPr>
              <a:t>Segédlet – Egyfajta függvénytábla</a:t>
            </a:r>
            <a:endParaRPr lang="hu-HU" sz="32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21" y="6893024"/>
            <a:ext cx="4115879" cy="28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6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4025" y="1636713"/>
            <a:ext cx="123126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 komplex szakmai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záróvizsgáztatás rendszerének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csak a legfontosabb munkaműveleteket és a „verseny- és piacképes” gyakorlati ismereteket tartalmazza.</a:t>
            </a:r>
          </a:p>
        </p:txBody>
      </p:sp>
      <p:sp>
        <p:nvSpPr>
          <p:cNvPr id="28675" name="Szövegdoboz 2"/>
          <p:cNvSpPr txBox="1">
            <a:spLocks noChangeArrowheads="1"/>
          </p:cNvSpPr>
          <p:nvPr/>
        </p:nvSpPr>
        <p:spPr bwMode="auto">
          <a:xfrm>
            <a:off x="309563" y="3221038"/>
            <a:ext cx="121697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algn="ctr"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algn="l">
              <a:buFontTx/>
              <a:buChar char="•"/>
            </a:pPr>
            <a:r>
              <a:rPr lang="hu-HU" altLang="hu-HU" sz="3200" dirty="0">
                <a:solidFill>
                  <a:srgbClr val="000000"/>
                </a:solidFill>
              </a:rPr>
              <a:t>A szakmai </a:t>
            </a:r>
            <a:r>
              <a:rPr lang="hu-HU" altLang="hu-HU" sz="3200" dirty="0" smtClean="0">
                <a:solidFill>
                  <a:srgbClr val="000000"/>
                </a:solidFill>
              </a:rPr>
              <a:t>vizsgának </a:t>
            </a:r>
            <a:r>
              <a:rPr lang="hu-HU" altLang="hu-HU" sz="3200" dirty="0">
                <a:solidFill>
                  <a:srgbClr val="000000"/>
                </a:solidFill>
              </a:rPr>
              <a:t>a szakmai alapkészségeket </a:t>
            </a:r>
            <a:r>
              <a:rPr lang="hu-HU" altLang="hu-HU" sz="3200" dirty="0" smtClean="0">
                <a:solidFill>
                  <a:srgbClr val="000000"/>
                </a:solidFill>
              </a:rPr>
              <a:t>kell mérnie</a:t>
            </a:r>
            <a:endParaRPr lang="hu-HU" altLang="hu-HU" sz="3200" dirty="0">
              <a:solidFill>
                <a:srgbClr val="000000"/>
              </a:solidFill>
            </a:endParaRPr>
          </a:p>
          <a:p>
            <a:pPr algn="l">
              <a:buFontTx/>
              <a:buChar char="•"/>
            </a:pPr>
            <a:r>
              <a:rPr lang="hu-HU" altLang="hu-HU" sz="3200" dirty="0">
                <a:solidFill>
                  <a:srgbClr val="000000"/>
                </a:solidFill>
              </a:rPr>
              <a:t>Az oktatás mindig </a:t>
            </a:r>
            <a:r>
              <a:rPr lang="hu-HU" altLang="hu-HU" sz="3200" dirty="0" smtClean="0">
                <a:solidFill>
                  <a:srgbClr val="000000"/>
                </a:solidFill>
              </a:rPr>
              <a:t>kicsit </a:t>
            </a:r>
            <a:r>
              <a:rPr lang="hu-HU" altLang="hu-HU" sz="3200" b="1" dirty="0" smtClean="0">
                <a:solidFill>
                  <a:srgbClr val="000000"/>
                </a:solidFill>
              </a:rPr>
              <a:t>konzervatív</a:t>
            </a:r>
            <a:endParaRPr lang="hu-HU" altLang="hu-HU" sz="3200" dirty="0">
              <a:solidFill>
                <a:srgbClr val="000000"/>
              </a:solidFill>
            </a:endParaRPr>
          </a:p>
          <a:p>
            <a:pPr algn="l">
              <a:buFontTx/>
              <a:buChar char="•"/>
            </a:pPr>
            <a:r>
              <a:rPr lang="hu-HU" altLang="hu-HU" sz="3200" dirty="0" smtClean="0">
                <a:solidFill>
                  <a:srgbClr val="000000"/>
                </a:solidFill>
              </a:rPr>
              <a:t>A </a:t>
            </a:r>
            <a:r>
              <a:rPr lang="hu-HU" altLang="hu-HU" sz="3200" dirty="0">
                <a:solidFill>
                  <a:srgbClr val="000000"/>
                </a:solidFill>
              </a:rPr>
              <a:t>vizsgatételek megváltoztatása logisztikai és anyagi kérdés is</a:t>
            </a:r>
          </a:p>
          <a:p>
            <a:pPr algn="l">
              <a:buFontTx/>
              <a:buChar char="•"/>
            </a:pPr>
            <a:r>
              <a:rPr lang="hu-HU" altLang="hu-HU" sz="3200" dirty="0">
                <a:solidFill>
                  <a:srgbClr val="000000"/>
                </a:solidFill>
              </a:rPr>
              <a:t>A változtatás átfutása 2-3 év.</a:t>
            </a:r>
          </a:p>
        </p:txBody>
      </p:sp>
      <p:pic>
        <p:nvPicPr>
          <p:cNvPr id="28677" name="Picture 5" descr="Képtalá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44" y="6388968"/>
            <a:ext cx="4280520" cy="285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54025" y="1636713"/>
            <a:ext cx="123126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Vizsga tartalma – gyakorlati vizsgák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14388" y="2932113"/>
            <a:ext cx="11736387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Vélemények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3200" dirty="0">
                <a:solidFill>
                  <a:srgbClr val="FF0000"/>
                </a:solidFill>
              </a:rPr>
              <a:t>A komplex feladatok tényleg legyenek komplexek, több részből </a:t>
            </a:r>
            <a:r>
              <a:rPr lang="hu-HU" altLang="hu-HU" sz="3200" dirty="0" smtClean="0">
                <a:solidFill>
                  <a:srgbClr val="FF0000"/>
                </a:solidFill>
              </a:rPr>
              <a:t>állók és valós kérdéseket fogalmazzanak meg (</a:t>
            </a:r>
            <a:r>
              <a:rPr lang="hu-HU" altLang="hu-HU" sz="3200" dirty="0">
                <a:solidFill>
                  <a:srgbClr val="FF0000"/>
                </a:solidFill>
              </a:rPr>
              <a:t>Gulyás Gyula)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3200" dirty="0">
                <a:solidFill>
                  <a:srgbClr val="0070C0"/>
                </a:solidFill>
              </a:rPr>
              <a:t>A szakemberek számára más és más </a:t>
            </a:r>
            <a:r>
              <a:rPr lang="hu-HU" altLang="hu-HU" sz="3200" dirty="0" smtClean="0">
                <a:solidFill>
                  <a:srgbClr val="0070C0"/>
                </a:solidFill>
              </a:rPr>
              <a:t>fontos </a:t>
            </a:r>
            <a:r>
              <a:rPr lang="hu-HU" altLang="hu-HU" sz="3200" dirty="0">
                <a:solidFill>
                  <a:srgbClr val="0070C0"/>
                </a:solidFill>
              </a:rPr>
              <a:t>a vizsgáztatás során ( régi technológia </a:t>
            </a:r>
            <a:r>
              <a:rPr lang="hu-HU" altLang="hu-HU" sz="3200" dirty="0">
                <a:solidFill>
                  <a:srgbClr val="0070C0"/>
                </a:solidFill>
                <a:sym typeface="Wingdings" panose="05000000000000000000" pitchFamily="2" charset="2"/>
              </a:rPr>
              <a:t> új </a:t>
            </a:r>
            <a:r>
              <a:rPr lang="hu-HU" altLang="hu-HU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technológia.</a:t>
            </a:r>
            <a:endParaRPr lang="hu-HU" altLang="hu-HU" sz="32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3200" dirty="0">
                <a:solidFill>
                  <a:srgbClr val="0070C0"/>
                </a:solidFill>
                <a:sym typeface="Wingdings" panose="05000000000000000000" pitchFamily="2" charset="2"/>
              </a:rPr>
              <a:t>A gyakorlati vizsgafeladatok az </a:t>
            </a:r>
            <a:r>
              <a:rPr lang="hu-HU" altLang="hu-HU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iskolától, oktatóktól </a:t>
            </a:r>
            <a:r>
              <a:rPr lang="hu-HU" altLang="hu-HU" sz="3200" dirty="0">
                <a:solidFill>
                  <a:srgbClr val="0070C0"/>
                </a:solidFill>
                <a:sym typeface="Wingdings" panose="05000000000000000000" pitchFamily="2" charset="2"/>
              </a:rPr>
              <a:t>függnek</a:t>
            </a:r>
            <a:r>
              <a:rPr lang="hu-HU" altLang="hu-HU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. </a:t>
            </a:r>
            <a:r>
              <a:rPr lang="hu-HU" altLang="hu-HU" sz="3200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hu-HU" altLang="hu-HU" sz="3200" dirty="0" err="1">
                <a:solidFill>
                  <a:srgbClr val="0070C0"/>
                </a:solidFill>
                <a:sym typeface="Wingdings" panose="05000000000000000000" pitchFamily="2" charset="2"/>
              </a:rPr>
              <a:t>Cz.Zs</a:t>
            </a:r>
            <a:r>
              <a:rPr lang="hu-HU" altLang="hu-HU" sz="3200" dirty="0">
                <a:solidFill>
                  <a:srgbClr val="0070C0"/>
                </a:solidFill>
                <a:sym typeface="Wingdings" panose="05000000000000000000" pitchFamily="2" charset="2"/>
              </a:rPr>
              <a:t>.)</a:t>
            </a:r>
          </a:p>
          <a:p>
            <a:pPr>
              <a:defRPr/>
            </a:pPr>
            <a:r>
              <a:rPr lang="hu-HU" altLang="hu-H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Javaslat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 </a:t>
            </a:r>
            <a:r>
              <a:rPr lang="hu-HU" altLang="hu-HU" sz="3200" dirty="0">
                <a:solidFill>
                  <a:schemeClr val="tx1"/>
                </a:solidFill>
                <a:sym typeface="Wingdings" panose="05000000000000000000" pitchFamily="2" charset="2"/>
              </a:rPr>
              <a:t>tételek 10%-át minden évben cserélni </a:t>
            </a:r>
            <a:r>
              <a:rPr lang="hu-HU" altLang="hu-HU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kell (érettséginél így van). Hasonlót be </a:t>
            </a:r>
            <a:r>
              <a:rPr lang="hu-HU" altLang="hu-HU" sz="3200" dirty="0">
                <a:solidFill>
                  <a:schemeClr val="tx1"/>
                </a:solidFill>
                <a:sym typeface="Wingdings" panose="05000000000000000000" pitchFamily="2" charset="2"/>
              </a:rPr>
              <a:t>lehetne vezetni a gyakorlati vizsgákra is. (F.Z</a:t>
            </a:r>
            <a:r>
              <a:rPr lang="hu-HU" altLang="hu-HU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 vizsgákon rendszerekben kellene gondolkodni</a:t>
            </a:r>
            <a:endParaRPr lang="hu-HU" altLang="hu-H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42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4025" y="1636713"/>
            <a:ext cx="123126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Vizsga tartalma - írásbeli vizsgák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34206" y="2716560"/>
            <a:ext cx="11952287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Vélemények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Az </a:t>
            </a:r>
            <a:r>
              <a:rPr lang="hu-HU" sz="3200" dirty="0"/>
              <a:t>írásbeli léte- nem léte </a:t>
            </a:r>
            <a:r>
              <a:rPr lang="hu-HU" sz="3200" dirty="0" smtClean="0"/>
              <a:t>teljesen esetleges a különböző szakmák, szakmacsoportok esetén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Eltérnek a vélemények az </a:t>
            </a:r>
            <a:r>
              <a:rPr lang="hu-HU" sz="3200" dirty="0" smtClean="0"/>
              <a:t>írásbeliről</a:t>
            </a:r>
            <a:endParaRPr lang="hu-HU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rgbClr val="0070C0"/>
                </a:solidFill>
              </a:rPr>
              <a:t>Szükséges az elméleti alapozás (</a:t>
            </a:r>
            <a:r>
              <a:rPr lang="hu-HU" sz="3200" dirty="0" err="1" smtClean="0">
                <a:solidFill>
                  <a:srgbClr val="0070C0"/>
                </a:solidFill>
              </a:rPr>
              <a:t>Cz</a:t>
            </a:r>
            <a:r>
              <a:rPr lang="hu-HU" sz="3200" dirty="0" smtClean="0">
                <a:solidFill>
                  <a:srgbClr val="0070C0"/>
                </a:solidFill>
              </a:rPr>
              <a:t>. </a:t>
            </a:r>
            <a:r>
              <a:rPr lang="hu-HU" sz="3200" dirty="0" err="1" smtClean="0">
                <a:solidFill>
                  <a:srgbClr val="0070C0"/>
                </a:solidFill>
              </a:rPr>
              <a:t>Zs</a:t>
            </a:r>
            <a:r>
              <a:rPr lang="hu-HU" sz="3200" dirty="0">
                <a:solidFill>
                  <a:srgbClr val="0070C0"/>
                </a:solidFill>
              </a:rPr>
              <a:t>.) A szakember attól „szakember”, hogy tudja, hogy miért azt, miért úgy fogja kivitelezni, </a:t>
            </a:r>
            <a:r>
              <a:rPr lang="hu-HU" sz="3200" dirty="0" smtClean="0">
                <a:solidFill>
                  <a:srgbClr val="0070C0"/>
                </a:solidFill>
              </a:rPr>
              <a:t>érti a rendszerek működését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rgbClr val="7030A0"/>
                </a:solidFill>
              </a:rPr>
              <a:t>Nem szükséges az írásbeli, mert nem </a:t>
            </a:r>
            <a:r>
              <a:rPr lang="hu-HU" sz="3200" u="sng" dirty="0" smtClean="0">
                <a:solidFill>
                  <a:srgbClr val="7030A0"/>
                </a:solidFill>
              </a:rPr>
              <a:t>matematika</a:t>
            </a:r>
            <a:r>
              <a:rPr lang="hu-HU" sz="3200" dirty="0" smtClean="0">
                <a:solidFill>
                  <a:srgbClr val="7030A0"/>
                </a:solidFill>
              </a:rPr>
              <a:t> képzés.</a:t>
            </a:r>
            <a:br>
              <a:rPr lang="hu-HU" sz="3200" dirty="0" smtClean="0">
                <a:solidFill>
                  <a:srgbClr val="7030A0"/>
                </a:solidFill>
              </a:rPr>
            </a:br>
            <a:r>
              <a:rPr lang="hu-HU" sz="3200" dirty="0" smtClean="0">
                <a:solidFill>
                  <a:srgbClr val="7030A0"/>
                </a:solidFill>
              </a:rPr>
              <a:t>Az írásbeli feladatsorok követelményszintje sokszor téves volt az elmúlt években.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rgbClr val="7030A0"/>
                </a:solidFill>
              </a:rPr>
              <a:t>Internetes vizsga kellene, „kütyü világ” van (Sziklai Ferenc)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A diákok színvonala is heterogén (F.Z.)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rgbClr val="FF0000"/>
                </a:solidFill>
              </a:rPr>
              <a:t>Az </a:t>
            </a:r>
            <a:r>
              <a:rPr lang="hu-HU" sz="3200" dirty="0">
                <a:solidFill>
                  <a:srgbClr val="FF0000"/>
                </a:solidFill>
              </a:rPr>
              <a:t>írásbelik döntő jelentőségűek, mert ott derül ki, hogy a tanuló tényleg ért-e a szakmájához (</a:t>
            </a:r>
            <a:r>
              <a:rPr lang="hu-HU" sz="3200" dirty="0" err="1">
                <a:solidFill>
                  <a:srgbClr val="FF0000"/>
                </a:solidFill>
              </a:rPr>
              <a:t>G.Gy</a:t>
            </a:r>
            <a:r>
              <a:rPr lang="hu-HU" sz="3200" dirty="0">
                <a:solidFill>
                  <a:srgbClr val="FF0000"/>
                </a:solidFill>
              </a:rPr>
              <a:t>.)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hu-H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4025" y="1636713"/>
            <a:ext cx="123126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Vizsga tartalma - írásbeli vizsgák</a:t>
            </a:r>
          </a:p>
        </p:txBody>
      </p:sp>
      <p:sp>
        <p:nvSpPr>
          <p:cNvPr id="4" name="Téglalap 3"/>
          <p:cNvSpPr/>
          <p:nvPr/>
        </p:nvSpPr>
        <p:spPr>
          <a:xfrm>
            <a:off x="454025" y="2716560"/>
            <a:ext cx="11809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Javaslatok</a:t>
            </a:r>
            <a:endParaRPr lang="hu-H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B050"/>
                </a:solidFill>
              </a:rPr>
              <a:t>Megújított vizsgatételek. Az élet- és szakmaidegen feladatok helyett megfelelőket.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B050"/>
                </a:solidFill>
              </a:rPr>
              <a:t>A vizsgákon az internet használatát engedni </a:t>
            </a:r>
            <a:r>
              <a:rPr lang="hu-HU" sz="3200" dirty="0" smtClean="0">
                <a:solidFill>
                  <a:srgbClr val="00B050"/>
                </a:solidFill>
              </a:rPr>
              <a:t>kellene (W.P.).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Az internetes vizsgák egyes szakmáknál most is léteznek megfelelően biztosított körülményekkel (F.Z.).</a:t>
            </a:r>
            <a:endParaRPr lang="hu-HU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rgbClr val="0070C0"/>
                </a:solidFill>
              </a:rPr>
              <a:t>Szükség </a:t>
            </a:r>
            <a:r>
              <a:rPr lang="hu-HU" sz="3200" dirty="0">
                <a:solidFill>
                  <a:srgbClr val="0070C0"/>
                </a:solidFill>
              </a:rPr>
              <a:t>lenne egy „Segédletre”, amely függvénytáblaként a tanuláskor, a vizsgákon és az „Életben” is használható lenne.(</a:t>
            </a:r>
            <a:r>
              <a:rPr lang="hu-HU" sz="3200" dirty="0" err="1">
                <a:solidFill>
                  <a:srgbClr val="0070C0"/>
                </a:solidFill>
              </a:rPr>
              <a:t>Cz.Zs</a:t>
            </a:r>
            <a:r>
              <a:rPr lang="hu-HU" sz="3200" dirty="0">
                <a:solidFill>
                  <a:srgbClr val="0070C0"/>
                </a:solidFill>
              </a:rPr>
              <a:t>.)</a:t>
            </a:r>
            <a:endParaRPr lang="hu-H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6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4024" y="2644775"/>
            <a:ext cx="119530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A szakképzési alapdokumentumok (SZVK) kevés rugalmasságot hagynak a tananyagban (10%) </a:t>
            </a:r>
            <a:endParaRPr lang="hu-HU" sz="3200" dirty="0" smtClean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Az </a:t>
            </a:r>
            <a:r>
              <a:rPr lang="hu-HU" sz="3200" dirty="0"/>
              <a:t>állam érdeke, hogy minőségbiztosítási szempontból garantálja az oktatásának minőségét. =&gt; </a:t>
            </a:r>
            <a:r>
              <a:rPr lang="hu-HU" sz="3200" b="1" dirty="0" smtClean="0"/>
              <a:t>szabványosítás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98488" y="1563688"/>
            <a:ext cx="63404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tananyag tartalma</a:t>
            </a:r>
          </a:p>
        </p:txBody>
      </p:sp>
      <p:pic>
        <p:nvPicPr>
          <p:cNvPr id="25605" name="Picture 5" descr="Képtalá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64" y="6211341"/>
            <a:ext cx="32004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81720" y="5164832"/>
            <a:ext cx="89289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Javaslat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chemeClr val="tx1"/>
                </a:solidFill>
              </a:rPr>
              <a:t>Kellenének helyi eltérésre lehetőséget biztosító automatizmusok – helyi tanterv / </a:t>
            </a:r>
            <a:r>
              <a:rPr lang="hu-HU" sz="3200" dirty="0" smtClean="0">
                <a:solidFill>
                  <a:schemeClr val="tx1"/>
                </a:solidFill>
              </a:rPr>
              <a:t>óraterv (F.Z</a:t>
            </a:r>
            <a:r>
              <a:rPr lang="hu-HU" sz="3200" dirty="0">
                <a:solidFill>
                  <a:schemeClr val="tx1"/>
                </a:solidFill>
              </a:rPr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70C0"/>
                </a:solidFill>
              </a:rPr>
              <a:t>A szakmai tananyag olyan nagymértékű, hogy minden apró szakmai részlet elmagyarázására és bemutatására sohasem lesz elegendő idő… (</a:t>
            </a:r>
            <a:r>
              <a:rPr lang="hu-HU" sz="3200" dirty="0" err="1">
                <a:solidFill>
                  <a:srgbClr val="0070C0"/>
                </a:solidFill>
              </a:rPr>
              <a:t>Cz.Zs</a:t>
            </a:r>
            <a:r>
              <a:rPr lang="hu-HU" sz="3200" dirty="0">
                <a:solidFill>
                  <a:srgbClr val="0070C0"/>
                </a:solidFill>
              </a:rPr>
              <a:t>.)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hu-HU" sz="3200" dirty="0"/>
          </a:p>
          <a:p>
            <a:endParaRPr lang="hu-H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4025" y="1636713"/>
            <a:ext cx="123856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 tananyag következetlen felépítése, szakrajz-olvasás oktatására fordítható óraszám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Szövegdoboz 2"/>
          <p:cNvSpPr txBox="1">
            <a:spLocks noChangeArrowheads="1"/>
          </p:cNvSpPr>
          <p:nvPr/>
        </p:nvSpPr>
        <p:spPr bwMode="auto">
          <a:xfrm>
            <a:off x="598489" y="3206750"/>
            <a:ext cx="900025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914400" indent="-4572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/>
              <a:t>A szakrajz tantárgy </a:t>
            </a:r>
            <a:r>
              <a:rPr lang="hu-HU" altLang="hu-HU" sz="3200" dirty="0" smtClean="0"/>
              <a:t>hiányzik </a:t>
            </a:r>
            <a:r>
              <a:rPr lang="hu-HU" altLang="hu-HU" sz="3200" dirty="0"/>
              <a:t>– általános vélemény.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3200" dirty="0"/>
              <a:t>Ha visszakerül ki fogja tanítani és milyen tartalommal? </a:t>
            </a:r>
            <a:r>
              <a:rPr lang="hu-HU" altLang="hu-HU" sz="3200" dirty="0" smtClean="0"/>
              <a:t>gépész </a:t>
            </a:r>
            <a:r>
              <a:rPr lang="hu-HU" altLang="hu-HU" sz="3200" dirty="0">
                <a:sym typeface="Wingdings" panose="05000000000000000000" pitchFamily="2" charset="2"/>
              </a:rPr>
              <a:t>épületgépész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>
                <a:solidFill>
                  <a:srgbClr val="0070C0"/>
                </a:solidFill>
              </a:rPr>
              <a:t>A tantárgy következetlen felépítése a tanárok által kezelhető kérdés. Ha a tanár képes logikusan felépíteni a tananyagot és el tudja mondani azt (</a:t>
            </a:r>
            <a:r>
              <a:rPr lang="hu-HU" altLang="hu-HU" sz="3200" dirty="0" err="1">
                <a:solidFill>
                  <a:srgbClr val="0070C0"/>
                </a:solidFill>
              </a:rPr>
              <a:t>Cz.Zs</a:t>
            </a:r>
            <a:r>
              <a:rPr lang="hu-HU" altLang="hu-HU" sz="3200" dirty="0">
                <a:solidFill>
                  <a:srgbClr val="0070C0"/>
                </a:solidFill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>
                <a:solidFill>
                  <a:schemeClr val="tx1"/>
                </a:solidFill>
              </a:rPr>
              <a:t>Az SZVK összeállítása során rengeteg, sokszor egymásnak ellentmondó szempontot kell figyelembe </a:t>
            </a:r>
            <a:r>
              <a:rPr lang="hu-HU" altLang="hu-HU" sz="3200" dirty="0" smtClean="0">
                <a:solidFill>
                  <a:schemeClr val="tx1"/>
                </a:solidFill>
              </a:rPr>
              <a:t>venni =&gt; „</a:t>
            </a:r>
            <a:r>
              <a:rPr lang="hu-HU" altLang="hu-HU" sz="3200" dirty="0">
                <a:solidFill>
                  <a:schemeClr val="tx1"/>
                </a:solidFill>
              </a:rPr>
              <a:t>arany középút</a:t>
            </a:r>
            <a:r>
              <a:rPr lang="hu-HU" altLang="hu-HU" sz="3200" dirty="0" smtClean="0">
                <a:solidFill>
                  <a:schemeClr val="tx1"/>
                </a:solidFill>
              </a:rPr>
              <a:t>”</a:t>
            </a:r>
            <a:endParaRPr lang="hu-HU" altLang="hu-HU" sz="3200" dirty="0">
              <a:solidFill>
                <a:srgbClr val="0070C0"/>
              </a:solidFill>
            </a:endParaRPr>
          </a:p>
        </p:txBody>
      </p:sp>
      <p:pic>
        <p:nvPicPr>
          <p:cNvPr id="31749" name="Picture 5" descr="Képtalá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728" y="6200775"/>
            <a:ext cx="32004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Képtalá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16" y="3367691"/>
            <a:ext cx="3200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525736" y="1996480"/>
            <a:ext cx="12169352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rgbClr val="7030A0"/>
                </a:solidFill>
              </a:rPr>
              <a:t>Nehéz minden szempontból következetes tananyagot felépíteni, mert a bejövő tanulók képzettsége, tudását, ami heterogén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rgbClr val="7030A0"/>
                </a:solidFill>
              </a:rPr>
              <a:t>Vannak konszenzuson alapuló anyagrészek </a:t>
            </a:r>
            <a:r>
              <a:rPr lang="hu-HU" altLang="hu-HU" sz="3200" dirty="0" smtClean="0">
                <a:solidFill>
                  <a:schemeClr val="tx1"/>
                </a:solidFill>
              </a:rPr>
              <a:t>(=&gt; törzsanyag)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rgbClr val="7030A0"/>
                </a:solidFill>
              </a:rPr>
              <a:t>Vannak vitatott anyagok, amelyeket szakmai fórumokon kellene megvitatni (</a:t>
            </a:r>
            <a:r>
              <a:rPr lang="hu-HU" altLang="hu-HU" sz="3200" dirty="0" err="1" smtClean="0">
                <a:solidFill>
                  <a:srgbClr val="7030A0"/>
                </a:solidFill>
              </a:rPr>
              <a:t>Chiovini</a:t>
            </a:r>
            <a:r>
              <a:rPr lang="hu-HU" altLang="hu-HU" sz="3200" dirty="0" smtClean="0">
                <a:solidFill>
                  <a:srgbClr val="7030A0"/>
                </a:solidFill>
              </a:rPr>
              <a:t> György)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altLang="hu-HU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Segíthetne az, hogyha lenne törzsanyag és </a:t>
            </a:r>
            <a:br>
              <a:rPr lang="hu-HU" altLang="hu-HU" sz="3200" dirty="0" smtClean="0"/>
            </a:br>
            <a:r>
              <a:rPr lang="hu-HU" altLang="hu-HU" sz="3200" dirty="0" smtClean="0"/>
              <a:t>lennének ajánlott anyagok és választható </a:t>
            </a:r>
            <a:br>
              <a:rPr lang="hu-HU" altLang="hu-HU" sz="3200" dirty="0" smtClean="0"/>
            </a:br>
            <a:r>
              <a:rPr lang="hu-HU" altLang="hu-HU" sz="3200" dirty="0" smtClean="0"/>
              <a:t>anyagok. Az iskolák önállóan (és felelősen!) </a:t>
            </a:r>
            <a:br>
              <a:rPr lang="hu-HU" altLang="hu-HU" sz="3200" dirty="0" smtClean="0"/>
            </a:br>
            <a:r>
              <a:rPr lang="hu-HU" altLang="hu-HU" sz="3200" dirty="0" smtClean="0"/>
              <a:t>dönthetnének a plusz anyagokról (F.Z.)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rgbClr val="C00000"/>
                </a:solidFill>
              </a:rPr>
              <a:t>Kommunikáció tanítása (beszéd, testbeszéd, </a:t>
            </a:r>
            <a:br>
              <a:rPr lang="hu-HU" altLang="hu-HU" sz="3200" dirty="0" smtClean="0">
                <a:solidFill>
                  <a:srgbClr val="C00000"/>
                </a:solidFill>
              </a:rPr>
            </a:br>
            <a:r>
              <a:rPr lang="hu-HU" altLang="hu-HU" sz="3200" dirty="0" smtClean="0">
                <a:solidFill>
                  <a:srgbClr val="C00000"/>
                </a:solidFill>
              </a:rPr>
              <a:t>önéletrajz, árajánlat, tárgyalási technikák, </a:t>
            </a:r>
            <a:r>
              <a:rPr lang="hu-HU" altLang="hu-HU" sz="3200" dirty="0" err="1" smtClean="0">
                <a:solidFill>
                  <a:srgbClr val="C00000"/>
                </a:solidFill>
              </a:rPr>
              <a:t>stb</a:t>
            </a:r>
            <a:r>
              <a:rPr lang="hu-HU" altLang="hu-HU" sz="3200" dirty="0" smtClean="0">
                <a:solidFill>
                  <a:srgbClr val="C00000"/>
                </a:solidFill>
              </a:rPr>
              <a:t>…)</a:t>
            </a:r>
            <a:br>
              <a:rPr lang="hu-HU" altLang="hu-HU" sz="3200" dirty="0" smtClean="0">
                <a:solidFill>
                  <a:srgbClr val="C00000"/>
                </a:solidFill>
              </a:rPr>
            </a:br>
            <a:r>
              <a:rPr lang="hu-HU" altLang="hu-HU" sz="3200" dirty="0" smtClean="0">
                <a:solidFill>
                  <a:srgbClr val="C00000"/>
                </a:solidFill>
              </a:rPr>
              <a:t> (Veresegyházi Béla)</a:t>
            </a:r>
            <a:endParaRPr lang="hu-HU" altLang="hu-HU" sz="3200" dirty="0">
              <a:solidFill>
                <a:srgbClr val="C00000"/>
              </a:solidFill>
            </a:endParaRPr>
          </a:p>
        </p:txBody>
      </p:sp>
      <p:pic>
        <p:nvPicPr>
          <p:cNvPr id="51202" name="Picture 2" descr="Képtalá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20" y="7619999"/>
            <a:ext cx="3200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838" y="5508224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0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69925" y="1563688"/>
            <a:ext cx="121697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Az 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épületgépész oktatás anyagi lehetőségei a 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jelentősen 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romlottak.</a:t>
            </a:r>
          </a:p>
        </p:txBody>
      </p:sp>
      <p:sp>
        <p:nvSpPr>
          <p:cNvPr id="32771" name="Szövegdoboz 2"/>
          <p:cNvSpPr txBox="1">
            <a:spLocks noChangeArrowheads="1"/>
          </p:cNvSpPr>
          <p:nvPr/>
        </p:nvSpPr>
        <p:spPr bwMode="auto">
          <a:xfrm>
            <a:off x="669925" y="2860576"/>
            <a:ext cx="921685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u-HU" altLang="hu-HU" sz="2800" dirty="0" smtClean="0"/>
              <a:t>Ez van (W.P.) (</a:t>
            </a:r>
            <a:r>
              <a:rPr lang="hu-HU" altLang="hu-HU" sz="2800" dirty="0" err="1" smtClean="0"/>
              <a:t>Cz</a:t>
            </a:r>
            <a:r>
              <a:rPr lang="hu-HU" altLang="hu-HU" sz="2800" dirty="0" smtClean="0"/>
              <a:t>. </a:t>
            </a:r>
            <a:r>
              <a:rPr lang="hu-HU" altLang="hu-HU" sz="2800" dirty="0" err="1" smtClean="0"/>
              <a:t>Zs</a:t>
            </a:r>
            <a:r>
              <a:rPr lang="hu-HU" altLang="hu-HU" sz="2800" dirty="0" smtClean="0"/>
              <a:t>.) (F.Z.)</a:t>
            </a:r>
            <a:endParaRPr lang="hu-HU" altLang="hu-H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rgbClr val="0070C0"/>
                </a:solidFill>
              </a:rPr>
              <a:t>A gyakorlatokon rendszerek kiépítését kellene tanítani (tanulópárokkal)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2800" dirty="0">
                <a:solidFill>
                  <a:srgbClr val="0070C0"/>
                </a:solidFill>
              </a:rPr>
              <a:t>A szakmai cégek segítségével tudunk olyan dolgokat is tanítani, amelyek esetleg az iskoláknak nem állnak rendelkezésre (céges látogatások, előadások az iskolában) </a:t>
            </a:r>
            <a:r>
              <a:rPr lang="hu-HU" altLang="hu-HU" sz="2800" dirty="0" smtClean="0">
                <a:solidFill>
                  <a:srgbClr val="0070C0"/>
                </a:solidFill>
              </a:rPr>
              <a:t> (</a:t>
            </a:r>
            <a:r>
              <a:rPr lang="hu-HU" altLang="hu-HU" sz="2800" dirty="0" err="1" smtClean="0">
                <a:solidFill>
                  <a:srgbClr val="0070C0"/>
                </a:solidFill>
              </a:rPr>
              <a:t>Cz.Zs</a:t>
            </a:r>
            <a:r>
              <a:rPr lang="hu-HU" altLang="hu-HU" sz="2800" dirty="0" smtClean="0">
                <a:solidFill>
                  <a:srgbClr val="0070C0"/>
                </a:solidFill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FF0000"/>
                </a:solidFill>
              </a:rPr>
              <a:t>Szükséges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FF0000"/>
                </a:solidFill>
              </a:rPr>
              <a:t>Megfelelő mennyiségű szakmai anyag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FF0000"/>
                </a:solidFill>
              </a:rPr>
              <a:t>Jó szakember csak megfelelő gyakorlás birtokában képezhető (</a:t>
            </a:r>
            <a:r>
              <a:rPr lang="hu-HU" sz="2800" dirty="0" err="1" smtClean="0">
                <a:solidFill>
                  <a:srgbClr val="FF0000"/>
                </a:solidFill>
              </a:rPr>
              <a:t>G.Gy</a:t>
            </a:r>
            <a:r>
              <a:rPr lang="hu-HU" sz="2800" dirty="0" smtClean="0">
                <a:solidFill>
                  <a:srgbClr val="FF0000"/>
                </a:solidFill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chemeClr val="tx1"/>
                </a:solidFill>
              </a:rPr>
              <a:t>Megfelelő eszközök beszerzésének finanszírozása</a:t>
            </a:r>
            <a:endParaRPr lang="hu-HU" altLang="hu-HU" sz="2800" dirty="0">
              <a:solidFill>
                <a:schemeClr val="tx1"/>
              </a:solidFill>
            </a:endParaRPr>
          </a:p>
        </p:txBody>
      </p:sp>
      <p:pic>
        <p:nvPicPr>
          <p:cNvPr id="4" name="Picture 8" descr="Képtalálat a következ&amp;odblac;re: „Pc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792" y="7541096"/>
            <a:ext cx="2684248" cy="16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éptalálat a következ&amp;odblac;re: „csövek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073" y="3220616"/>
            <a:ext cx="1990943" cy="26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85824" y="2716213"/>
            <a:ext cx="1173725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Nevezéktan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Szakközépiskola =&gt; Szakgimnázium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Szakiskola =&gt; </a:t>
            </a:r>
            <a:r>
              <a:rPr lang="hu-HU" sz="3200" dirty="0" smtClean="0"/>
              <a:t>Szakközépiskola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hu-HU" sz="3200" dirty="0"/>
          </a:p>
          <a:p>
            <a:pPr>
              <a:defRPr/>
            </a:pP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Tanulási utak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3 év szakközépiskola (OKJ 34-es szakma</a:t>
            </a:r>
            <a:r>
              <a:rPr lang="hu-HU" sz="3200" dirty="0" smtClean="0"/>
              <a:t>) + 2 </a:t>
            </a:r>
            <a:r>
              <a:rPr lang="hu-HU" sz="3200" dirty="0"/>
              <a:t>év érettségi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4 év szakgimnázium (érettségi + szakmai érettségi + 31-es szakma) + 1 év technikus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4 év érettségi (általános) + 2 év </a:t>
            </a:r>
            <a:r>
              <a:rPr lang="hu-HU" sz="3200" dirty="0" smtClean="0"/>
              <a:t>technikusi (nappali v. felnőtt)</a:t>
            </a:r>
            <a:endParaRPr lang="hu-HU" sz="32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hu-HU" sz="32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Felnőtt esti </a:t>
            </a:r>
            <a:r>
              <a:rPr lang="hu-HU" sz="3200" dirty="0" smtClean="0"/>
              <a:t>(vagy levelező) oktatás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50</a:t>
            </a:r>
            <a:r>
              <a:rPr lang="hu-HU" sz="3200" dirty="0"/>
              <a:t>%-</a:t>
            </a:r>
            <a:r>
              <a:rPr lang="hu-HU" sz="3200" dirty="0" err="1"/>
              <a:t>os</a:t>
            </a:r>
            <a:r>
              <a:rPr lang="hu-HU" sz="3200" dirty="0"/>
              <a:t> </a:t>
            </a:r>
            <a:r>
              <a:rPr lang="hu-HU" sz="3200" dirty="0" smtClean="0"/>
              <a:t>óraszám</a:t>
            </a:r>
            <a:endParaRPr lang="hu-HU" sz="3200" dirty="0"/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Két OKJ bizonyítvány ingyenes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A második OKJ vizsga felnőtt oktatás keretében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98488" y="1708150"/>
            <a:ext cx="116649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Tanulási utak 8. általános iskola után</a:t>
            </a:r>
          </a:p>
        </p:txBody>
      </p:sp>
      <p:pic>
        <p:nvPicPr>
          <p:cNvPr id="4" name="Picture 2" descr="Képtalálat a következ&amp;odblac;re: „továbbtanulá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808" y="2860576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69925" y="1564432"/>
            <a:ext cx="1216977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tanulók tanulószerződés keretében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kikerülnek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legkülönfélébb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munkahelyekre…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Szövegdoboz 2"/>
          <p:cNvSpPr txBox="1">
            <a:spLocks noChangeArrowheads="1"/>
          </p:cNvSpPr>
          <p:nvPr/>
        </p:nvSpPr>
        <p:spPr bwMode="auto">
          <a:xfrm>
            <a:off x="653267" y="2949427"/>
            <a:ext cx="11953155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chemeClr val="tx1"/>
                </a:solidFill>
              </a:rPr>
              <a:t>Kevés olyan vállalkozás van, amely szakmai gyakorlat teljes profilját tudná biztosítani.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chemeClr val="tx1"/>
                </a:solidFill>
              </a:rPr>
              <a:t>A duális képzés gyakorlatát általában az iskolák is támogatják (A Szily sok éve végzi is)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3200" dirty="0" smtClean="0">
              <a:solidFill>
                <a:schemeClr val="tx1"/>
              </a:solidFill>
            </a:endParaRPr>
          </a:p>
          <a:p>
            <a:pPr marL="0" indent="0"/>
            <a:r>
              <a:rPr lang="hu-HU" altLang="hu-H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Vélemények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rgbClr val="0070C0"/>
                </a:solidFill>
              </a:rPr>
              <a:t>Helyes, ha a tanulók először segédmunkát végeznek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rgbClr val="0070C0"/>
                </a:solidFill>
              </a:rPr>
              <a:t>Helyes, ha diákok bizonyos feladatokat az iskolában tanulnak meg, de nehéz a szervezés az iskola és a munkahelyek között (</a:t>
            </a:r>
            <a:r>
              <a:rPr lang="hu-HU" altLang="hu-HU" sz="3200" dirty="0" err="1" smtClean="0">
                <a:solidFill>
                  <a:srgbClr val="0070C0"/>
                </a:solidFill>
              </a:rPr>
              <a:t>Cz</a:t>
            </a:r>
            <a:r>
              <a:rPr lang="hu-HU" altLang="hu-HU" sz="3200" dirty="0" smtClean="0">
                <a:solidFill>
                  <a:srgbClr val="0070C0"/>
                </a:solidFill>
              </a:rPr>
              <a:t>. </a:t>
            </a:r>
            <a:r>
              <a:rPr lang="hu-HU" altLang="hu-HU" sz="3200" dirty="0" err="1" smtClean="0">
                <a:solidFill>
                  <a:srgbClr val="0070C0"/>
                </a:solidFill>
              </a:rPr>
              <a:t>Zs</a:t>
            </a:r>
            <a:r>
              <a:rPr lang="hu-HU" altLang="hu-HU" sz="3200" dirty="0" smtClean="0">
                <a:solidFill>
                  <a:srgbClr val="0070C0"/>
                </a:solidFill>
              </a:rPr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altLang="hu-HU" sz="32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altLang="hu-HU" sz="3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altLang="hu-H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31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65696" y="1636440"/>
            <a:ext cx="125510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hu-HU" altLang="hu-H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Javaslatok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rgbClr val="FF0000"/>
                </a:solidFill>
              </a:rPr>
              <a:t>A gyakorlati képző helyek ne legyenek kerüljenek rosszabb helyzetbe, mint az iskolában!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sz="3200" dirty="0"/>
              <a:t>Ha a szakképző iskolák tanműhelyeiben megfelelő körülmények vannak, akkor engedélyezni kell a gyakorlat iskolai végzését (F.Z</a:t>
            </a:r>
            <a:r>
              <a:rPr lang="hu-HU" altLang="hu-HU" sz="3200" dirty="0" smtClean="0"/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sz="3200" dirty="0">
                <a:solidFill>
                  <a:srgbClr val="00B050"/>
                </a:solidFill>
              </a:rPr>
              <a:t>Az együttműködési megállapodásokat </a:t>
            </a:r>
            <a:r>
              <a:rPr lang="hu-HU" altLang="hu-HU" sz="3200" dirty="0" smtClean="0">
                <a:solidFill>
                  <a:srgbClr val="00B050"/>
                </a:solidFill>
              </a:rPr>
              <a:t>engedélyezni </a:t>
            </a:r>
            <a:r>
              <a:rPr lang="hu-HU" altLang="hu-HU" sz="3200" dirty="0">
                <a:solidFill>
                  <a:srgbClr val="00B050"/>
                </a:solidFill>
              </a:rPr>
              <a:t>kellene a duális </a:t>
            </a:r>
            <a:r>
              <a:rPr lang="hu-HU" altLang="hu-HU" sz="3200" dirty="0" smtClean="0">
                <a:solidFill>
                  <a:srgbClr val="00B050"/>
                </a:solidFill>
              </a:rPr>
              <a:t>képzésben </a:t>
            </a:r>
            <a:r>
              <a:rPr lang="hu-HU" altLang="hu-HU" sz="3200" dirty="0">
                <a:solidFill>
                  <a:srgbClr val="00B050"/>
                </a:solidFill>
              </a:rPr>
              <a:t>(meghatározott időre, </a:t>
            </a:r>
            <a:r>
              <a:rPr lang="hu-HU" altLang="hu-HU" sz="3200" dirty="0" smtClean="0">
                <a:solidFill>
                  <a:srgbClr val="00B050"/>
                </a:solidFill>
              </a:rPr>
              <a:t>vagy </a:t>
            </a:r>
            <a:r>
              <a:rPr lang="hu-HU" altLang="hu-HU" sz="3200" dirty="0">
                <a:solidFill>
                  <a:srgbClr val="00B050"/>
                </a:solidFill>
              </a:rPr>
              <a:t>témákra vonatkozóan) (W.P.)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rgbClr val="FF0000"/>
                </a:solidFill>
              </a:rPr>
              <a:t>Csak a 10. évfolyam után (alatt) szabadna külső helyekre kihelyezni tanulókat (</a:t>
            </a:r>
            <a:r>
              <a:rPr lang="hu-HU" altLang="hu-HU" sz="3200" dirty="0" err="1" smtClean="0">
                <a:solidFill>
                  <a:srgbClr val="FF0000"/>
                </a:solidFill>
              </a:rPr>
              <a:t>G.Gy</a:t>
            </a:r>
            <a:r>
              <a:rPr lang="hu-HU" altLang="hu-HU" sz="3200" dirty="0" smtClean="0">
                <a:solidFill>
                  <a:srgbClr val="FF0000"/>
                </a:solidFill>
              </a:rPr>
              <a:t>.)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56" y="6172944"/>
            <a:ext cx="4810212" cy="320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5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65696" y="1636440"/>
            <a:ext cx="1238537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hu-HU" altLang="hu-H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Javaslatok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sz="3200" dirty="0" smtClean="0">
                <a:solidFill>
                  <a:srgbClr val="0070C0"/>
                </a:solidFill>
              </a:rPr>
              <a:t>Új módszertani eszközök használata elmélet és gyakorlati órákon is (projekt módszer, csoportmunka módszer, </a:t>
            </a:r>
            <a:r>
              <a:rPr lang="hu-HU" altLang="hu-HU" sz="3200" dirty="0" err="1" smtClean="0">
                <a:solidFill>
                  <a:srgbClr val="0070C0"/>
                </a:solidFill>
              </a:rPr>
              <a:t>stb</a:t>
            </a:r>
            <a:r>
              <a:rPr lang="hu-HU" altLang="hu-HU" sz="3200" dirty="0" smtClean="0">
                <a:solidFill>
                  <a:srgbClr val="0070C0"/>
                </a:solidFill>
              </a:rPr>
              <a:t>…). Nem szabad a múlt század módszereinél leragadni! (</a:t>
            </a:r>
            <a:r>
              <a:rPr lang="hu-HU" altLang="hu-HU" sz="3200" dirty="0" err="1" smtClean="0">
                <a:solidFill>
                  <a:srgbClr val="0070C0"/>
                </a:solidFill>
              </a:rPr>
              <a:t>Cz</a:t>
            </a:r>
            <a:r>
              <a:rPr lang="hu-HU" altLang="hu-HU" sz="3200" dirty="0" smtClean="0">
                <a:solidFill>
                  <a:srgbClr val="0070C0"/>
                </a:solidFill>
              </a:rPr>
              <a:t>. </a:t>
            </a:r>
            <a:r>
              <a:rPr lang="hu-HU" altLang="hu-HU" sz="3200" dirty="0" err="1" smtClean="0">
                <a:solidFill>
                  <a:srgbClr val="0070C0"/>
                </a:solidFill>
              </a:rPr>
              <a:t>Zs</a:t>
            </a:r>
            <a:r>
              <a:rPr lang="hu-HU" altLang="hu-HU" sz="3200" dirty="0" smtClean="0">
                <a:solidFill>
                  <a:srgbClr val="0070C0"/>
                </a:solidFill>
              </a:rPr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 smtClean="0"/>
              <a:t>A Szilyben a múlt év óta projekt hetet tartunk és</a:t>
            </a:r>
            <a:br>
              <a:rPr lang="hu-HU" sz="3200" dirty="0" smtClean="0"/>
            </a:br>
            <a:r>
              <a:rPr lang="hu-HU" sz="3200" dirty="0" smtClean="0"/>
              <a:t> csoportmunka módszerekkel kísérletezünk</a:t>
            </a:r>
            <a:br>
              <a:rPr lang="hu-HU" sz="3200" dirty="0" smtClean="0"/>
            </a:br>
            <a:r>
              <a:rPr lang="hu-HU" sz="3200" dirty="0" smtClean="0"/>
              <a:t> (VGF verseny) (F.Z.)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rgbClr val="C00000"/>
                </a:solidFill>
              </a:rPr>
              <a:t>A szakoktatók rendszeres, szervezett továbbképzése (V.B.)</a:t>
            </a:r>
          </a:p>
          <a:p>
            <a:endParaRPr lang="hu-HU" sz="3200" dirty="0"/>
          </a:p>
        </p:txBody>
      </p:sp>
      <p:pic>
        <p:nvPicPr>
          <p:cNvPr id="4" name="Picture 2" descr="Képtalá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60" y="4516760"/>
            <a:ext cx="27241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runnersgoal.com/wp-content/uploads/2013/11/go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296" y="7145639"/>
            <a:ext cx="2240775" cy="224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47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atic.keptelenseg.hu/p/69103acc177c565ef79dd40b81055d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84" y="3220616"/>
            <a:ext cx="4304093" cy="42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2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50268"/>
          </a:xfrm>
        </p:spPr>
        <p:txBody>
          <a:bodyPr/>
          <a:lstStyle/>
          <a:p>
            <a:pPr algn="ctr"/>
            <a:r>
              <a:rPr lang="hu-HU" sz="5400" dirty="0"/>
              <a:t>Hozzászólások, </a:t>
            </a:r>
            <a:r>
              <a:rPr lang="hu-HU" sz="5400" dirty="0" smtClean="0"/>
              <a:t>kérdések?</a:t>
            </a:r>
            <a:endParaRPr lang="hu-H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25936" y="264455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/>
              <a:t>Köszönöm a figyelmet!</a:t>
            </a:r>
            <a:endParaRPr lang="hu-HU" sz="5400" dirty="0"/>
          </a:p>
        </p:txBody>
      </p:sp>
      <p:pic>
        <p:nvPicPr>
          <p:cNvPr id="47106" name="Picture 2" descr="Képtalá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12" y="5452864"/>
            <a:ext cx="6005536" cy="361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31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560740" y="1708448"/>
            <a:ext cx="11449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algn="l"/>
            <a:r>
              <a:rPr lang="hu-HU" altLang="hu-H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szakképzés </a:t>
            </a:r>
            <a:r>
              <a:rPr lang="hu-HU" altLang="hu-HU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rendszere</a:t>
            </a:r>
            <a:endParaRPr lang="hu-HU" altLang="hu-HU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60740" y="2860576"/>
            <a:ext cx="118808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Az NGM </a:t>
            </a:r>
            <a:r>
              <a:rPr lang="hu-HU" altLang="hu-HU" sz="3200" dirty="0"/>
              <a:t>állam által fenntartott, </a:t>
            </a:r>
            <a:r>
              <a:rPr lang="hu-HU" altLang="hu-HU" sz="3200" dirty="0" smtClean="0"/>
              <a:t>sokféle </a:t>
            </a:r>
            <a:r>
              <a:rPr lang="hu-HU" altLang="hu-HU" sz="3200" dirty="0"/>
              <a:t>igényt kielégítő </a:t>
            </a:r>
            <a:r>
              <a:rPr lang="hu-HU" altLang="hu-HU" sz="3200" dirty="0" smtClean="0"/>
              <a:t>rendszer – 2015.07.01 - óta</a:t>
            </a:r>
            <a:endParaRPr lang="hu-HU" alt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/>
              <a:t>Minőségbiztosítási szempontból </a:t>
            </a:r>
            <a:r>
              <a:rPr lang="hu-HU" altLang="hu-HU" sz="3200" dirty="0" smtClean="0"/>
              <a:t>egységes</a:t>
            </a:r>
            <a:endParaRPr lang="hu-HU" alt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Nemzetközi kötelezettségeknek megfelelő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A </a:t>
            </a:r>
            <a:r>
              <a:rPr lang="hu-HU" altLang="hu-HU" sz="3200" dirty="0"/>
              <a:t>módosítása csak hosszas procedúrákkal </a:t>
            </a:r>
            <a:r>
              <a:rPr lang="hu-HU" altLang="hu-HU" sz="3200" dirty="0" smtClean="0"/>
              <a:t>lehetséges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Egy rendszerszintű módosítás teljes körű véghezvitele legalább 5-6 év.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Kisebb változtatások 3-4 év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Véleményem szerint egyáltalán nem rossz a szakképzés színvonala és ez NEM KINCSTÁRI OPTIMIZMUS!</a:t>
            </a:r>
            <a:endParaRPr lang="hu-HU" altLang="hu-HU" sz="3200" dirty="0"/>
          </a:p>
        </p:txBody>
      </p:sp>
      <p:pic>
        <p:nvPicPr>
          <p:cNvPr id="52226" name="Picture 2" descr="Képtalá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395" y="7648574"/>
            <a:ext cx="21812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0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25736" y="1542481"/>
            <a:ext cx="114490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Duális </a:t>
            </a:r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képzés</a:t>
            </a:r>
            <a:endParaRPr lang="hu-H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69752" y="2494391"/>
            <a:ext cx="1143404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Célja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2800" dirty="0" smtClean="0"/>
              <a:t>Gyakorlottabb, magasabban képzett </a:t>
            </a:r>
            <a:r>
              <a:rPr lang="hu-HU" sz="2800" dirty="0"/>
              <a:t>tanulókat bocsásson ki az </a:t>
            </a:r>
            <a:r>
              <a:rPr lang="hu-HU" sz="2800" dirty="0" smtClean="0"/>
              <a:t>iskolarendszer a munkaerőpiac számára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u-HU" sz="2800" dirty="0"/>
          </a:p>
          <a:p>
            <a:pPr>
              <a:defRPr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2800" dirty="0" smtClean="0"/>
              <a:t>A </a:t>
            </a:r>
            <a:r>
              <a:rPr lang="hu-HU" sz="2800" dirty="0"/>
              <a:t>gyakorlati </a:t>
            </a:r>
            <a:r>
              <a:rPr lang="hu-HU" sz="2800" dirty="0" smtClean="0"/>
              <a:t>képzés </a:t>
            </a:r>
            <a:r>
              <a:rPr lang="hu-HU" sz="2800" dirty="0"/>
              <a:t>gazdálkodó szervezeteknél </a:t>
            </a:r>
            <a:r>
              <a:rPr lang="hu-HU" sz="2800" dirty="0" smtClean="0"/>
              <a:t>legyen</a:t>
            </a:r>
            <a:endParaRPr lang="hu-HU" sz="2800" dirty="0"/>
          </a:p>
          <a:p>
            <a:pPr>
              <a:defRPr/>
            </a:pPr>
            <a:endParaRPr 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Minta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2800" dirty="0"/>
              <a:t>Németország, Ausztria, Dánia, </a:t>
            </a:r>
            <a:r>
              <a:rPr lang="hu-HU" sz="2800" dirty="0" smtClean="0"/>
              <a:t>Hollandia, Svájc </a:t>
            </a:r>
            <a:r>
              <a:rPr lang="hu-HU" sz="2800" dirty="0" err="1" smtClean="0"/>
              <a:t>stb</a:t>
            </a:r>
            <a:r>
              <a:rPr lang="hu-HU" sz="2800" dirty="0"/>
              <a:t>…</a:t>
            </a:r>
          </a:p>
          <a:p>
            <a:pPr>
              <a:defRPr/>
            </a:pPr>
            <a:endParaRPr lang="hu-HU" sz="2800" dirty="0"/>
          </a:p>
          <a:p>
            <a:pPr>
              <a:defRPr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Megjegyzések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2800" dirty="0"/>
              <a:t>Alapvető különbségek a külföldi mintákhoz </a:t>
            </a:r>
            <a:r>
              <a:rPr lang="hu-HU" sz="2800" dirty="0" smtClean="0"/>
              <a:t>képest =&gt; </a:t>
            </a:r>
            <a:r>
              <a:rPr lang="hu-HU" sz="2800" dirty="0" smtClean="0"/>
              <a:t>Németország</a:t>
            </a:r>
            <a:r>
              <a:rPr lang="hu-HU" sz="2800" dirty="0" smtClean="0"/>
              <a:t>: Cég veszi fel a tanulót és küldi iskolába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2800" dirty="0" smtClean="0"/>
              <a:t>Nem </a:t>
            </a:r>
            <a:r>
              <a:rPr lang="hu-HU" sz="2800" dirty="0"/>
              <a:t>kiforrott a rendszer, vannak benne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anomáliák</a:t>
            </a:r>
            <a:endParaRPr lang="hu-HU" sz="2800" dirty="0"/>
          </a:p>
          <a:p>
            <a:pPr>
              <a:defRPr/>
            </a:pPr>
            <a:endParaRPr lang="hu-HU" sz="2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16" y="7973144"/>
            <a:ext cx="4343763" cy="14479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25463" y="1781175"/>
            <a:ext cx="114185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Cégek </a:t>
            </a:r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látják a szakképzést?</a:t>
            </a:r>
            <a:endParaRPr lang="hu-H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14389" y="3005138"/>
            <a:ext cx="102965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cégek keresik 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munkavállalókat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Megbízható</a:t>
            </a:r>
            <a:r>
              <a:rPr lang="hu-HU" sz="3200" dirty="0"/>
              <a:t>, </a:t>
            </a:r>
            <a:r>
              <a:rPr lang="hu-HU" sz="3200" dirty="0" smtClean="0"/>
              <a:t>a szakma alapjait ismerő, munkára </a:t>
            </a:r>
            <a:r>
              <a:rPr lang="hu-HU" sz="3200" dirty="0"/>
              <a:t>fogható fiatal </a:t>
            </a:r>
            <a:r>
              <a:rPr lang="hu-HU" sz="3200" dirty="0" err="1" smtClean="0"/>
              <a:t>munkaerőket</a:t>
            </a:r>
            <a:r>
              <a:rPr lang="hu-HU" sz="3200" dirty="0" smtClean="0"/>
              <a:t> </a:t>
            </a:r>
            <a:r>
              <a:rPr lang="hu-HU" sz="3200" dirty="0" smtClean="0"/>
              <a:t>keresnek.</a:t>
            </a:r>
            <a:endParaRPr lang="hu-HU" sz="32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hu-HU" sz="3200" dirty="0"/>
          </a:p>
          <a:p>
            <a:pPr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Munkaerőpiaci helyzet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Munkaerőhiány az építőiparban </a:t>
            </a:r>
            <a:r>
              <a:rPr lang="hu-HU" sz="3200" dirty="0" smtClean="0"/>
              <a:t>(más </a:t>
            </a:r>
            <a:r>
              <a:rPr lang="hu-HU" sz="3200" dirty="0"/>
              <a:t>területeken is</a:t>
            </a:r>
            <a:r>
              <a:rPr lang="hu-HU" sz="3200" dirty="0" smtClean="0"/>
              <a:t>!)</a:t>
            </a:r>
            <a:endParaRPr lang="hu-HU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A létező 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szabad </a:t>
            </a:r>
            <a:r>
              <a:rPr lang="hu-HU" sz="3200" dirty="0"/>
              <a:t>munkaerő képzettsége nem elég </a:t>
            </a:r>
            <a:r>
              <a:rPr lang="hu-HU" sz="3200" dirty="0" smtClean="0"/>
              <a:t>jó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 err="1" smtClean="0"/>
              <a:t>Motiválatlan</a:t>
            </a:r>
            <a:r>
              <a:rPr lang="hu-HU" sz="3200" dirty="0" smtClean="0"/>
              <a:t> munkavállalók (kezdők és nem kezdők)</a:t>
            </a:r>
            <a:endParaRPr lang="hu-HU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u-H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20" y="6207968"/>
            <a:ext cx="3538364" cy="353836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38125" y="1708150"/>
            <a:ext cx="122412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Cégek </a:t>
            </a:r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felelőssége - segítségnyújtás</a:t>
            </a:r>
            <a:endParaRPr lang="hu-H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68136" y="2648768"/>
            <a:ext cx="12570967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iskolarendszert segíteni kell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A társadalmi megbecsülést a szakmáknak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Az </a:t>
            </a:r>
            <a:r>
              <a:rPr lang="hu-HU" sz="3200" dirty="0" smtClean="0"/>
              <a:t>általános </a:t>
            </a:r>
            <a:r>
              <a:rPr lang="hu-HU" sz="3200" dirty="0"/>
              <a:t>iskolában </a:t>
            </a:r>
            <a:r>
              <a:rPr lang="hu-HU" sz="3200" dirty="0" smtClean="0"/>
              <a:t>bemutatni </a:t>
            </a:r>
            <a:r>
              <a:rPr lang="hu-HU" sz="3200" dirty="0"/>
              <a:t>a </a:t>
            </a:r>
            <a:r>
              <a:rPr lang="hu-HU" sz="3200" dirty="0" smtClean="0"/>
              <a:t>szakmákat</a:t>
            </a:r>
            <a:br>
              <a:rPr lang="hu-HU" sz="3200" dirty="0" smtClean="0"/>
            </a:br>
            <a:r>
              <a:rPr lang="hu-HU" sz="3200" dirty="0" smtClean="0"/>
              <a:t>(</a:t>
            </a:r>
            <a:r>
              <a:rPr lang="hu-HU" sz="3200" dirty="0"/>
              <a:t>pl. USA: Apák napja</a:t>
            </a:r>
            <a:r>
              <a:rPr lang="hu-HU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Szakmai </a:t>
            </a:r>
            <a:r>
              <a:rPr lang="hu-HU" sz="3200" dirty="0" smtClean="0"/>
              <a:t>segítség a </a:t>
            </a:r>
            <a:r>
              <a:rPr lang="hu-HU" sz="3200" dirty="0"/>
              <a:t>szakképző intézmények részére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Kihelyezett </a:t>
            </a:r>
            <a:r>
              <a:rPr lang="hu-HU" sz="3200" dirty="0" smtClean="0"/>
              <a:t>foglalkozások, előadások</a:t>
            </a:r>
            <a:endParaRPr lang="hu-HU" sz="3200" dirty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/>
              <a:t>Együttműködés iskolák, cégek, szakmai </a:t>
            </a:r>
            <a:r>
              <a:rPr lang="hu-HU" sz="3200" dirty="0"/>
              <a:t>szervezetek </a:t>
            </a:r>
            <a:r>
              <a:rPr lang="hu-HU" sz="3200" dirty="0" smtClean="0"/>
              <a:t>között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 smtClean="0"/>
          </a:p>
          <a:p>
            <a:pPr>
              <a:defRPr/>
            </a:pP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cégeknek 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fokozottan közre 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kellene működniük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Tananyag </a:t>
            </a:r>
            <a:r>
              <a:rPr lang="hu-HU" sz="3200" dirty="0" smtClean="0"/>
              <a:t>igények </a:t>
            </a:r>
            <a:r>
              <a:rPr lang="hu-HU" sz="3200" dirty="0"/>
              <a:t>megfogalmazásában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A vizsgák összeállításában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A modern technológiák </a:t>
            </a:r>
            <a:r>
              <a:rPr lang="hu-HU" sz="3200" dirty="0" smtClean="0"/>
              <a:t>bevezetésében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u-HU" sz="3200" dirty="0" smtClean="0"/>
          </a:p>
          <a:p>
            <a:pPr>
              <a:defRPr/>
            </a:pP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 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is vannak ilyen törekvések és 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példák!</a:t>
            </a:r>
            <a:endParaRPr lang="hu-H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5775" y="1636713"/>
            <a:ext cx="123539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 rendszer követhetetlenül sokat </a:t>
            </a:r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változik … többen megfogalmazták</a:t>
            </a:r>
            <a:endParaRPr lang="hu-H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Szövegdoboz 2"/>
          <p:cNvSpPr txBox="1">
            <a:spLocks noChangeArrowheads="1"/>
          </p:cNvSpPr>
          <p:nvPr/>
        </p:nvSpPr>
        <p:spPr bwMode="auto">
          <a:xfrm>
            <a:off x="485775" y="3246965"/>
            <a:ext cx="1180941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1028700" indent="-5715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A strukturális változtatásokat nem mindig szakmai </a:t>
            </a:r>
            <a:r>
              <a:rPr lang="hu-HU" altLang="hu-HU" sz="3200" dirty="0" smtClean="0"/>
              <a:t>indokok </a:t>
            </a:r>
            <a:r>
              <a:rPr lang="hu-HU" altLang="hu-HU" sz="3200" dirty="0" smtClean="0"/>
              <a:t>motiválják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A szakképzés egyes elemeit 1-5 </a:t>
            </a:r>
            <a:r>
              <a:rPr lang="hu-HU" altLang="hu-HU" sz="3200" dirty="0"/>
              <a:t>évente </a:t>
            </a:r>
            <a:r>
              <a:rPr lang="hu-HU" altLang="hu-HU" sz="3200" dirty="0" smtClean="0"/>
              <a:t>felül </a:t>
            </a:r>
            <a:r>
              <a:rPr lang="hu-HU" altLang="hu-HU" sz="3200" dirty="0"/>
              <a:t>kell </a:t>
            </a:r>
            <a:r>
              <a:rPr lang="hu-HU" altLang="hu-HU" sz="3200" dirty="0" smtClean="0"/>
              <a:t>vagy érdemes felülvizsgálni </a:t>
            </a:r>
            <a:r>
              <a:rPr lang="hu-HU" altLang="hu-HU" sz="3200" dirty="0"/>
              <a:t>különböző szempontok szerint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3200" dirty="0"/>
              <a:t>OKJ szakmák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Támogatott - nem </a:t>
            </a:r>
            <a:r>
              <a:rPr lang="hu-HU" altLang="hu-HU" sz="3200" dirty="0"/>
              <a:t>támogatott szakmák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3200" dirty="0"/>
              <a:t>SZVK </a:t>
            </a:r>
            <a:r>
              <a:rPr lang="hu-HU" altLang="hu-HU" sz="3200" dirty="0" smtClean="0"/>
              <a:t>tartalma</a:t>
            </a:r>
            <a:endParaRPr lang="hu-HU" altLang="hu-HU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3200" dirty="0"/>
              <a:t>Tananyagok modernizálása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3200" dirty="0"/>
              <a:t>Helyi változatok </a:t>
            </a:r>
            <a:r>
              <a:rPr lang="hu-HU" altLang="hu-HU" sz="3200" dirty="0" smtClean="0"/>
              <a:t>kidolgozása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hu-HU" sz="3200" dirty="0" smtClean="0"/>
              <a:t>Stb.</a:t>
            </a:r>
            <a:endParaRPr lang="hu-HU" altLang="hu-HU" sz="3200" dirty="0"/>
          </a:p>
        </p:txBody>
      </p:sp>
      <p:pic>
        <p:nvPicPr>
          <p:cNvPr id="23557" name="Picture 5" descr="Képtalá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672" y="7109048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85775" y="1636713"/>
            <a:ext cx="123539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Javaslatok</a:t>
            </a:r>
            <a:endParaRPr lang="hu-H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1650" y="2540000"/>
            <a:ext cx="11833225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A cégek lobbi tevékenysége – kapcsolatot keresni és építeni a döntéshozókkal</a:t>
            </a:r>
            <a:endParaRPr lang="hu-HU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A koncepcionális változások kezdeményezése előtt a változtatásokat egyeztetni kellene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az államigazgatás különböző szereplőivel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a kamarákkal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a szakmai szervezetekkel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a </a:t>
            </a:r>
            <a:r>
              <a:rPr lang="hu-HU" sz="3200" dirty="0">
                <a:solidFill>
                  <a:schemeClr val="tx1"/>
                </a:solidFill>
              </a:rPr>
              <a:t>szakképzést tanító iskolák </a:t>
            </a:r>
            <a:r>
              <a:rPr lang="hu-HU" sz="3200" dirty="0" smtClean="0">
                <a:solidFill>
                  <a:schemeClr val="tx1"/>
                </a:solidFill>
              </a:rPr>
              <a:t>képviselőivel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hu-H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sz="3200" dirty="0" smtClean="0">
                <a:solidFill>
                  <a:schemeClr val="tx1"/>
                </a:solidFill>
              </a:rPr>
              <a:t>A kisebb változtatásokat szintén egyeztetni kell ugyanezzel a körrel.</a:t>
            </a:r>
          </a:p>
        </p:txBody>
      </p:sp>
      <p:pic>
        <p:nvPicPr>
          <p:cNvPr id="55298" name="Picture 2" descr="Képtalá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36" y="7541096"/>
            <a:ext cx="32004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45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98488" y="1563688"/>
            <a:ext cx="110340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vizsgák </a:t>
            </a:r>
            <a:r>
              <a:rPr lang="hu-H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szervezésének változása</a:t>
            </a:r>
            <a:endParaRPr lang="hu-H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30213" y="2860675"/>
            <a:ext cx="12296923" cy="452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hu-HU" sz="3200" b="1" dirty="0"/>
              <a:t>A vizsgáztatás rendszere az elmúlt két évtizedben 2x változott: „vizsga</a:t>
            </a:r>
            <a:r>
              <a:rPr lang="hu-HU" sz="3200" b="1" dirty="0" smtClean="0"/>
              <a:t>” =&gt; </a:t>
            </a:r>
            <a:r>
              <a:rPr lang="hu-HU" sz="3200" b="1" dirty="0"/>
              <a:t>moduláris =&gt; komplex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hu-HU" sz="3200" dirty="0"/>
              <a:t>Az átállás zavart okoz(ott) az iskolákban és a szakmában is.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hu-HU" sz="3200" dirty="0"/>
          </a:p>
          <a:p>
            <a:pPr>
              <a:defRPr/>
            </a:pPr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Vélemény</a:t>
            </a:r>
          </a:p>
          <a:p>
            <a:pPr lvl="1">
              <a:defRPr/>
            </a:pPr>
            <a:r>
              <a:rPr lang="hu-HU" sz="3200" dirty="0">
                <a:solidFill>
                  <a:schemeClr val="tx1"/>
                </a:solidFill>
              </a:rPr>
              <a:t>A modulrendszer az újrahasznosíthatóság miatt jött létre, de a gyakorlatban kevés előnyt mutatott. A komplex rendszer egyszerűbb, olcsóbb, maradjon így! (F.Z.)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hu-HU" sz="3200" dirty="0"/>
          </a:p>
        </p:txBody>
      </p:sp>
      <p:pic>
        <p:nvPicPr>
          <p:cNvPr id="54274" name="Picture 2" descr="Képtalá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36" y="6034086"/>
            <a:ext cx="32004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43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Pages>0</Pages>
  <Words>1280</Words>
  <Characters>0</Characters>
  <Application>Microsoft Office PowerPoint</Application>
  <PresentationFormat>Egyéni</PresentationFormat>
  <Lines>0</Lines>
  <Paragraphs>175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15</vt:i4>
      </vt:variant>
      <vt:variant>
        <vt:lpstr>Diacímek</vt:lpstr>
      </vt:variant>
      <vt:variant>
        <vt:i4>24</vt:i4>
      </vt:variant>
    </vt:vector>
  </HeadingPairs>
  <TitlesOfParts>
    <vt:vector size="44" baseType="lpstr">
      <vt:lpstr>Arial</vt:lpstr>
      <vt:lpstr>Calibri</vt:lpstr>
      <vt:lpstr>Gill Sans</vt:lpstr>
      <vt:lpstr>Times New Roman</vt:lpstr>
      <vt:lpstr>Wingdings</vt:lpstr>
      <vt:lpstr>Title &amp; Subtitle</vt:lpstr>
      <vt:lpstr>Egyéni tervezés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 szakmai képzés rendszere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Hozzászólások, kérdések?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Niki</dc:creator>
  <cp:lastModifiedBy>Szily Kálmán</cp:lastModifiedBy>
  <cp:revision>71</cp:revision>
  <dcterms:modified xsi:type="dcterms:W3CDTF">2016-12-02T06:59:26Z</dcterms:modified>
</cp:coreProperties>
</file>